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9"/>
  </p:notesMasterIdLst>
  <p:handoutMasterIdLst>
    <p:handoutMasterId r:id="rId20"/>
  </p:handoutMasterIdLst>
  <p:sldIdLst>
    <p:sldId id="256" r:id="rId2"/>
    <p:sldId id="273" r:id="rId3"/>
    <p:sldId id="257" r:id="rId4"/>
    <p:sldId id="259" r:id="rId5"/>
    <p:sldId id="258" r:id="rId6"/>
    <p:sldId id="281" r:id="rId7"/>
    <p:sldId id="279" r:id="rId8"/>
    <p:sldId id="280" r:id="rId9"/>
    <p:sldId id="264" r:id="rId10"/>
    <p:sldId id="282" r:id="rId11"/>
    <p:sldId id="265" r:id="rId12"/>
    <p:sldId id="266" r:id="rId13"/>
    <p:sldId id="283" r:id="rId14"/>
    <p:sldId id="284" r:id="rId15"/>
    <p:sldId id="269" r:id="rId16"/>
    <p:sldId id="271" r:id="rId17"/>
    <p:sldId id="278" r:id="rId18"/>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סגנון בהיר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סגנון ערכת נושא 2 - הדגשה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סגנון כהה 2 - הדגשה 3/הדגשה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4380" autoAdjust="0"/>
    <p:restoredTop sz="88673" autoAdjust="0"/>
  </p:normalViewPr>
  <p:slideViewPr>
    <p:cSldViewPr>
      <p:cViewPr>
        <p:scale>
          <a:sx n="90" d="100"/>
          <a:sy n="90" d="100"/>
        </p:scale>
        <p:origin x="-288"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210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FDBADF9-166A-43DC-B6C0-F99EA7627E50}" type="datetimeFigureOut">
              <a:rPr lang="he-IL" smtClean="0"/>
              <a:pPr/>
              <a:t>י"א/אדר א/תשע"א</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8AD0E31D-FCAD-415B-93B5-6900F21268D9}" type="slidenum">
              <a:rPr lang="he-IL" smtClean="0"/>
              <a:pPr/>
              <a:t>‹#›</a:t>
            </a:fld>
            <a:endParaRPr 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9EAEB6F3-7E3C-4B77-BF1B-564705E6318F}" type="datetimeFigureOut">
              <a:rPr lang="he-IL"/>
              <a:pPr>
                <a:defRPr/>
              </a:pPr>
              <a:t>י"א/אדר א/תשע"א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noProof="0" dirty="0" smtClean="0"/>
              <a:t>לחץ כדי לערוך סגנונות טקסט של תבנית בסיס</a:t>
            </a:r>
          </a:p>
          <a:p>
            <a:pPr lvl="1"/>
            <a:r>
              <a:rPr lang="he-IL" noProof="0" dirty="0" smtClean="0"/>
              <a:t>רמה שנייה</a:t>
            </a:r>
          </a:p>
          <a:p>
            <a:pPr lvl="2"/>
            <a:r>
              <a:rPr lang="he-IL" noProof="0" dirty="0" smtClean="0"/>
              <a:t>רמה שלישית</a:t>
            </a:r>
          </a:p>
          <a:p>
            <a:pPr lvl="3"/>
            <a:r>
              <a:rPr lang="he-IL" noProof="0" dirty="0" smtClean="0"/>
              <a:t>רמה רביעית</a:t>
            </a:r>
          </a:p>
          <a:p>
            <a:pPr lvl="4"/>
            <a:r>
              <a:rPr lang="he-IL" noProof="0" dirty="0" smtClean="0"/>
              <a:t>רמה חמישית</a:t>
            </a:r>
            <a:endParaRPr lang="he-IL" noProof="0" dirty="0"/>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EF707E4C-6A23-452F-AEC2-53570AF8874C}"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בוקר טוב, שמי תמר </a:t>
            </a:r>
            <a:r>
              <a:rPr lang="he-IL" dirty="0" err="1" smtClean="0"/>
              <a:t>טרבלוס</a:t>
            </a:r>
            <a:r>
              <a:rPr lang="he-IL" dirty="0" smtClean="0"/>
              <a:t> ואני פה כדי לספר על מחקר במסגרת עבודת </a:t>
            </a:r>
            <a:r>
              <a:rPr lang="he-IL" dirty="0" err="1" smtClean="0"/>
              <a:t>תיזה</a:t>
            </a:r>
            <a:r>
              <a:rPr lang="he-IL" dirty="0" smtClean="0"/>
              <a:t> על בריונות ברשת, בהנחיית ד"ר טלי היימן וד"ר דורית </a:t>
            </a:r>
            <a:r>
              <a:rPr lang="he-IL" dirty="0" err="1" smtClean="0"/>
              <a:t>אולניק</a:t>
            </a:r>
            <a:r>
              <a:rPr lang="he-IL" dirty="0" smtClean="0"/>
              <a:t>-שמש  </a:t>
            </a:r>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solidFill>
                  <a:srgbClr val="002060"/>
                </a:solidFill>
                <a:ea typeface="Times New Roman" pitchFamily="18" charset="0"/>
                <a:cs typeface="David" pitchFamily="34" charset="-79"/>
              </a:rPr>
              <a:t>מחקרים קודמים מראים שהאלימות ברשת מגיעה לשיאה בכיתות ז'-ט'</a:t>
            </a:r>
            <a:r>
              <a:rPr lang="he-IL" dirty="0" smtClean="0">
                <a:solidFill>
                  <a:srgbClr val="002060"/>
                </a:solidFill>
                <a:latin typeface="Times New Roman" pitchFamily="18" charset="0"/>
                <a:ea typeface="Times New Roman" pitchFamily="18" charset="0"/>
                <a:cs typeface="David" pitchFamily="34" charset="-79"/>
              </a:rPr>
              <a:t> </a:t>
            </a:r>
            <a:r>
              <a:rPr lang="he-IL" dirty="0" smtClean="0">
                <a:solidFill>
                  <a:srgbClr val="002060"/>
                </a:solidFill>
                <a:ea typeface="Times New Roman" pitchFamily="18" charset="0"/>
                <a:cs typeface="David" pitchFamily="34" charset="-79"/>
              </a:rPr>
              <a:t>(</a:t>
            </a:r>
            <a:r>
              <a:rPr lang="en-US" dirty="0" smtClean="0">
                <a:solidFill>
                  <a:srgbClr val="002060"/>
                </a:solidFill>
                <a:latin typeface="Times New Roman" pitchFamily="18" charset="0"/>
                <a:ea typeface="Times New Roman" pitchFamily="18" charset="0"/>
                <a:cs typeface="David" pitchFamily="34" charset="-79"/>
              </a:rPr>
              <a:t>Beale &amp; Hall, 2007; </a:t>
            </a:r>
            <a:r>
              <a:rPr lang="en-US" dirty="0" err="1" smtClean="0">
                <a:solidFill>
                  <a:srgbClr val="002060"/>
                </a:solidFill>
                <a:latin typeface="Times New Roman" pitchFamily="18" charset="0"/>
                <a:ea typeface="Times New Roman" pitchFamily="18" charset="0"/>
                <a:cs typeface="David" pitchFamily="34" charset="-79"/>
              </a:rPr>
              <a:t>Druck</a:t>
            </a:r>
            <a:r>
              <a:rPr lang="en-US" dirty="0" smtClean="0">
                <a:solidFill>
                  <a:srgbClr val="002060"/>
                </a:solidFill>
                <a:latin typeface="Times New Roman" pitchFamily="18" charset="0"/>
                <a:ea typeface="Times New Roman" pitchFamily="18" charset="0"/>
                <a:cs typeface="David" pitchFamily="34" charset="-79"/>
              </a:rPr>
              <a:t> &amp; </a:t>
            </a:r>
            <a:r>
              <a:rPr lang="en-US" dirty="0" err="1" smtClean="0">
                <a:solidFill>
                  <a:srgbClr val="002060"/>
                </a:solidFill>
                <a:latin typeface="Times New Roman" pitchFamily="18" charset="0"/>
                <a:ea typeface="Times New Roman" pitchFamily="18" charset="0"/>
                <a:cs typeface="David" pitchFamily="34" charset="-79"/>
              </a:rPr>
              <a:t>Kaplowitz</a:t>
            </a:r>
            <a:r>
              <a:rPr lang="en-US" dirty="0" smtClean="0">
                <a:solidFill>
                  <a:srgbClr val="002060"/>
                </a:solidFill>
                <a:latin typeface="Times New Roman" pitchFamily="18" charset="0"/>
                <a:ea typeface="Times New Roman" pitchFamily="18" charset="0"/>
                <a:cs typeface="David" pitchFamily="34" charset="-79"/>
              </a:rPr>
              <a:t>, 2005</a:t>
            </a:r>
            <a:r>
              <a:rPr lang="he-IL" dirty="0" smtClean="0">
                <a:solidFill>
                  <a:srgbClr val="002060"/>
                </a:solidFill>
                <a:ea typeface="Times New Roman" pitchFamily="18" charset="0"/>
                <a:cs typeface="David" pitchFamily="34" charset="-79"/>
              </a:rPr>
              <a:t>). לאחר קבלת האישורים מהמדען הראשי וממנהלי חטיבות הביניים, נשלח מכתב להורי התלמידים על מנת לקבל את אישורם לביצוע המחקר בכיתות. התלמידים שהשתתפו במחקר התבקשו למלא את שאלון במסגרת שיעור בכיתתם, תוך שמירת אנונימיות מלאה. </a:t>
            </a:r>
            <a:r>
              <a:rPr lang="he-IL" dirty="0" smtClean="0"/>
              <a:t> 5 בגיל 11. 283 – בגיל 12. 164 – בגיל 13.</a:t>
            </a:r>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10</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867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he-IL" dirty="0" smtClean="0">
              <a:cs typeface="Times New Roman" pitchFamily="18" charset="0"/>
            </a:endParaRPr>
          </a:p>
        </p:txBody>
      </p:sp>
      <p:sp>
        <p:nvSpPr>
          <p:cNvPr id="4" name="מציין מיקום של מספר שקופית 3"/>
          <p:cNvSpPr>
            <a:spLocks noGrp="1"/>
          </p:cNvSpPr>
          <p:nvPr>
            <p:ph type="sldNum" sz="quarter" idx="5"/>
          </p:nvPr>
        </p:nvSpPr>
        <p:spPr/>
        <p:txBody>
          <a:bodyPr/>
          <a:lstStyle/>
          <a:p>
            <a:pPr>
              <a:defRPr/>
            </a:pPr>
            <a:fld id="{712C8154-9F1C-4FE5-B3AA-0A583B724361}" type="slidenum">
              <a:rPr lang="he-IL" smtClean="0"/>
              <a:pPr>
                <a:defRPr/>
              </a:pPr>
              <a:t>11</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ביישומי אינטרנט הכוונה – גלישה באתרים, כתיבת צ'טים, שימוש בדואר אלקטרוני, שימוש באינטרנט לצורכי ביצוע מטלות בית הספר, הורדת קבצי מוסיקה וסרטים, ומשחקים ברשת. כל שהמשתתף הצהיר על יותר שימושים, כך עלה מדד השימושיות שלו.  </a:t>
            </a:r>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12</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dirty="0" smtClean="0">
                <a:solidFill>
                  <a:schemeClr val="tx1"/>
                </a:solidFill>
                <a:latin typeface="+mn-lt"/>
                <a:ea typeface="+mn-ea"/>
                <a:cs typeface="+mn-cs"/>
              </a:rPr>
              <a:t>אמנם ממצאי המחקר מראים שאחוז המעורבים באלימות פנים אל פנים גבוה מאחוז המעורבים באלימות ברשת, אך המחקרים של </a:t>
            </a:r>
            <a:r>
              <a:rPr lang="en-US" sz="1200" kern="1200" dirty="0" err="1" smtClean="0">
                <a:solidFill>
                  <a:schemeClr val="tx1"/>
                </a:solidFill>
                <a:latin typeface="+mn-lt"/>
                <a:ea typeface="+mn-ea"/>
                <a:cs typeface="+mn-cs"/>
              </a:rPr>
              <a:t>patchin</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hinduja</a:t>
            </a:r>
            <a:r>
              <a:rPr lang="en-US" sz="1200" kern="1200" dirty="0" smtClean="0">
                <a:solidFill>
                  <a:schemeClr val="tx1"/>
                </a:solidFill>
                <a:latin typeface="+mn-lt"/>
                <a:ea typeface="+mn-ea"/>
                <a:cs typeface="+mn-cs"/>
              </a:rPr>
              <a:t> , 2006, </a:t>
            </a:r>
            <a:r>
              <a:rPr lang="en-US" sz="1200" kern="1200" dirty="0" err="1" smtClean="0">
                <a:solidFill>
                  <a:schemeClr val="tx1"/>
                </a:solidFill>
                <a:latin typeface="+mn-lt"/>
                <a:ea typeface="+mn-ea"/>
                <a:cs typeface="+mn-cs"/>
              </a:rPr>
              <a:t>Tokkunaga</a:t>
            </a:r>
            <a:r>
              <a:rPr lang="en-US" sz="1200" kern="1200" dirty="0" smtClean="0">
                <a:solidFill>
                  <a:schemeClr val="tx1"/>
                </a:solidFill>
                <a:latin typeface="+mn-lt"/>
                <a:ea typeface="+mn-ea"/>
                <a:cs typeface="+mn-cs"/>
              </a:rPr>
              <a:t>, 2010</a:t>
            </a:r>
            <a:r>
              <a:rPr lang="he-IL" sz="1200" kern="1200" dirty="0" smtClean="0">
                <a:solidFill>
                  <a:schemeClr val="tx1"/>
                </a:solidFill>
                <a:latin typeface="+mn-lt"/>
                <a:ea typeface="+mn-ea"/>
                <a:cs typeface="+mn-cs"/>
              </a:rPr>
              <a:t>, מראים שיש עליה גוברת והולכת של מעורבות באלימות ברשת. נמצאה חפיפה בין נפילת קורבן לבריונות ברשת לנפילת קורבן לבריונות רגילה (</a:t>
            </a:r>
            <a:r>
              <a:rPr lang="en-US" sz="1200" kern="1200" dirty="0" smtClean="0">
                <a:solidFill>
                  <a:schemeClr val="tx1"/>
                </a:solidFill>
                <a:latin typeface="+mn-lt"/>
                <a:ea typeface="+mn-ea"/>
                <a:cs typeface="+mn-cs"/>
              </a:rPr>
              <a:t>Li, 2007</a:t>
            </a:r>
            <a:r>
              <a:rPr lang="he-IL" sz="1200" kern="1200" dirty="0" smtClean="0">
                <a:solidFill>
                  <a:schemeClr val="tx1"/>
                </a:solidFill>
                <a:latin typeface="+mn-lt"/>
                <a:ea typeface="+mn-ea"/>
                <a:cs typeface="+mn-cs"/>
              </a:rPr>
              <a:t>) כלומר שליש מהקורבנות של בריונות מחוץ לרשת גם נפלו קורבן לבריונות ברשת</a:t>
            </a:r>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13</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נמצא כי בקרב הקורבנות ברשת יש יותר בנות ואילו בקרב הבריונים ברשת יש יותר בנים. הסבר לכך יכול לנבוע מהקשר שנמצא במחקר בין אלימות פנים אל פנים ואלימות ברשת. באלימות פנים אל פנים כבר הוכח שקיים הבדל בין בנים ובנות הנובע בעיקר מהיתרון הפיסי של הבנים ( </a:t>
            </a:r>
            <a:r>
              <a:rPr lang="en-US" dirty="0" smtClean="0"/>
              <a:t>Li, 2006</a:t>
            </a:r>
            <a:r>
              <a:rPr lang="he-IL" dirty="0" smtClean="0"/>
              <a:t>)</a:t>
            </a:r>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14</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המחקר שלנו נערך בנקודת זמן מסוימת וזה שייך לחלק ממגבלות המחקר שאין פה מחקר אורך שיכול לבדוק מה המצב כיום או בעוד שנתיים מבחינה כמותית. האם ישנה עליה במספר המעורבים באלימות ברשת? מחקרים קודמים הראו שיש עליה במעורבות באלימות ברשת. </a:t>
            </a:r>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16</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a:defRPr/>
            </a:pPr>
            <a:fld id="{03A92CDC-5EDA-4CE6-941A-E92869A669BA}" type="slidenum">
              <a:rPr lang="he-IL" smtClean="0"/>
              <a:pPr>
                <a:defRPr/>
              </a:pPr>
              <a:t>17</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he-IL" dirty="0" smtClean="0">
                <a:cs typeface="Arial" pitchFamily="34" charset="0"/>
              </a:rPr>
              <a:t>תודות</a:t>
            </a:r>
            <a:endParaRPr lang="en-US" dirty="0"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כדי להסביר את התופעה, בחרתי בסרטון הבא הממחיש מה עובר על קורבן של בריונות ברשת </a:t>
            </a:r>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2</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765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he-IL" dirty="0" smtClean="0"/>
              <a:t>לצערי, לבריונות ברשת יש גם תוצאות בלתי הפיכות ובמקרים קיצוניים היא יכולה לגרום להתאבדות בקרב בני נוער. כולנו שמענו על המקרה של הנער ביישוב ליד ירושלים שהתאבד לפני חודשיים כתוצאה מהטרדות חוזרות ונשנות ברשת ומחוץ לרשת.  </a:t>
            </a:r>
          </a:p>
        </p:txBody>
      </p:sp>
      <p:sp>
        <p:nvSpPr>
          <p:cNvPr id="4" name="מציין מיקום של מספר שקופית 3"/>
          <p:cNvSpPr>
            <a:spLocks noGrp="1"/>
          </p:cNvSpPr>
          <p:nvPr>
            <p:ph type="sldNum" sz="quarter" idx="5"/>
          </p:nvPr>
        </p:nvSpPr>
        <p:spPr/>
        <p:txBody>
          <a:bodyPr/>
          <a:lstStyle/>
          <a:p>
            <a:pPr>
              <a:defRPr/>
            </a:pPr>
            <a:fld id="{1F7D0C07-9243-4FCF-B73F-8BD6E4AAEB0F}" type="slidenum">
              <a:rPr lang="he-IL" smtClean="0"/>
              <a:pPr>
                <a:defRPr/>
              </a:pPr>
              <a:t>3</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הגדרת האלימות ברשת מתייחסת לשלושה מאפיינים. איך אנחנו מזהים את המאפיינים הללו מחוץ לרשת? כאשר הבריון מפעיל את כוחו כנגד הקורבן מתוך כוונה לפגוע בו. ברשת: הבריון שולח הודעות או תמונות או מסרים מאיימים, משפילים ופוגעים על מנת לפגוע ולהשפיל את הקורבן. החזרה על הפעולה האגרסיבית מחוץ לרשת מאופיינת בהטרדה של הקורבן וכך גם ברשת. ההבדל הוא שברשת הבריון לא צריך בהכרח לחזור על פעולותיו. העלאת מסרים או תמונות משפילות ופוגעות יכולה להיות מונצחת לאורך זמן והכניסה החוזרת של אנשים לאותם מסרים או תמונות מהווה את החזרה ומנציחה לאורך זמן את ההשפלה. יחסים בלתי שוויוניים מחוץ לרשת מאופיינים לרוב ביתרון הפיסי שיש לבריון על הקורבן ואילו ברשת היתרון שיש לבריון הוא יתרון טכנולוגי. הבריון ברשת יכול להיות בעל ידע טכנולוגי רב יותר מאשר קורבנו או שהיתרון שעומד לרשות הבריון הוא התכונות הייחודיות של הרשת. האפשרות לאנונימיות ואי- נראות מאפשרת לבריון את היתרון לדעת מיהו קורבנו אבל הקורבן לא יודע בהכרח מיהו התוקף. </a:t>
            </a:r>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4</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אחרי מטרה 1 – כיון שזהו מחקר חלוצי בארץ, רצינו קודם כל לעמוד על המאפיינים של התופעה הזו. אחרי מטרה 2 – רצינו לראות מה דומה ומה שונה בין בריונות ברשת לבריונות מחוץ לרשת בהתייחס לקבוצות המעורבות באלימות והם: הקורבנות, הבריונים והעדים והאם יש דמיון או חפיפה בין התפקידים הללו ברשת ומחוץ לרשת. 3. עניין אותנו גם לבדוק האם קיימים הבדלים בין המינים בכל הנוגע למעורבות באלימות ברשת ומחוץ לרשת. מחוץ לרשת ידוע ממחקרים שנעשו, שבנים נוטים יותר מבנות להיות בריונים בגלל היתרון הפיסי שלהם, עניין אותנו לדעת האם הבדלים אלו </a:t>
            </a:r>
            <a:r>
              <a:rPr lang="he-IL" smtClean="0"/>
              <a:t>גם התקיימו </a:t>
            </a:r>
            <a:r>
              <a:rPr lang="he-IL" dirty="0" smtClean="0"/>
              <a:t>ברשת.      </a:t>
            </a:r>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5</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sz="1200" kern="1200" dirty="0" smtClean="0">
                <a:solidFill>
                  <a:schemeClr val="tx1"/>
                </a:solidFill>
                <a:latin typeface="+mn-lt"/>
                <a:ea typeface="+mn-ea"/>
                <a:cs typeface="+mn-cs"/>
              </a:rPr>
              <a:t>במעורבות בבריונות ברשת נוטלים חלק 3 סוגי משתתפים (</a:t>
            </a:r>
            <a:r>
              <a:rPr lang="en-US" sz="1200" kern="1200" dirty="0" smtClean="0">
                <a:solidFill>
                  <a:schemeClr val="tx1"/>
                </a:solidFill>
                <a:latin typeface="+mn-lt"/>
                <a:ea typeface="+mn-ea"/>
                <a:cs typeface="+mn-cs"/>
              </a:rPr>
              <a:t>Ybarra &amp; Mitchell,2004b</a:t>
            </a:r>
            <a:r>
              <a:rPr lang="he-IL" sz="1200" kern="1200" dirty="0" smtClean="0">
                <a:solidFill>
                  <a:schemeClr val="tx1"/>
                </a:solidFill>
                <a:latin typeface="+mn-lt"/>
                <a:ea typeface="+mn-ea"/>
                <a:cs typeface="+mn-cs"/>
              </a:rPr>
              <a:t>): הקורבנות, הבריונים והעדים. הקורבנות ברשת סובלים לרוב משליחת הודעות פוגעות, ישירות אליהם או לחבריהם. לעיתים ההודעות הן מילוליות ולעיתים הן כוללות תמונות חושפניות של הקורבן או אנשים הקרובים אליו. גם פעולות כגון: פריצה לחשבון אימייל של משתמש ושינוי פרטיים אישיים בדף </a:t>
            </a:r>
            <a:r>
              <a:rPr lang="he-IL" sz="1200" kern="1200" dirty="0" err="1" smtClean="0">
                <a:solidFill>
                  <a:schemeClr val="tx1"/>
                </a:solidFill>
                <a:latin typeface="+mn-lt"/>
                <a:ea typeface="+mn-ea"/>
                <a:cs typeface="+mn-cs"/>
              </a:rPr>
              <a:t>הפייסבוק</a:t>
            </a:r>
            <a:r>
              <a:rPr lang="he-IL" sz="1200" kern="1200" dirty="0" smtClean="0">
                <a:solidFill>
                  <a:schemeClr val="tx1"/>
                </a:solidFill>
                <a:latin typeface="+mn-lt"/>
                <a:ea typeface="+mn-ea"/>
                <a:cs typeface="+mn-cs"/>
              </a:rPr>
              <a:t> של הקורבנות, נחשבות לבריונות ברשת. עד לאחרונה הקורבנות של בריונות מחוץ לרשת יכלו לראות בביתם את המקום הפרטי שלהם. התופעה של בריונות ברשת גרמה לכך שגם הבית כבר אינו מקום בטוח עבור הקורבנות (</a:t>
            </a:r>
            <a:r>
              <a:rPr lang="en-US" sz="1200" kern="1200" dirty="0" smtClean="0">
                <a:solidFill>
                  <a:schemeClr val="tx1"/>
                </a:solidFill>
                <a:latin typeface="+mn-lt"/>
                <a:ea typeface="+mn-ea"/>
                <a:cs typeface="+mn-cs"/>
              </a:rPr>
              <a:t>Strom &amp; Strom, 2005</a:t>
            </a:r>
            <a:r>
              <a:rPr lang="he-IL" sz="1200" kern="1200" dirty="0" smtClean="0">
                <a:solidFill>
                  <a:schemeClr val="tx1"/>
                </a:solidFill>
                <a:latin typeface="+mn-lt"/>
                <a:ea typeface="+mn-ea"/>
                <a:cs typeface="+mn-cs"/>
              </a:rPr>
              <a:t>). רוב התלמידים בגילים של חטיבת הביניים (גילים 12-15) מתחילים לגלוש ברשת זמן קצר אחרי הגעתם הביתה מבית הספר. ברשת, חלקם מגלים שהם מטרה לאיומים, שמועות והפצת שקרים מבלי לדעת את זהות התוקף, דבר המוביל לחששות ותסכולים.  מרבית הקורבנות מרגישים חסרי אונים כיון שהם אינם יודעים כיצד להפסיק את ההטרדות הללו (</a:t>
            </a:r>
            <a:r>
              <a:rPr lang="en-US" sz="1200" kern="1200" dirty="0" err="1" smtClean="0">
                <a:solidFill>
                  <a:schemeClr val="tx1"/>
                </a:solidFill>
                <a:latin typeface="+mn-lt"/>
                <a:ea typeface="+mn-ea"/>
                <a:cs typeface="+mn-cs"/>
              </a:rPr>
              <a:t>Dehue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Bolman</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Vollink</a:t>
            </a:r>
            <a:r>
              <a:rPr lang="en-US" sz="1200" kern="1200" dirty="0" smtClean="0">
                <a:solidFill>
                  <a:schemeClr val="tx1"/>
                </a:solidFill>
                <a:latin typeface="+mn-lt"/>
                <a:ea typeface="+mn-ea"/>
                <a:cs typeface="+mn-cs"/>
              </a:rPr>
              <a:t>, 2008</a:t>
            </a:r>
            <a:r>
              <a:rPr lang="he-IL" sz="1200" kern="1200" dirty="0" smtClean="0">
                <a:solidFill>
                  <a:schemeClr val="tx1"/>
                </a:solidFill>
                <a:latin typeface="+mn-lt"/>
                <a:ea typeface="+mn-ea"/>
                <a:cs typeface="+mn-cs"/>
              </a:rPr>
              <a:t>). תורמת לתחושת חוסר האונים של הקורבנות, גם העובדה שרוב הקורבנות ברשת אינם ששים לשתף את המבוגרים בחוויות הבריונות ברשת (</a:t>
            </a:r>
            <a:r>
              <a:rPr lang="en-US" sz="1200" kern="1200" dirty="0" smtClean="0">
                <a:solidFill>
                  <a:schemeClr val="tx1"/>
                </a:solidFill>
                <a:latin typeface="+mn-lt"/>
                <a:ea typeface="+mn-ea"/>
                <a:cs typeface="+mn-cs"/>
              </a:rPr>
              <a:t>Campbell, 2007</a:t>
            </a:r>
            <a:r>
              <a:rPr lang="he-IL" sz="1200" kern="1200" dirty="0" smtClean="0">
                <a:solidFill>
                  <a:schemeClr val="tx1"/>
                </a:solidFill>
                <a:latin typeface="+mn-lt"/>
                <a:ea typeface="+mn-ea"/>
                <a:cs typeface="+mn-cs"/>
              </a:rPr>
              <a:t>). הסיבה הנפוצה ביותר לכך היא תחושת המבוכה וההשפלה ובנוסף, תלמידים רבים חשים שמבוגרים לא יעזרו להם או לא יאמינו להם או ינתקו להם את המחשב והפלאפון כדי לפתור את הבעיה. </a:t>
            </a:r>
            <a:endParaRPr lang="en-US" sz="1200" kern="1200" dirty="0" smtClean="0">
              <a:solidFill>
                <a:schemeClr val="tx1"/>
              </a:solidFill>
              <a:latin typeface="+mn-lt"/>
              <a:ea typeface="+mn-ea"/>
              <a:cs typeface="+mn-cs"/>
            </a:endParaRPr>
          </a:p>
          <a:p>
            <a:pPr marL="0" marR="0" indent="0" algn="r" defTabSz="914400" rtl="1"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rtl="1"/>
            <a:endParaRPr lang="en-US" sz="1200" kern="120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6</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dirty="0" smtClean="0">
                <a:solidFill>
                  <a:schemeClr val="tx1"/>
                </a:solidFill>
                <a:latin typeface="+mn-lt"/>
                <a:ea typeface="+mn-ea"/>
                <a:cs typeface="+mn-cs"/>
              </a:rPr>
              <a:t>מחקר שנערך לאחרונה ( </a:t>
            </a:r>
            <a:r>
              <a:rPr lang="en-US" sz="1200" kern="1200" dirty="0" err="1" smtClean="0">
                <a:solidFill>
                  <a:schemeClr val="tx1"/>
                </a:solidFill>
                <a:latin typeface="+mn-lt"/>
                <a:ea typeface="+mn-ea"/>
                <a:cs typeface="+mn-cs"/>
              </a:rPr>
              <a:t>Patchin</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Hinduja</a:t>
            </a:r>
            <a:r>
              <a:rPr lang="en-US" sz="1200" kern="1200" dirty="0" smtClean="0">
                <a:solidFill>
                  <a:schemeClr val="tx1"/>
                </a:solidFill>
                <a:latin typeface="+mn-lt"/>
                <a:ea typeface="+mn-ea"/>
                <a:cs typeface="+mn-cs"/>
              </a:rPr>
              <a:t>, 2009</a:t>
            </a:r>
            <a:r>
              <a:rPr lang="he-IL" sz="1200" kern="1200" dirty="0" smtClean="0">
                <a:solidFill>
                  <a:schemeClr val="tx1"/>
                </a:solidFill>
                <a:latin typeface="+mn-lt"/>
                <a:ea typeface="+mn-ea"/>
                <a:cs typeface="+mn-cs"/>
              </a:rPr>
              <a:t>), מגלה שבניגוד למחקרים קודמים שבהם רוב הבריונים ברשת היו זרים לקורבנות, הרי שכיום המצב שונה ולמרות האנונימיות שמאפשרת הרשת, הקורבנות יודעים ברוב המקרים מי הם הבריונים שמטרידים </a:t>
            </a:r>
            <a:r>
              <a:rPr lang="he-IL" sz="1200" kern="1200" dirty="0" err="1" smtClean="0">
                <a:solidFill>
                  <a:schemeClr val="tx1"/>
                </a:solidFill>
                <a:latin typeface="+mn-lt"/>
                <a:ea typeface="+mn-ea"/>
                <a:cs typeface="+mn-cs"/>
              </a:rPr>
              <a:t>אותם</a:t>
            </a:r>
            <a:r>
              <a:rPr lang="he-IL" dirty="0" err="1" smtClean="0"/>
              <a:t>לפרט</a:t>
            </a:r>
            <a:r>
              <a:rPr lang="he-IL" dirty="0" smtClean="0"/>
              <a:t>, לתת דוגמאות: תלמידים הקימו אתר "שנאה" על ילד מסוים כדי להתנקם בו, או שלחו באמצעות הפלאפון תמונות משפילות של הקורבן בתפוצה רחבה. </a:t>
            </a:r>
            <a:r>
              <a:rPr lang="he-IL" sz="1200" kern="1200" dirty="0" smtClean="0">
                <a:solidFill>
                  <a:schemeClr val="tx1"/>
                </a:solidFill>
                <a:latin typeface="+mn-lt"/>
                <a:ea typeface="+mn-ea"/>
                <a:cs typeface="+mn-cs"/>
              </a:rPr>
              <a:t>מחקר (</a:t>
            </a:r>
            <a:r>
              <a:rPr lang="en-US" sz="1200" kern="1200" dirty="0" err="1" smtClean="0">
                <a:solidFill>
                  <a:schemeClr val="tx1"/>
                </a:solidFill>
                <a:latin typeface="+mn-lt"/>
                <a:ea typeface="+mn-ea"/>
                <a:cs typeface="+mn-cs"/>
              </a:rPr>
              <a:t>Hinduja</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Patchin</a:t>
            </a:r>
            <a:r>
              <a:rPr lang="en-US" sz="1200" kern="1200" dirty="0" smtClean="0">
                <a:solidFill>
                  <a:schemeClr val="tx1"/>
                </a:solidFill>
                <a:latin typeface="+mn-lt"/>
                <a:ea typeface="+mn-ea"/>
                <a:cs typeface="+mn-cs"/>
              </a:rPr>
              <a:t>, 2009</a:t>
            </a:r>
            <a:r>
              <a:rPr lang="he-IL" sz="1200" kern="1200" dirty="0" smtClean="0">
                <a:solidFill>
                  <a:schemeClr val="tx1"/>
                </a:solidFill>
                <a:latin typeface="+mn-lt"/>
                <a:ea typeface="+mn-ea"/>
                <a:cs typeface="+mn-cs"/>
              </a:rPr>
              <a:t>) שניסה לברר את הסיבות למעורבות בבריונות ברשת העלה שרוב הבריונים רואים בבריונות ברשת כאמצעי נוח ויעיל לנקמה (22.5% מהבריונים ברשת). יתכן ואלו הקורבנות של הבריונות מחוץ לרשת שמחפשים פעולת תגמול</a:t>
            </a:r>
            <a:r>
              <a:rPr lang="he-IL" dirty="0" smtClean="0"/>
              <a:t> </a:t>
            </a:r>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7</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sz="1200" kern="1200" dirty="0" smtClean="0">
                <a:solidFill>
                  <a:schemeClr val="tx1"/>
                </a:solidFill>
                <a:latin typeface="+mn-lt"/>
                <a:ea typeface="+mn-ea"/>
                <a:cs typeface="+mn-cs"/>
              </a:rPr>
              <a:t>בעוד שבבריונות רגילה העדים צופים פיסית במעשי הבריונות ומספרם ברור וגלוי, הרי בבריונות מקוונת הם נמצאים ברשת ורואים את המסרים העוברים לאחרים ואין אפשרות להעריך את כמותם שיכולה להיות עצומה. לעתים העדים גם נוטלים חלק פעיל במעשה הבריונות, מעבירים הלאה את המסרים, או מגיבים 'מאחורי הקלעים'. כאשר מדובר בבריונות רגילה (פנים מול פנים), רוב התלמידים הופכים לעדים פסיביים או עדים שמתערבים לטובת הבריון בגלל שהם מפחדים להיפגע בעצמם, מפחדים להיות הקורבן הבא של הבריון או שהם מאמינים שהתערבות מצידם לטובת הקורבן רק תחמיר את הסיטואציה. בהרבה מקרים הם גם לא יודעים כיצד לפעול על מנת לעצור את מעשי הבריונות. עדים לבריונות ואלימות בכלל ולא רק בקרב בני נוער היא תופעה ידועה בספרות (</a:t>
            </a:r>
            <a:r>
              <a:rPr lang="en-US" sz="1200" kern="1200" dirty="0" err="1" smtClean="0">
                <a:solidFill>
                  <a:schemeClr val="tx1"/>
                </a:solidFill>
                <a:latin typeface="+mn-lt"/>
                <a:ea typeface="+mn-ea"/>
                <a:cs typeface="+mn-cs"/>
              </a:rPr>
              <a:t>Lantane</a:t>
            </a:r>
            <a:r>
              <a:rPr lang="en-US" sz="1200" kern="1200" dirty="0" smtClean="0">
                <a:solidFill>
                  <a:schemeClr val="tx1"/>
                </a:solidFill>
                <a:latin typeface="+mn-lt"/>
                <a:ea typeface="+mn-ea"/>
                <a:cs typeface="+mn-cs"/>
              </a:rPr>
              <a:t> &amp; Darley, 1970</a:t>
            </a:r>
            <a:r>
              <a:rPr lang="he-IL" sz="1200" kern="1200" dirty="0" smtClean="0">
                <a:solidFill>
                  <a:schemeClr val="tx1"/>
                </a:solidFill>
                <a:latin typeface="+mn-lt"/>
                <a:ea typeface="+mn-ea"/>
                <a:cs typeface="+mn-cs"/>
              </a:rPr>
              <a:t>) כ- "</a:t>
            </a:r>
            <a:r>
              <a:rPr lang="en-US" sz="1200" kern="1200" dirty="0" smtClean="0">
                <a:solidFill>
                  <a:schemeClr val="tx1"/>
                </a:solidFill>
                <a:latin typeface="+mn-lt"/>
                <a:ea typeface="+mn-ea"/>
                <a:cs typeface="+mn-cs"/>
              </a:rPr>
              <a:t>"the bystander effect- The bystander affect</a:t>
            </a:r>
            <a:r>
              <a:rPr lang="he-IL" sz="1200" kern="1200" dirty="0" smtClean="0">
                <a:solidFill>
                  <a:schemeClr val="tx1"/>
                </a:solidFill>
                <a:latin typeface="+mn-lt"/>
                <a:ea typeface="+mn-ea"/>
                <a:cs typeface="+mn-cs"/>
              </a:rPr>
              <a:t>- משמעה שככול שקבוצת העדים גדלה, כך קטן הסיכוי שהעד יגיש עזרה לקורבן. כשיש הרבה עדים כל אחד יכול להניח שהקורבן כבר מקבל עזרה ממישהו אחר או שהבעיה כבר נפתרה (</a:t>
            </a:r>
            <a:r>
              <a:rPr lang="en-US" sz="1200" kern="1200" dirty="0" smtClean="0">
                <a:solidFill>
                  <a:schemeClr val="tx1"/>
                </a:solidFill>
                <a:latin typeface="+mn-lt"/>
                <a:ea typeface="+mn-ea"/>
                <a:cs typeface="+mn-cs"/>
              </a:rPr>
              <a:t>Garcia, Weaver, </a:t>
            </a:r>
            <a:r>
              <a:rPr lang="en-US" sz="1200" kern="1200" dirty="0" err="1" smtClean="0">
                <a:solidFill>
                  <a:schemeClr val="tx1"/>
                </a:solidFill>
                <a:latin typeface="+mn-lt"/>
                <a:ea typeface="+mn-ea"/>
                <a:cs typeface="+mn-cs"/>
              </a:rPr>
              <a:t>Moskowitz</a:t>
            </a:r>
            <a:r>
              <a:rPr lang="en-US" sz="1200" kern="1200" dirty="0" smtClean="0">
                <a:solidFill>
                  <a:schemeClr val="tx1"/>
                </a:solidFill>
                <a:latin typeface="+mn-lt"/>
                <a:ea typeface="+mn-ea"/>
                <a:cs typeface="+mn-cs"/>
              </a:rPr>
              <a:t> &amp; Darley, 2002</a:t>
            </a:r>
            <a:r>
              <a:rPr lang="he-IL" sz="1200" kern="1200" dirty="0" smtClean="0">
                <a:solidFill>
                  <a:schemeClr val="tx1"/>
                </a:solidFill>
                <a:latin typeface="+mn-lt"/>
                <a:ea typeface="+mn-ea"/>
                <a:cs typeface="+mn-cs"/>
              </a:rPr>
              <a:t>). מקרה מפורסם ביותר , המדגים את "אפקט העדים"  בבריונות רגילה הוא מקרה הרצח של </a:t>
            </a:r>
            <a:r>
              <a:rPr lang="he-IL" sz="1200" kern="1200" dirty="0" err="1" smtClean="0">
                <a:solidFill>
                  <a:schemeClr val="tx1"/>
                </a:solidFill>
                <a:latin typeface="+mn-lt"/>
                <a:ea typeface="+mn-ea"/>
                <a:cs typeface="+mn-cs"/>
              </a:rPr>
              <a:t>קייטי</a:t>
            </a:r>
            <a:r>
              <a:rPr lang="he-IL" sz="1200" kern="1200" dirty="0" smtClean="0">
                <a:solidFill>
                  <a:schemeClr val="tx1"/>
                </a:solidFill>
                <a:latin typeface="+mn-lt"/>
                <a:ea typeface="+mn-ea"/>
                <a:cs typeface="+mn-cs"/>
              </a:rPr>
              <a:t> </a:t>
            </a:r>
            <a:r>
              <a:rPr lang="he-IL" sz="1200" kern="1200" dirty="0" err="1" smtClean="0">
                <a:solidFill>
                  <a:schemeClr val="tx1"/>
                </a:solidFill>
                <a:latin typeface="+mn-lt"/>
                <a:ea typeface="+mn-ea"/>
                <a:cs typeface="+mn-cs"/>
              </a:rPr>
              <a:t>גנובסה</a:t>
            </a:r>
            <a:r>
              <a:rPr lang="he-IL" sz="1200" kern="1200" dirty="0" smtClean="0">
                <a:solidFill>
                  <a:schemeClr val="tx1"/>
                </a:solidFill>
                <a:latin typeface="+mn-lt"/>
                <a:ea typeface="+mn-ea"/>
                <a:cs typeface="+mn-cs"/>
              </a:rPr>
              <a:t>  ביו-יורק, בשנת  1964. כאשר </a:t>
            </a:r>
            <a:r>
              <a:rPr lang="he-IL" sz="1200" kern="1200" dirty="0" err="1" smtClean="0">
                <a:solidFill>
                  <a:schemeClr val="tx1"/>
                </a:solidFill>
                <a:latin typeface="+mn-lt"/>
                <a:ea typeface="+mn-ea"/>
                <a:cs typeface="+mn-cs"/>
              </a:rPr>
              <a:t>קייטי</a:t>
            </a:r>
            <a:r>
              <a:rPr lang="he-IL" sz="1200" kern="1200" dirty="0" smtClean="0">
                <a:solidFill>
                  <a:schemeClr val="tx1"/>
                </a:solidFill>
                <a:latin typeface="+mn-lt"/>
                <a:ea typeface="+mn-ea"/>
                <a:cs typeface="+mn-cs"/>
              </a:rPr>
              <a:t> </a:t>
            </a:r>
            <a:r>
              <a:rPr lang="he-IL" sz="1200" kern="1200" dirty="0" err="1" smtClean="0">
                <a:solidFill>
                  <a:schemeClr val="tx1"/>
                </a:solidFill>
                <a:latin typeface="+mn-lt"/>
                <a:ea typeface="+mn-ea"/>
                <a:cs typeface="+mn-cs"/>
              </a:rPr>
              <a:t>גנובסה</a:t>
            </a:r>
            <a:r>
              <a:rPr lang="he-IL" sz="1200" kern="1200" dirty="0" smtClean="0">
                <a:solidFill>
                  <a:schemeClr val="tx1"/>
                </a:solidFill>
                <a:latin typeface="+mn-lt"/>
                <a:ea typeface="+mn-ea"/>
                <a:cs typeface="+mn-cs"/>
              </a:rPr>
              <a:t> חזרה לביתה בעיר נו-יורק, באחד הערבים, היא הותקפה על ידי זר בכניסה לחדר המדרגות של דירתה. במשך חצי שעה, 38 משכניה שמעו אותה צועקת לעזרה והיו עדים לרצח שלה מחלונותיהם, ואולם, אף אחד מהם לא התקשר למשטרה או ניסה להתערב בנעשה (</a:t>
            </a:r>
            <a:r>
              <a:rPr lang="en-US" sz="1200" kern="1200" dirty="0" smtClean="0">
                <a:solidFill>
                  <a:schemeClr val="tx1"/>
                </a:solidFill>
                <a:latin typeface="+mn-lt"/>
                <a:ea typeface="+mn-ea"/>
                <a:cs typeface="+mn-cs"/>
              </a:rPr>
              <a:t>Hudson &amp; </a:t>
            </a:r>
            <a:r>
              <a:rPr lang="en-US" sz="1200" kern="1200" dirty="0" err="1" smtClean="0">
                <a:solidFill>
                  <a:schemeClr val="tx1"/>
                </a:solidFill>
                <a:latin typeface="+mn-lt"/>
                <a:ea typeface="+mn-ea"/>
                <a:cs typeface="+mn-cs"/>
              </a:rPr>
              <a:t>Bruckman</a:t>
            </a:r>
            <a:r>
              <a:rPr lang="en-US" sz="1200" kern="1200" dirty="0" smtClean="0">
                <a:solidFill>
                  <a:schemeClr val="tx1"/>
                </a:solidFill>
                <a:latin typeface="+mn-lt"/>
                <a:ea typeface="+mn-ea"/>
                <a:cs typeface="+mn-cs"/>
              </a:rPr>
              <a:t>, 2004</a:t>
            </a:r>
            <a:r>
              <a:rPr lang="he-IL"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8</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השערה 1 - </a:t>
            </a:r>
            <a:r>
              <a:rPr lang="he-IL" sz="1200" kern="1200" dirty="0" smtClean="0">
                <a:solidFill>
                  <a:schemeClr val="tx1"/>
                </a:solidFill>
                <a:latin typeface="+mn-lt"/>
                <a:ea typeface="+mn-ea"/>
                <a:cs typeface="+mn-cs"/>
              </a:rPr>
              <a:t>יש לשער כי ככל שתדירות השימוש באינטרנט תהיה גבוהה יותר כך יגדל הסיכוי למעורבות בבריונות ברשת. </a:t>
            </a:r>
            <a:endParaRPr lang="he-IL" dirty="0"/>
          </a:p>
        </p:txBody>
      </p:sp>
      <p:sp>
        <p:nvSpPr>
          <p:cNvPr id="4" name="מציין מיקום של מספר שקופית 3"/>
          <p:cNvSpPr>
            <a:spLocks noGrp="1"/>
          </p:cNvSpPr>
          <p:nvPr>
            <p:ph type="sldNum" sz="quarter" idx="10"/>
          </p:nvPr>
        </p:nvSpPr>
        <p:spPr/>
        <p:txBody>
          <a:bodyPr/>
          <a:lstStyle/>
          <a:p>
            <a:pPr>
              <a:defRPr/>
            </a:pPr>
            <a:fld id="{EF707E4C-6A23-452F-AEC2-53570AF8874C}" type="slidenum">
              <a:rPr lang="he-IL" smtClean="0"/>
              <a:pPr>
                <a:defRPr/>
              </a:pPr>
              <a:t>9</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משולש ישר-זווית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קבוצה 15"/>
          <p:cNvGrpSpPr>
            <a:grpSpLocks/>
          </p:cNvGrpSpPr>
          <p:nvPr/>
        </p:nvGrpSpPr>
        <p:grpSpPr bwMode="auto">
          <a:xfrm>
            <a:off x="-3175" y="4953000"/>
            <a:ext cx="9147175" cy="1911350"/>
            <a:chOff x="-3765" y="4832896"/>
            <a:chExt cx="9147765" cy="2032192"/>
          </a:xfrm>
        </p:grpSpPr>
        <p:sp>
          <p:nvSpPr>
            <p:cNvPr id="6" name="צורה חופשית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צורה חופשית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צורה חופשית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מחבר ישר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כותרת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he-IL" smtClean="0"/>
              <a:t>לחץ כדי לערוך סגנון כותרת של תבנית בסיס</a:t>
            </a:r>
            <a:endParaRPr lang="en-US"/>
          </a:p>
        </p:txBody>
      </p:sp>
      <p:sp>
        <p:nvSpPr>
          <p:cNvPr id="17" name="כותרת משנה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e-IL" smtClean="0"/>
              <a:t>לחץ כדי לערוך סגנון כותרת משנה של תבנית בסיס</a:t>
            </a:r>
            <a:endParaRPr lang="en-US"/>
          </a:p>
        </p:txBody>
      </p:sp>
      <p:sp>
        <p:nvSpPr>
          <p:cNvPr id="11" name="מציין מיקום של תאריך 29"/>
          <p:cNvSpPr>
            <a:spLocks noGrp="1"/>
          </p:cNvSpPr>
          <p:nvPr>
            <p:ph type="dt" sz="half" idx="10"/>
          </p:nvPr>
        </p:nvSpPr>
        <p:spPr/>
        <p:txBody>
          <a:bodyPr/>
          <a:lstStyle>
            <a:lvl1pPr>
              <a:defRPr>
                <a:solidFill>
                  <a:srgbClr val="FFFFFF"/>
                </a:solidFill>
              </a:defRPr>
            </a:lvl1pPr>
            <a:extLst/>
          </a:lstStyle>
          <a:p>
            <a:pPr>
              <a:defRPr/>
            </a:pPr>
            <a:fld id="{F4F8E7E3-9DF6-4FF1-9FE9-20FD7E3F4877}" type="datetimeFigureOut">
              <a:rPr lang="he-IL"/>
              <a:pPr>
                <a:defRPr/>
              </a:pPr>
              <a:t>י"א/אדר א/תשע"א</a:t>
            </a:fld>
            <a:endParaRPr lang="he-IL"/>
          </a:p>
        </p:txBody>
      </p:sp>
      <p:sp>
        <p:nvSpPr>
          <p:cNvPr id="12" name="מציין מיקום של כותרת תחתונה 18"/>
          <p:cNvSpPr>
            <a:spLocks noGrp="1"/>
          </p:cNvSpPr>
          <p:nvPr>
            <p:ph type="ftr" sz="quarter" idx="11"/>
          </p:nvPr>
        </p:nvSpPr>
        <p:spPr/>
        <p:txBody>
          <a:bodyPr/>
          <a:lstStyle>
            <a:lvl1pPr>
              <a:defRPr>
                <a:solidFill>
                  <a:schemeClr val="accent1">
                    <a:tint val="20000"/>
                  </a:schemeClr>
                </a:solidFill>
              </a:defRPr>
            </a:lvl1pPr>
            <a:extLst/>
          </a:lstStyle>
          <a:p>
            <a:pPr>
              <a:defRPr/>
            </a:pPr>
            <a:endParaRPr lang="he-IL"/>
          </a:p>
        </p:txBody>
      </p:sp>
      <p:sp>
        <p:nvSpPr>
          <p:cNvPr id="13" name="מציין מיקום של מספר שקופית 26"/>
          <p:cNvSpPr>
            <a:spLocks noGrp="1"/>
          </p:cNvSpPr>
          <p:nvPr>
            <p:ph type="sldNum" sz="quarter" idx="12"/>
          </p:nvPr>
        </p:nvSpPr>
        <p:spPr/>
        <p:txBody>
          <a:bodyPr/>
          <a:lstStyle>
            <a:lvl1pPr>
              <a:defRPr>
                <a:solidFill>
                  <a:srgbClr val="FFFFFF"/>
                </a:solidFill>
              </a:defRPr>
            </a:lvl1pPr>
            <a:extLst/>
          </a:lstStyle>
          <a:p>
            <a:pPr>
              <a:defRPr/>
            </a:pPr>
            <a:fld id="{D7A33AD9-752B-4ADA-B238-F6727D2F2610}" type="slidenum">
              <a:rPr lang="he-IL"/>
              <a:pPr>
                <a:defRPr/>
              </a:pPr>
              <a:t>‹#›</a:t>
            </a:fld>
            <a:endParaRPr lang="he-IL"/>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1481329"/>
            <a:ext cx="8229600" cy="4386071"/>
          </a:xfrm>
        </p:spPr>
        <p:txBody>
          <a:bodyPr vert="eaVert"/>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8CA41E08-2B46-4A27-9AB3-210D969D7151}" type="datetimeFigureOut">
              <a:rPr lang="he-IL"/>
              <a:pPr>
                <a:defRPr/>
              </a:pPr>
              <a:t>י"א/אדר א/תשע"א</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pPr>
              <a:defRPr/>
            </a:pPr>
            <a:fld id="{725A26BA-2172-4F84-AE7F-72F87B4C6E0A}" type="slidenum">
              <a:rPr lang="he-IL"/>
              <a:pPr>
                <a:defRPr/>
              </a:pPr>
              <a:t>‹#›</a:t>
            </a:fld>
            <a:endParaRPr lang="he-IL"/>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44013" y="274640"/>
            <a:ext cx="1777470" cy="5592761"/>
          </a:xfrm>
        </p:spPr>
        <p:txBody>
          <a:bodyPr vert="eaVert"/>
          <a:lstStyle>
            <a:extLs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41"/>
            <a:ext cx="6324600" cy="5592760"/>
          </a:xfrm>
        </p:spPr>
        <p:txBody>
          <a:bodyPr vert="eaVert"/>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656071A0-2FFF-4738-AE34-E999B4C58F7C}" type="datetimeFigureOut">
              <a:rPr lang="he-IL"/>
              <a:pPr>
                <a:defRPr/>
              </a:pPr>
              <a:t>י"א/אדר א/תשע"א</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pPr>
              <a:defRPr/>
            </a:pPr>
            <a:fld id="{C6413BA2-0EEB-4BD2-90A0-B180E11DE5EA}" type="slidenum">
              <a:rPr lang="he-IL"/>
              <a:pPr>
                <a:defRPr/>
              </a:pPr>
              <a:t>‹#›</a:t>
            </a:fld>
            <a:endParaRPr lang="he-IL"/>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כותרת 6"/>
          <p:cNvSpPr>
            <a:spLocks noGrp="1"/>
          </p:cNvSpPr>
          <p:nvPr>
            <p:ph type="title"/>
          </p:nvPr>
        </p:nvSpPr>
        <p:spPr/>
        <p:txBody>
          <a:bodyPr rtlCol="0"/>
          <a:lstStyle>
            <a:extLst/>
          </a:lstStyle>
          <a:p>
            <a:r>
              <a:rPr lang="he-IL" smtClean="0"/>
              <a:t>לחץ כדי לערוך סגנון כותרת של תבנית בסיס</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9008A58F-2916-4C1C-805F-52E2FFF01771}" type="datetimeFigureOut">
              <a:rPr lang="he-IL"/>
              <a:pPr>
                <a:defRPr/>
              </a:pPr>
              <a:t>י"א/אדר א/תשע"א</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pPr>
              <a:defRPr/>
            </a:pPr>
            <a:fld id="{5C1B7049-5CCD-49EB-BB95-D390AB14D2C6}" type="slidenum">
              <a:rPr lang="he-IL"/>
              <a:pPr>
                <a:defRPr/>
              </a:pPr>
              <a:t>‹#›</a:t>
            </a:fld>
            <a:endParaRPr lang="he-IL"/>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סוגר זוויתי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fontAlgn="auto">
              <a:spcBef>
                <a:spcPts val="0"/>
              </a:spcBef>
              <a:spcAft>
                <a:spcPts val="0"/>
              </a:spcAft>
              <a:defRPr/>
            </a:pPr>
            <a:endParaRPr lang="en-US"/>
          </a:p>
        </p:txBody>
      </p:sp>
      <p:sp>
        <p:nvSpPr>
          <p:cNvPr id="5" name="סוגר זוויתי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fontAlgn="auto">
              <a:spcBef>
                <a:spcPts val="0"/>
              </a:spcBef>
              <a:spcAft>
                <a:spcPts val="0"/>
              </a:spcAft>
              <a:defRPr/>
            </a:pPr>
            <a:endParaRPr lang="en-US"/>
          </a:p>
        </p:txBody>
      </p:sp>
      <p:sp>
        <p:nvSpPr>
          <p:cNvPr id="2" name="כותרת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e-IL" smtClean="0"/>
              <a:t>לחץ כדי לערוך סגנונות טקסט של תבנית בסיס</a:t>
            </a:r>
          </a:p>
        </p:txBody>
      </p:sp>
      <p:sp>
        <p:nvSpPr>
          <p:cNvPr id="6" name="מציין מיקום של תאריך 3"/>
          <p:cNvSpPr>
            <a:spLocks noGrp="1"/>
          </p:cNvSpPr>
          <p:nvPr>
            <p:ph type="dt" sz="half" idx="10"/>
          </p:nvPr>
        </p:nvSpPr>
        <p:spPr/>
        <p:txBody>
          <a:bodyPr/>
          <a:lstStyle>
            <a:lvl1pPr>
              <a:defRPr/>
            </a:lvl1pPr>
            <a:extLst/>
          </a:lstStyle>
          <a:p>
            <a:pPr>
              <a:defRPr/>
            </a:pPr>
            <a:fld id="{AC6B02B7-C565-48B0-B999-EAF0D12A94F1}" type="datetimeFigureOut">
              <a:rPr lang="he-IL"/>
              <a:pPr>
                <a:defRPr/>
              </a:pPr>
              <a:t>י"א/אדר א/תשע"א</a:t>
            </a:fld>
            <a:endParaRPr lang="he-IL"/>
          </a:p>
        </p:txBody>
      </p:sp>
      <p:sp>
        <p:nvSpPr>
          <p:cNvPr id="7" name="מציין מיקום של כותרת תחתונה 4"/>
          <p:cNvSpPr>
            <a:spLocks noGrp="1"/>
          </p:cNvSpPr>
          <p:nvPr>
            <p:ph type="ftr" sz="quarter" idx="11"/>
          </p:nvPr>
        </p:nvSpPr>
        <p:spPr/>
        <p:txBody>
          <a:bodyPr/>
          <a:lstStyle>
            <a:lvl1pPr>
              <a:defRPr/>
            </a:lvl1pPr>
            <a:extLst/>
          </a:lstStyle>
          <a:p>
            <a:pPr>
              <a:defRPr/>
            </a:pPr>
            <a:endParaRPr lang="he-IL"/>
          </a:p>
        </p:txBody>
      </p:sp>
      <p:sp>
        <p:nvSpPr>
          <p:cNvPr id="8" name="מציין מיקום של מספר שקופית 5"/>
          <p:cNvSpPr>
            <a:spLocks noGrp="1"/>
          </p:cNvSpPr>
          <p:nvPr>
            <p:ph type="sldNum" sz="quarter" idx="12"/>
          </p:nvPr>
        </p:nvSpPr>
        <p:spPr/>
        <p:txBody>
          <a:bodyPr/>
          <a:lstStyle>
            <a:lvl1pPr>
              <a:defRPr/>
            </a:lvl1pPr>
            <a:extLst/>
          </a:lstStyle>
          <a:p>
            <a:pPr>
              <a:defRPr/>
            </a:pPr>
            <a:fld id="{D7022044-187B-4585-A1A7-8489F40D3037}" type="slidenum">
              <a:rPr lang="he-IL"/>
              <a:pPr>
                <a:defRPr/>
              </a:pPr>
              <a:t>‹#›</a:t>
            </a:fld>
            <a:endParaRPr lang="he-IL"/>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8" name="כותרת 7"/>
          <p:cNvSpPr>
            <a:spLocks noGrp="1"/>
          </p:cNvSpPr>
          <p:nvPr>
            <p:ph type="title"/>
          </p:nvPr>
        </p:nvSpPr>
        <p:spPr/>
        <p:txBody>
          <a:bodyPr rtlCol="0"/>
          <a:lstStyle>
            <a:extLst/>
          </a:lstStyle>
          <a:p>
            <a:r>
              <a:rPr lang="he-IL" smtClean="0"/>
              <a:t>לחץ כדי לערוך סגנון כותרת של תבנית בסיס</a:t>
            </a:r>
            <a:endParaRPr lang="en-US"/>
          </a:p>
        </p:txBody>
      </p:sp>
      <p:sp>
        <p:nvSpPr>
          <p:cNvPr id="5" name="מציין מיקום של תאריך 4"/>
          <p:cNvSpPr>
            <a:spLocks noGrp="1"/>
          </p:cNvSpPr>
          <p:nvPr>
            <p:ph type="dt" sz="half" idx="10"/>
          </p:nvPr>
        </p:nvSpPr>
        <p:spPr/>
        <p:txBody>
          <a:bodyPr/>
          <a:lstStyle>
            <a:lvl1pPr>
              <a:defRPr/>
            </a:lvl1pPr>
            <a:extLst/>
          </a:lstStyle>
          <a:p>
            <a:pPr>
              <a:defRPr/>
            </a:pPr>
            <a:fld id="{B3575A5C-E7E9-4026-B0E0-6BCCE3202165}" type="datetimeFigureOut">
              <a:rPr lang="he-IL"/>
              <a:pPr>
                <a:defRPr/>
              </a:pPr>
              <a:t>י"א/אדר א/תשע"א</a:t>
            </a:fld>
            <a:endParaRPr lang="he-IL"/>
          </a:p>
        </p:txBody>
      </p:sp>
      <p:sp>
        <p:nvSpPr>
          <p:cNvPr id="6" name="מציין מיקום של כותרת תחתונה 5"/>
          <p:cNvSpPr>
            <a:spLocks noGrp="1"/>
          </p:cNvSpPr>
          <p:nvPr>
            <p:ph type="ftr" sz="quarter" idx="11"/>
          </p:nvPr>
        </p:nvSpPr>
        <p:spPr/>
        <p:txBody>
          <a:bodyPr/>
          <a:lstStyle>
            <a:lvl1pPr>
              <a:defRPr/>
            </a:lvl1pPr>
            <a:extLst/>
          </a:lstStyle>
          <a:p>
            <a:pPr>
              <a:defRPr/>
            </a:pPr>
            <a:endParaRPr lang="he-IL"/>
          </a:p>
        </p:txBody>
      </p:sp>
      <p:sp>
        <p:nvSpPr>
          <p:cNvPr id="7" name="מציין מיקום של מספר שקופית 6"/>
          <p:cNvSpPr>
            <a:spLocks noGrp="1"/>
          </p:cNvSpPr>
          <p:nvPr>
            <p:ph type="sldNum" sz="quarter" idx="12"/>
          </p:nvPr>
        </p:nvSpPr>
        <p:spPr/>
        <p:txBody>
          <a:bodyPr/>
          <a:lstStyle>
            <a:lvl1pPr>
              <a:defRPr/>
            </a:lvl1pPr>
            <a:extLst/>
          </a:lstStyle>
          <a:p>
            <a:pPr>
              <a:defRPr/>
            </a:pPr>
            <a:fld id="{4E3E7D6C-4B8A-4422-A552-6656C7CD2443}" type="slidenum">
              <a:rPr lang="he-IL"/>
              <a:pPr>
                <a:defRPr/>
              </a:pPr>
              <a:t>‹#›</a:t>
            </a:fld>
            <a:endParaRPr lang="he-IL"/>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lstStyle>
            <a:lvl1pPr>
              <a:defRPr/>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5" name="מציין מיקום תוכן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תוכן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lvl1pPr>
              <a:defRPr/>
            </a:lvl1pPr>
            <a:extLst/>
          </a:lstStyle>
          <a:p>
            <a:pPr>
              <a:defRPr/>
            </a:pPr>
            <a:fld id="{C537B04D-FA88-45A1-9D24-BAA9480EF10E}" type="datetimeFigureOut">
              <a:rPr lang="he-IL"/>
              <a:pPr>
                <a:defRPr/>
              </a:pPr>
              <a:t>י"א/אדר א/תשע"א</a:t>
            </a:fld>
            <a:endParaRPr lang="he-IL"/>
          </a:p>
        </p:txBody>
      </p:sp>
      <p:sp>
        <p:nvSpPr>
          <p:cNvPr id="8" name="מציין מיקום של כותרת תחתונה 7"/>
          <p:cNvSpPr>
            <a:spLocks noGrp="1"/>
          </p:cNvSpPr>
          <p:nvPr>
            <p:ph type="ftr" sz="quarter" idx="11"/>
          </p:nvPr>
        </p:nvSpPr>
        <p:spPr/>
        <p:txBody>
          <a:bodyPr/>
          <a:lstStyle>
            <a:lvl1pPr>
              <a:defRPr/>
            </a:lvl1pPr>
            <a:extLst/>
          </a:lstStyle>
          <a:p>
            <a:pPr>
              <a:defRPr/>
            </a:pPr>
            <a:endParaRPr lang="he-IL"/>
          </a:p>
        </p:txBody>
      </p:sp>
      <p:sp>
        <p:nvSpPr>
          <p:cNvPr id="9" name="מציין מיקום של מספר שקופית 8"/>
          <p:cNvSpPr>
            <a:spLocks noGrp="1"/>
          </p:cNvSpPr>
          <p:nvPr>
            <p:ph type="sldNum" sz="quarter" idx="12"/>
          </p:nvPr>
        </p:nvSpPr>
        <p:spPr/>
        <p:txBody>
          <a:bodyPr/>
          <a:lstStyle>
            <a:lvl1pPr>
              <a:defRPr/>
            </a:lvl1pPr>
            <a:extLst/>
          </a:lstStyle>
          <a:p>
            <a:pPr>
              <a:defRPr/>
            </a:pPr>
            <a:fld id="{A914D68D-9288-43CE-AAE3-A232E98FF012}" type="slidenum">
              <a:rPr lang="he-IL"/>
              <a:pPr>
                <a:defRPr/>
              </a:pPr>
              <a:t>‹#›</a:t>
            </a:fld>
            <a:endParaRPr lang="he-IL"/>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6" name="כותרת 5"/>
          <p:cNvSpPr>
            <a:spLocks noGrp="1"/>
          </p:cNvSpPr>
          <p:nvPr>
            <p:ph type="title"/>
          </p:nvPr>
        </p:nvSpPr>
        <p:spPr/>
        <p:txBody>
          <a:bodyPr rtlCol="0"/>
          <a:lstStyle>
            <a:extLst/>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lvl1pPr>
              <a:defRPr/>
            </a:lvl1pPr>
            <a:extLst/>
          </a:lstStyle>
          <a:p>
            <a:pPr>
              <a:defRPr/>
            </a:pPr>
            <a:fld id="{810C2EBF-6FE8-4DEE-B56D-CA1AE253752D}" type="datetimeFigureOut">
              <a:rPr lang="he-IL"/>
              <a:pPr>
                <a:defRPr/>
              </a:pPr>
              <a:t>י"א/אדר א/תשע"א</a:t>
            </a:fld>
            <a:endParaRPr lang="he-IL"/>
          </a:p>
        </p:txBody>
      </p:sp>
      <p:sp>
        <p:nvSpPr>
          <p:cNvPr id="4" name="מציין מיקום של כותרת תחתונה 3"/>
          <p:cNvSpPr>
            <a:spLocks noGrp="1"/>
          </p:cNvSpPr>
          <p:nvPr>
            <p:ph type="ftr" sz="quarter" idx="11"/>
          </p:nvPr>
        </p:nvSpPr>
        <p:spPr/>
        <p:txBody>
          <a:bodyPr/>
          <a:lstStyle>
            <a:lvl1pPr>
              <a:defRPr/>
            </a:lvl1pPr>
            <a:extLst/>
          </a:lstStyle>
          <a:p>
            <a:pPr>
              <a:defRPr/>
            </a:pPr>
            <a:endParaRPr lang="he-IL"/>
          </a:p>
        </p:txBody>
      </p:sp>
      <p:sp>
        <p:nvSpPr>
          <p:cNvPr id="5" name="מציין מיקום של מספר שקופית 4"/>
          <p:cNvSpPr>
            <a:spLocks noGrp="1"/>
          </p:cNvSpPr>
          <p:nvPr>
            <p:ph type="sldNum" sz="quarter" idx="12"/>
          </p:nvPr>
        </p:nvSpPr>
        <p:spPr/>
        <p:txBody>
          <a:bodyPr/>
          <a:lstStyle>
            <a:lvl1pPr>
              <a:defRPr/>
            </a:lvl1pPr>
            <a:extLst/>
          </a:lstStyle>
          <a:p>
            <a:pPr>
              <a:defRPr/>
            </a:pPr>
            <a:fld id="{A2294B29-2FEE-4C08-AFFF-276804033B31}" type="slidenum">
              <a:rPr lang="he-IL"/>
              <a:pPr>
                <a:defRPr/>
              </a:pPr>
              <a:t>‹#›</a:t>
            </a:fld>
            <a:endParaRPr lang="he-IL"/>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9"/>
          <p:cNvSpPr>
            <a:spLocks noGrp="1"/>
          </p:cNvSpPr>
          <p:nvPr>
            <p:ph type="dt" sz="half" idx="10"/>
          </p:nvPr>
        </p:nvSpPr>
        <p:spPr/>
        <p:txBody>
          <a:bodyPr/>
          <a:lstStyle>
            <a:lvl1pPr>
              <a:defRPr/>
            </a:lvl1pPr>
          </a:lstStyle>
          <a:p>
            <a:pPr>
              <a:defRPr/>
            </a:pPr>
            <a:fld id="{AC16FE68-D79A-4E90-87BD-F0B2BA3C734C}" type="datetimeFigureOut">
              <a:rPr lang="he-IL"/>
              <a:pPr>
                <a:defRPr/>
              </a:pPr>
              <a:t>י"א/אדר א/תשע"א</a:t>
            </a:fld>
            <a:endParaRPr lang="he-IL"/>
          </a:p>
        </p:txBody>
      </p:sp>
      <p:sp>
        <p:nvSpPr>
          <p:cNvPr id="3"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17"/>
          <p:cNvSpPr>
            <a:spLocks noGrp="1"/>
          </p:cNvSpPr>
          <p:nvPr>
            <p:ph type="sldNum" sz="quarter" idx="12"/>
          </p:nvPr>
        </p:nvSpPr>
        <p:spPr/>
        <p:txBody>
          <a:bodyPr/>
          <a:lstStyle>
            <a:lvl1pPr>
              <a:defRPr/>
            </a:lvl1pPr>
          </a:lstStyle>
          <a:p>
            <a:pPr>
              <a:defRPr/>
            </a:pPr>
            <a:fld id="{DC2472F5-B53F-4C1D-9717-005C2469ADBE}" type="slidenum">
              <a:rPr lang="he-IL"/>
              <a:pPr>
                <a:defRPr/>
              </a:pPr>
              <a:t>‹#›</a:t>
            </a:fld>
            <a:endParaRPr lang="he-IL"/>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he-IL" smtClean="0"/>
              <a:t>לחץ כדי לערוך סגנונות טקסט של תבנית בסיס</a:t>
            </a:r>
          </a:p>
        </p:txBody>
      </p:sp>
      <p:sp>
        <p:nvSpPr>
          <p:cNvPr id="4" name="מציין מיקום תוכן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lvl1pPr>
              <a:defRPr/>
            </a:lvl1pPr>
            <a:extLst/>
          </a:lstStyle>
          <a:p>
            <a:pPr>
              <a:defRPr/>
            </a:pPr>
            <a:fld id="{60BC7A84-73CE-48B5-81F9-99FED6884FDF}" type="datetimeFigureOut">
              <a:rPr lang="he-IL"/>
              <a:pPr>
                <a:defRPr/>
              </a:pPr>
              <a:t>י"א/אדר א/תשע"א</a:t>
            </a:fld>
            <a:endParaRPr lang="he-IL"/>
          </a:p>
        </p:txBody>
      </p:sp>
      <p:sp>
        <p:nvSpPr>
          <p:cNvPr id="6" name="מציין מיקום של כותרת תחתונה 5"/>
          <p:cNvSpPr>
            <a:spLocks noGrp="1"/>
          </p:cNvSpPr>
          <p:nvPr>
            <p:ph type="ftr" sz="quarter" idx="11"/>
          </p:nvPr>
        </p:nvSpPr>
        <p:spPr/>
        <p:txBody>
          <a:bodyPr/>
          <a:lstStyle>
            <a:lvl1pPr>
              <a:defRPr/>
            </a:lvl1pPr>
            <a:extLst/>
          </a:lstStyle>
          <a:p>
            <a:pPr>
              <a:defRPr/>
            </a:pPr>
            <a:endParaRPr lang="he-IL"/>
          </a:p>
        </p:txBody>
      </p:sp>
      <p:sp>
        <p:nvSpPr>
          <p:cNvPr id="7" name="מציין מיקום של מספר שקופית 6"/>
          <p:cNvSpPr>
            <a:spLocks noGrp="1"/>
          </p:cNvSpPr>
          <p:nvPr>
            <p:ph type="sldNum" sz="quarter" idx="12"/>
          </p:nvPr>
        </p:nvSpPr>
        <p:spPr/>
        <p:txBody>
          <a:bodyPr/>
          <a:lstStyle>
            <a:lvl1pPr>
              <a:defRPr/>
            </a:lvl1pPr>
            <a:extLst/>
          </a:lstStyle>
          <a:p>
            <a:pPr>
              <a:defRPr/>
            </a:pPr>
            <a:fld id="{8DF63ADD-E360-4922-9B86-91B241BBC239}" type="slidenum">
              <a:rPr lang="he-IL"/>
              <a:pPr>
                <a:defRPr/>
              </a:pPr>
              <a:t>‹#›</a:t>
            </a:fld>
            <a:endParaRPr lang="he-IL"/>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5" name="צורה חופשית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צורה חופשית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משולש ישר-זווית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מחבר ישר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סוגר זוויתי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fontAlgn="auto">
              <a:spcBef>
                <a:spcPts val="0"/>
              </a:spcBef>
              <a:spcAft>
                <a:spcPts val="0"/>
              </a:spcAft>
              <a:defRPr/>
            </a:pPr>
            <a:endParaRPr lang="en-US"/>
          </a:p>
        </p:txBody>
      </p:sp>
      <p:sp>
        <p:nvSpPr>
          <p:cNvPr id="10" name="סוגר זוויתי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fontAlgn="auto">
              <a:spcBef>
                <a:spcPts val="0"/>
              </a:spcBef>
              <a:spcAft>
                <a:spcPts val="0"/>
              </a:spcAft>
              <a:defRPr/>
            </a:pPr>
            <a:endParaRPr lang="en-US"/>
          </a:p>
        </p:txBody>
      </p:sp>
      <p:sp>
        <p:nvSpPr>
          <p:cNvPr id="4" name="מציין מיקום טקסט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he-IL" smtClean="0"/>
              <a:t>לחץ כדי לערוך סגנונות טקסט של תבנית בסיס</a:t>
            </a:r>
          </a:p>
        </p:txBody>
      </p:sp>
      <p:sp>
        <p:nvSpPr>
          <p:cNvPr id="3" name="מציין מיקום של תמונה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he-IL" noProof="0" smtClean="0"/>
              <a:t>לחץ על הסמל כדי להוסיף תמונה</a:t>
            </a:r>
            <a:endParaRPr lang="en-US" noProof="0" dirty="0"/>
          </a:p>
        </p:txBody>
      </p:sp>
      <p:sp>
        <p:nvSpPr>
          <p:cNvPr id="2" name="כותרת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he-IL" smtClean="0"/>
              <a:t>לחץ כדי לערוך סגנון כותרת של תבנית בסיס</a:t>
            </a:r>
            <a:endParaRPr lang="en-US"/>
          </a:p>
        </p:txBody>
      </p:sp>
      <p:sp>
        <p:nvSpPr>
          <p:cNvPr id="11" name="מציין מיקום של תאריך 4"/>
          <p:cNvSpPr>
            <a:spLocks noGrp="1"/>
          </p:cNvSpPr>
          <p:nvPr>
            <p:ph type="dt" sz="half" idx="10"/>
          </p:nvPr>
        </p:nvSpPr>
        <p:spPr/>
        <p:txBody>
          <a:bodyPr/>
          <a:lstStyle>
            <a:lvl1pPr>
              <a:defRPr>
                <a:solidFill>
                  <a:schemeClr val="tx1"/>
                </a:solidFill>
              </a:defRPr>
            </a:lvl1pPr>
            <a:extLst/>
          </a:lstStyle>
          <a:p>
            <a:pPr>
              <a:defRPr/>
            </a:pPr>
            <a:fld id="{5FF04209-8318-4E3C-A289-5F6F69D96FF6}" type="datetimeFigureOut">
              <a:rPr lang="he-IL"/>
              <a:pPr>
                <a:defRPr/>
              </a:pPr>
              <a:t>י"א/אדר א/תשע"א</a:t>
            </a:fld>
            <a:endParaRPr lang="he-IL"/>
          </a:p>
        </p:txBody>
      </p:sp>
      <p:sp>
        <p:nvSpPr>
          <p:cNvPr id="12" name="מציין מיקום של כותרת תחתונה 5"/>
          <p:cNvSpPr>
            <a:spLocks noGrp="1"/>
          </p:cNvSpPr>
          <p:nvPr>
            <p:ph type="ftr" sz="quarter" idx="11"/>
          </p:nvPr>
        </p:nvSpPr>
        <p:spPr/>
        <p:txBody>
          <a:bodyPr/>
          <a:lstStyle>
            <a:lvl1pPr>
              <a:defRPr>
                <a:solidFill>
                  <a:schemeClr val="tx1"/>
                </a:solidFill>
              </a:defRPr>
            </a:lvl1pPr>
            <a:extLst/>
          </a:lstStyle>
          <a:p>
            <a:pPr>
              <a:defRPr/>
            </a:pPr>
            <a:endParaRPr lang="he-IL"/>
          </a:p>
        </p:txBody>
      </p:sp>
      <p:sp>
        <p:nvSpPr>
          <p:cNvPr id="13" name="מציין מיקום של מספר שקופית 6"/>
          <p:cNvSpPr>
            <a:spLocks noGrp="1"/>
          </p:cNvSpPr>
          <p:nvPr>
            <p:ph type="sldNum" sz="quarter" idx="12"/>
          </p:nvPr>
        </p:nvSpPr>
        <p:spPr/>
        <p:txBody>
          <a:bodyPr/>
          <a:lstStyle>
            <a:lvl1pPr>
              <a:defRPr>
                <a:solidFill>
                  <a:schemeClr val="tx1"/>
                </a:solidFill>
              </a:defRPr>
            </a:lvl1pPr>
            <a:extLst/>
          </a:lstStyle>
          <a:p>
            <a:pPr>
              <a:defRPr/>
            </a:pPr>
            <a:fld id="{D2CC9BE2-B141-4945-AD91-FD3570A8BCDC}" type="slidenum">
              <a:rPr lang="he-IL"/>
              <a:pPr>
                <a:defRPr/>
              </a:pPr>
              <a:t>‹#›</a:t>
            </a:fld>
            <a:endParaRPr lang="he-IL"/>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צורה חופשית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צורה חופשית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משולש ישר-זווית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מחבר ישר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מציין מיקום של כותרת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he-IL" smtClean="0"/>
              <a:t>לחץ כדי לערוך סגנון כותרת של תבנית בסיס</a:t>
            </a:r>
          </a:p>
        </p:txBody>
      </p:sp>
      <p:sp>
        <p:nvSpPr>
          <p:cNvPr id="1033" name="מציין מיקום טקסט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 name="מציין מיקום של תאריך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BFCED6EC-5B26-491E-8317-D3849517B2D5}" type="datetimeFigureOut">
              <a:rPr lang="he-IL"/>
              <a:pPr>
                <a:defRPr/>
              </a:pPr>
              <a:t>י"א/אדר א/תשע"א</a:t>
            </a:fld>
            <a:endParaRPr lang="he-IL"/>
          </a:p>
        </p:txBody>
      </p:sp>
      <p:sp>
        <p:nvSpPr>
          <p:cNvPr id="22" name="מציין מיקום של כותרת תחתונה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he-IL"/>
          </a:p>
        </p:txBody>
      </p:sp>
      <p:sp>
        <p:nvSpPr>
          <p:cNvPr id="18" name="מציין מיקום של מספר שקופית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0EF6CD7B-7759-41DA-9281-7E4FE661FA0A}"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743" r:id="rId1"/>
    <p:sldLayoutId id="2147483739" r:id="rId2"/>
    <p:sldLayoutId id="2147483744" r:id="rId3"/>
    <p:sldLayoutId id="2147483745" r:id="rId4"/>
    <p:sldLayoutId id="2147483746" r:id="rId5"/>
    <p:sldLayoutId id="2147483747" r:id="rId6"/>
    <p:sldLayoutId id="2147483740" r:id="rId7"/>
    <p:sldLayoutId id="2147483748" r:id="rId8"/>
    <p:sldLayoutId id="2147483749" r:id="rId9"/>
    <p:sldLayoutId id="2147483741" r:id="rId10"/>
    <p:sldLayoutId id="2147483742" r:id="rId11"/>
  </p:sldLayoutIdLst>
  <p:transition>
    <p:wipe dir="u"/>
  </p:transition>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file:///E:\&#1514;&#1497;&#1494;&#1492;\&#1499;&#1504;&#1505;%20&#1510;'&#1497;&#1497;&#1505;\tamrvid.wmv"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620688"/>
            <a:ext cx="7772400" cy="1470025"/>
          </a:xfrm>
        </p:spPr>
        <p:txBody>
          <a:bodyPr>
            <a:normAutofit fontScale="90000"/>
          </a:bodyPr>
          <a:lstStyle/>
          <a:p>
            <a:pPr eaLnBrk="1" fontAlgn="auto" hangingPunct="1">
              <a:spcAft>
                <a:spcPts val="0"/>
              </a:spcAft>
              <a:defRPr/>
            </a:pPr>
            <a:r>
              <a:rPr lang="he-IL" dirty="0" smtClean="0"/>
              <a:t>אלימות באינטרנט מול אלימות פנים אל פנים בקרב בני נוער</a:t>
            </a:r>
            <a:endParaRPr lang="he-IL" dirty="0"/>
          </a:p>
        </p:txBody>
      </p:sp>
      <p:sp>
        <p:nvSpPr>
          <p:cNvPr id="9219" name="TextBox 3"/>
          <p:cNvSpPr txBox="1">
            <a:spLocks noChangeArrowheads="1"/>
          </p:cNvSpPr>
          <p:nvPr/>
        </p:nvSpPr>
        <p:spPr bwMode="auto">
          <a:xfrm>
            <a:off x="1116013" y="2708275"/>
            <a:ext cx="6985000" cy="369888"/>
          </a:xfrm>
          <a:prstGeom prst="rect">
            <a:avLst/>
          </a:prstGeom>
          <a:noFill/>
          <a:ln w="9525">
            <a:noFill/>
            <a:miter lim="800000"/>
            <a:headEnd/>
            <a:tailEnd/>
          </a:ln>
        </p:spPr>
        <p:txBody>
          <a:bodyPr>
            <a:spAutoFit/>
          </a:bodyPr>
          <a:lstStyle/>
          <a:p>
            <a:r>
              <a:rPr lang="he-IL" b="1">
                <a:latin typeface="Lucida Sans Unicode" pitchFamily="34" charset="0"/>
              </a:rPr>
              <a:t>תמר</a:t>
            </a:r>
            <a:r>
              <a:rPr lang="he-IL">
                <a:latin typeface="Lucida Sans Unicode" pitchFamily="34" charset="0"/>
              </a:rPr>
              <a:t> </a:t>
            </a:r>
            <a:r>
              <a:rPr lang="he-IL" b="1">
                <a:latin typeface="Lucida Sans Unicode" pitchFamily="34" charset="0"/>
              </a:rPr>
              <a:t>טרבלוס, ד"ר טלי היימן וד"ר דורית אולניק-שמש</a:t>
            </a:r>
          </a:p>
        </p:txBody>
      </p:sp>
      <p:sp>
        <p:nvSpPr>
          <p:cNvPr id="9220" name="TextBox 4"/>
          <p:cNvSpPr txBox="1">
            <a:spLocks noChangeArrowheads="1"/>
          </p:cNvSpPr>
          <p:nvPr/>
        </p:nvSpPr>
        <p:spPr bwMode="auto">
          <a:xfrm>
            <a:off x="3492500" y="3789363"/>
            <a:ext cx="4360863" cy="922337"/>
          </a:xfrm>
          <a:prstGeom prst="rect">
            <a:avLst/>
          </a:prstGeom>
          <a:noFill/>
          <a:ln w="9525">
            <a:noFill/>
            <a:miter lim="800000"/>
            <a:headEnd/>
            <a:tailEnd/>
          </a:ln>
        </p:spPr>
        <p:txBody>
          <a:bodyPr>
            <a:spAutoFit/>
          </a:bodyPr>
          <a:lstStyle/>
          <a:p>
            <a:r>
              <a:rPr lang="he-IL" b="1">
                <a:latin typeface="Lucida Sans Unicode" pitchFamily="34" charset="0"/>
              </a:rPr>
              <a:t>האוניברסיטה הפתוחה</a:t>
            </a:r>
          </a:p>
          <a:p>
            <a:endParaRPr lang="he-IL" b="1">
              <a:latin typeface="Lucida Sans Unicode" pitchFamily="34" charset="0"/>
            </a:endParaRPr>
          </a:p>
          <a:p>
            <a:r>
              <a:rPr lang="he-IL" b="1">
                <a:latin typeface="Lucida Sans Unicode" pitchFamily="34" charset="0"/>
              </a:rPr>
              <a:t>כנס צ'ייס 2011</a:t>
            </a:r>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3600" dirty="0" smtClean="0">
                <a:solidFill>
                  <a:schemeClr val="accent2"/>
                </a:solidFill>
              </a:rPr>
              <a:t>שיטה</a:t>
            </a:r>
            <a:endParaRPr lang="he-IL" sz="3600" dirty="0"/>
          </a:p>
        </p:txBody>
      </p:sp>
      <p:sp>
        <p:nvSpPr>
          <p:cNvPr id="3" name="TextBox 2"/>
          <p:cNvSpPr txBox="1"/>
          <p:nvPr/>
        </p:nvSpPr>
        <p:spPr>
          <a:xfrm>
            <a:off x="2123728" y="1628800"/>
            <a:ext cx="6624736" cy="2677656"/>
          </a:xfrm>
          <a:prstGeom prst="rect">
            <a:avLst/>
          </a:prstGeom>
          <a:solidFill>
            <a:schemeClr val="bg1"/>
          </a:solidFill>
          <a:ln>
            <a:noFill/>
          </a:ln>
        </p:spPr>
        <p:style>
          <a:lnRef idx="2">
            <a:schemeClr val="accent2"/>
          </a:lnRef>
          <a:fillRef idx="1001">
            <a:schemeClr val="lt1"/>
          </a:fillRef>
          <a:effectRef idx="0">
            <a:schemeClr val="accent2"/>
          </a:effectRef>
          <a:fontRef idx="minor">
            <a:schemeClr val="dk1"/>
          </a:fontRef>
        </p:style>
        <p:txBody>
          <a:bodyPr wrap="square" rtlCol="1">
            <a:spAutoFit/>
          </a:bodyPr>
          <a:lstStyle/>
          <a:p>
            <a:pPr>
              <a:buFont typeface="Wingdings" pitchFamily="2" charset="2"/>
              <a:buChar char="q"/>
            </a:pPr>
            <a:r>
              <a:rPr lang="he-IL" sz="2400" dirty="0" smtClean="0">
                <a:solidFill>
                  <a:schemeClr val="bg2">
                    <a:lumMod val="25000"/>
                  </a:schemeClr>
                </a:solidFill>
                <a:ea typeface="Times New Roman" pitchFamily="18" charset="0"/>
              </a:rPr>
              <a:t>המחקר כלל 458 תלמידים מ-2 חטיבות ביניים במרכז הארץ. </a:t>
            </a:r>
          </a:p>
          <a:p>
            <a:endParaRPr lang="he-IL" sz="2400" dirty="0" smtClean="0">
              <a:solidFill>
                <a:schemeClr val="bg2">
                  <a:lumMod val="25000"/>
                </a:schemeClr>
              </a:solidFill>
              <a:ea typeface="Times New Roman" pitchFamily="18" charset="0"/>
            </a:endParaRPr>
          </a:p>
          <a:p>
            <a:pPr>
              <a:buFont typeface="Wingdings" pitchFamily="2" charset="2"/>
              <a:buChar char="q"/>
            </a:pPr>
            <a:r>
              <a:rPr lang="he-IL" sz="2400" dirty="0" smtClean="0">
                <a:solidFill>
                  <a:schemeClr val="bg2">
                    <a:lumMod val="25000"/>
                  </a:schemeClr>
                </a:solidFill>
                <a:ea typeface="Times New Roman" pitchFamily="18" charset="0"/>
              </a:rPr>
              <a:t>התלמידים נדגמו מכיתות ז' בגילים 12-13. </a:t>
            </a:r>
          </a:p>
          <a:p>
            <a:endParaRPr lang="he-IL" sz="2400" dirty="0" smtClean="0">
              <a:solidFill>
                <a:schemeClr val="bg2">
                  <a:lumMod val="25000"/>
                </a:schemeClr>
              </a:solidFill>
              <a:ea typeface="Times New Roman" pitchFamily="18" charset="0"/>
            </a:endParaRPr>
          </a:p>
          <a:p>
            <a:pPr>
              <a:buFont typeface="Wingdings" pitchFamily="2" charset="2"/>
              <a:buChar char="q"/>
            </a:pPr>
            <a:r>
              <a:rPr lang="he-IL" sz="2400" dirty="0" smtClean="0">
                <a:solidFill>
                  <a:schemeClr val="bg2">
                    <a:lumMod val="25000"/>
                  </a:schemeClr>
                </a:solidFill>
                <a:ea typeface="Times New Roman" pitchFamily="18" charset="0"/>
              </a:rPr>
              <a:t>התלמידים שהשתתפו במחקר התבקשו למלא שאלון במסגרת שיעור בכתתם תוך שמירת אנונימיות מלאה. </a:t>
            </a:r>
            <a:endParaRPr lang="he-IL" sz="2400" dirty="0">
              <a:solidFill>
                <a:schemeClr val="bg2">
                  <a:lumMod val="25000"/>
                </a:schemeClr>
              </a:solidFill>
              <a:ea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0"/>
            <a:ext cx="8229600" cy="980728"/>
          </a:xfrm>
        </p:spPr>
        <p:txBody>
          <a:bodyPr>
            <a:scene3d>
              <a:camera prst="orthographicFront"/>
              <a:lightRig rig="soft" dir="t"/>
            </a:scene3d>
            <a:sp3d prstMaterial="softEdge">
              <a:bevelT w="25400" h="25400"/>
            </a:sp3d>
          </a:bodyPr>
          <a:lstStyle/>
          <a:p>
            <a:pPr algn="r" eaLnBrk="1" fontAlgn="auto" hangingPunct="1">
              <a:spcAft>
                <a:spcPts val="0"/>
              </a:spcAft>
              <a:defRPr/>
            </a:pPr>
            <a:r>
              <a:rPr lang="he-IL" sz="3600" dirty="0" smtClean="0">
                <a:solidFill>
                  <a:schemeClr val="accent2"/>
                </a:solidFill>
              </a:rPr>
              <a:t>כלי המחקר</a:t>
            </a:r>
            <a:endParaRPr lang="he-IL" sz="3600" dirty="0">
              <a:solidFill>
                <a:schemeClr val="accent2"/>
              </a:solidFill>
            </a:endParaRPr>
          </a:p>
        </p:txBody>
      </p:sp>
      <p:sp>
        <p:nvSpPr>
          <p:cNvPr id="19459" name="TextBox 2"/>
          <p:cNvSpPr txBox="1">
            <a:spLocks noChangeArrowheads="1"/>
          </p:cNvSpPr>
          <p:nvPr/>
        </p:nvSpPr>
        <p:spPr bwMode="auto">
          <a:xfrm>
            <a:off x="6443663" y="2349500"/>
            <a:ext cx="1985962" cy="1476375"/>
          </a:xfrm>
          <a:prstGeom prst="rect">
            <a:avLst/>
          </a:prstGeom>
          <a:noFill/>
          <a:ln w="9525">
            <a:noFill/>
            <a:miter lim="800000"/>
            <a:headEnd/>
            <a:tailEnd/>
          </a:ln>
        </p:spPr>
        <p:txBody>
          <a:bodyPr>
            <a:spAutoFit/>
          </a:bodyPr>
          <a:lstStyle/>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p:txBody>
      </p:sp>
      <p:sp>
        <p:nvSpPr>
          <p:cNvPr id="19460" name="Rectangle 1"/>
          <p:cNvSpPr>
            <a:spLocks noChangeArrowheads="1"/>
          </p:cNvSpPr>
          <p:nvPr/>
        </p:nvSpPr>
        <p:spPr bwMode="auto">
          <a:xfrm>
            <a:off x="1403648" y="1052736"/>
            <a:ext cx="7127875" cy="2308324"/>
          </a:xfrm>
          <a:prstGeom prst="rect">
            <a:avLst/>
          </a:prstGeom>
          <a:noFill/>
          <a:ln w="9525">
            <a:noFill/>
            <a:miter lim="800000"/>
            <a:headEnd/>
            <a:tailEnd/>
          </a:ln>
        </p:spPr>
        <p:txBody>
          <a:bodyPr anchor="ctr">
            <a:spAutoFit/>
          </a:bodyPr>
          <a:lstStyle/>
          <a:p>
            <a:endParaRPr lang="he-IL" dirty="0">
              <a:ea typeface="Times New Roman" pitchFamily="18" charset="0"/>
              <a:cs typeface="David" pitchFamily="34" charset="-79"/>
            </a:endParaRPr>
          </a:p>
          <a:p>
            <a:endParaRPr lang="he-IL" dirty="0">
              <a:ea typeface="Times New Roman" pitchFamily="18" charset="0"/>
              <a:cs typeface="David" pitchFamily="34" charset="-79"/>
            </a:endParaRPr>
          </a:p>
          <a:p>
            <a:endParaRPr lang="he-IL" dirty="0">
              <a:ea typeface="Times New Roman" pitchFamily="18" charset="0"/>
              <a:cs typeface="David" pitchFamily="34" charset="-79"/>
            </a:endParaRPr>
          </a:p>
          <a:p>
            <a:endParaRPr lang="he-IL" dirty="0">
              <a:ea typeface="Times New Roman" pitchFamily="18" charset="0"/>
              <a:cs typeface="David" pitchFamily="34" charset="-79"/>
            </a:endParaRPr>
          </a:p>
          <a:p>
            <a:endParaRPr lang="he-IL" dirty="0">
              <a:ea typeface="Times New Roman" pitchFamily="18" charset="0"/>
              <a:cs typeface="David" pitchFamily="34" charset="-79"/>
            </a:endParaRPr>
          </a:p>
          <a:p>
            <a:endParaRPr lang="he-IL" dirty="0">
              <a:ea typeface="Times New Roman" pitchFamily="18" charset="0"/>
              <a:cs typeface="David" pitchFamily="34" charset="-79"/>
            </a:endParaRPr>
          </a:p>
          <a:p>
            <a:endParaRPr lang="en-US" dirty="0">
              <a:ea typeface="Times New Roman" pitchFamily="18" charset="0"/>
              <a:cs typeface="David" pitchFamily="34" charset="-79"/>
            </a:endParaRPr>
          </a:p>
          <a:p>
            <a:pPr rtl="0" eaLnBrk="0" hangingPunct="0"/>
            <a:endParaRPr lang="en-US" dirty="0">
              <a:ea typeface="Times New Roman" pitchFamily="18" charset="0"/>
              <a:cs typeface="David" pitchFamily="34" charset="-79"/>
            </a:endParaRPr>
          </a:p>
        </p:txBody>
      </p:sp>
      <p:sp>
        <p:nvSpPr>
          <p:cNvPr id="19461" name="Rectangle 2"/>
          <p:cNvSpPr>
            <a:spLocks noChangeArrowheads="1"/>
          </p:cNvSpPr>
          <p:nvPr/>
        </p:nvSpPr>
        <p:spPr bwMode="auto">
          <a:xfrm>
            <a:off x="539750" y="965125"/>
            <a:ext cx="8208714" cy="5632311"/>
          </a:xfrm>
          <a:prstGeom prst="rect">
            <a:avLst/>
          </a:prstGeom>
          <a:noFill/>
          <a:ln w="9525">
            <a:noFill/>
            <a:miter lim="800000"/>
            <a:headEnd/>
            <a:tailEnd/>
          </a:ln>
        </p:spPr>
        <p:txBody>
          <a:bodyPr wrap="square" anchor="ctr">
            <a:spAutoFit/>
          </a:bodyPr>
          <a:lstStyle/>
          <a:p>
            <a:pPr eaLnBrk="0" hangingPunct="0"/>
            <a:r>
              <a:rPr lang="he-IL" sz="2400" dirty="0" smtClean="0">
                <a:solidFill>
                  <a:srgbClr val="002060"/>
                </a:solidFill>
                <a:ea typeface="Times New Roman" pitchFamily="18" charset="0"/>
                <a:cs typeface="+mn-cs"/>
              </a:rPr>
              <a:t>שאלון </a:t>
            </a:r>
            <a:r>
              <a:rPr lang="he-IL" sz="2400" dirty="0">
                <a:solidFill>
                  <a:srgbClr val="002060"/>
                </a:solidFill>
                <a:ea typeface="Times New Roman" pitchFamily="18" charset="0"/>
                <a:cs typeface="+mn-cs"/>
              </a:rPr>
              <a:t>שימוש באינטרנט ואלימות באינטרנט (</a:t>
            </a:r>
            <a:r>
              <a:rPr lang="en-US" sz="2400" dirty="0" err="1">
                <a:solidFill>
                  <a:srgbClr val="002060"/>
                </a:solidFill>
                <a:latin typeface="Times New Roman" pitchFamily="18" charset="0"/>
                <a:cs typeface="+mn-cs"/>
              </a:rPr>
              <a:t>Cyberbullying</a:t>
            </a:r>
            <a:r>
              <a:rPr lang="en-US" sz="2400" dirty="0">
                <a:solidFill>
                  <a:srgbClr val="002060"/>
                </a:solidFill>
                <a:latin typeface="Times New Roman" pitchFamily="18" charset="0"/>
                <a:cs typeface="+mn-cs"/>
              </a:rPr>
              <a:t> Questionnaire- Smith et al., 2006</a:t>
            </a:r>
            <a:r>
              <a:rPr lang="he-IL" sz="2400" dirty="0">
                <a:solidFill>
                  <a:srgbClr val="002060"/>
                </a:solidFill>
                <a:latin typeface="Times New Roman" pitchFamily="18" charset="0"/>
                <a:cs typeface="+mn-cs"/>
              </a:rPr>
              <a:t>).</a:t>
            </a:r>
            <a:r>
              <a:rPr lang="he-IL" sz="2400" dirty="0">
                <a:solidFill>
                  <a:srgbClr val="002060"/>
                </a:solidFill>
                <a:cs typeface="+mn-cs"/>
              </a:rPr>
              <a:t> תרגום ועיבוד לעברית: </a:t>
            </a:r>
            <a:r>
              <a:rPr lang="he-IL" sz="2400" dirty="0" err="1">
                <a:solidFill>
                  <a:srgbClr val="002060"/>
                </a:solidFill>
                <a:cs typeface="+mn-cs"/>
              </a:rPr>
              <a:t>טרבלוס</a:t>
            </a:r>
            <a:r>
              <a:rPr lang="he-IL" sz="2400" dirty="0">
                <a:solidFill>
                  <a:srgbClr val="002060"/>
                </a:solidFill>
                <a:cs typeface="+mn-cs"/>
              </a:rPr>
              <a:t>, </a:t>
            </a:r>
            <a:r>
              <a:rPr lang="he-IL" sz="2400" dirty="0" err="1">
                <a:solidFill>
                  <a:srgbClr val="002060"/>
                </a:solidFill>
                <a:cs typeface="+mn-cs"/>
              </a:rPr>
              <a:t>אולניק</a:t>
            </a:r>
            <a:r>
              <a:rPr lang="he-IL" sz="2400" dirty="0">
                <a:solidFill>
                  <a:srgbClr val="002060"/>
                </a:solidFill>
                <a:cs typeface="+mn-cs"/>
              </a:rPr>
              <a:t>-שמש והיימן (2009). </a:t>
            </a:r>
            <a:endParaRPr lang="he-IL" sz="2400" dirty="0" smtClean="0">
              <a:solidFill>
                <a:srgbClr val="002060"/>
              </a:solidFill>
              <a:cs typeface="+mn-cs"/>
            </a:endParaRPr>
          </a:p>
          <a:p>
            <a:pPr eaLnBrk="0" hangingPunct="0"/>
            <a:endParaRPr lang="he-IL" sz="2400" u="sng" dirty="0" smtClean="0">
              <a:solidFill>
                <a:srgbClr val="002060"/>
              </a:solidFill>
              <a:cs typeface="David" pitchFamily="34" charset="-79"/>
            </a:endParaRPr>
          </a:p>
          <a:p>
            <a:pPr eaLnBrk="0" hangingPunct="0"/>
            <a:r>
              <a:rPr lang="he-IL" sz="2400" u="sng" dirty="0" smtClean="0">
                <a:solidFill>
                  <a:srgbClr val="002060"/>
                </a:solidFill>
                <a:cs typeface="+mn-cs"/>
              </a:rPr>
              <a:t>שאלון </a:t>
            </a:r>
            <a:r>
              <a:rPr lang="he-IL" sz="2400" u="sng" dirty="0">
                <a:solidFill>
                  <a:srgbClr val="002060"/>
                </a:solidFill>
                <a:cs typeface="+mn-cs"/>
              </a:rPr>
              <a:t>זה כולל 22 פריטים המחולקים לתת נושאים</a:t>
            </a:r>
            <a:r>
              <a:rPr lang="he-IL" sz="2400" u="sng" dirty="0" smtClean="0">
                <a:solidFill>
                  <a:srgbClr val="002060"/>
                </a:solidFill>
                <a:cs typeface="+mn-cs"/>
              </a:rPr>
              <a:t>:</a:t>
            </a:r>
          </a:p>
          <a:p>
            <a:pPr eaLnBrk="0" hangingPunct="0"/>
            <a:r>
              <a:rPr lang="he-IL" sz="2400" u="sng" dirty="0" smtClean="0">
                <a:solidFill>
                  <a:srgbClr val="002060"/>
                </a:solidFill>
                <a:cs typeface="+mn-cs"/>
              </a:rPr>
              <a:t> </a:t>
            </a:r>
            <a:endParaRPr lang="he-IL" sz="2400" u="sng" dirty="0">
              <a:solidFill>
                <a:srgbClr val="002060"/>
              </a:solidFill>
              <a:cs typeface="+mn-cs"/>
            </a:endParaRPr>
          </a:p>
          <a:p>
            <a:pPr eaLnBrk="0" hangingPunct="0"/>
            <a:r>
              <a:rPr lang="he-IL" sz="2400" dirty="0">
                <a:solidFill>
                  <a:srgbClr val="002060"/>
                </a:solidFill>
                <a:cs typeface="+mn-cs"/>
              </a:rPr>
              <a:t>1. מידע כללי על השימוש באינטרנט. </a:t>
            </a:r>
          </a:p>
          <a:p>
            <a:pPr eaLnBrk="0" hangingPunct="0"/>
            <a:r>
              <a:rPr lang="he-IL" sz="2400" dirty="0">
                <a:solidFill>
                  <a:srgbClr val="002060"/>
                </a:solidFill>
                <a:cs typeface="+mn-cs"/>
              </a:rPr>
              <a:t>2. השוואה בין אלימות פנים-אל-פנים לאלימות באינטרנט. </a:t>
            </a:r>
          </a:p>
          <a:p>
            <a:pPr eaLnBrk="0" hangingPunct="0"/>
            <a:r>
              <a:rPr lang="he-IL" sz="2400" dirty="0">
                <a:solidFill>
                  <a:srgbClr val="002060"/>
                </a:solidFill>
                <a:cs typeface="+mn-cs"/>
              </a:rPr>
              <a:t>3. מידע על מעורבות באינטרנט כ"עד" למעשי אלימות בכלל או אלימות ברשת.</a:t>
            </a:r>
          </a:p>
          <a:p>
            <a:pPr eaLnBrk="0" hangingPunct="0"/>
            <a:r>
              <a:rPr lang="he-IL" sz="2400" dirty="0">
                <a:solidFill>
                  <a:srgbClr val="002060"/>
                </a:solidFill>
                <a:cs typeface="+mn-cs"/>
              </a:rPr>
              <a:t>4. התנסות בחשיפה לאלימות פיסית ולאלימות ברשת.  </a:t>
            </a:r>
          </a:p>
          <a:p>
            <a:pPr eaLnBrk="0" hangingPunct="0"/>
            <a:endParaRPr lang="he-IL" sz="2400" dirty="0" smtClean="0">
              <a:solidFill>
                <a:srgbClr val="002060"/>
              </a:solidFill>
              <a:cs typeface="+mn-cs"/>
            </a:endParaRPr>
          </a:p>
          <a:p>
            <a:pPr eaLnBrk="0" hangingPunct="0"/>
            <a:r>
              <a:rPr lang="he-IL" sz="2400" dirty="0" smtClean="0">
                <a:solidFill>
                  <a:srgbClr val="002060"/>
                </a:solidFill>
                <a:cs typeface="+mn-cs"/>
              </a:rPr>
              <a:t>מהימנות השאלון = 83</a:t>
            </a:r>
            <a:r>
              <a:rPr lang="he-IL" sz="2400" dirty="0">
                <a:solidFill>
                  <a:srgbClr val="002060"/>
                </a:solidFill>
                <a:cs typeface="+mn-cs"/>
              </a:rPr>
              <a:t>.</a:t>
            </a:r>
          </a:p>
          <a:p>
            <a:pPr eaLnBrk="0" hangingPunct="0"/>
            <a:endParaRPr lang="en-US" sz="2400" dirty="0">
              <a:solidFill>
                <a:srgbClr val="002060"/>
              </a:solidFill>
            </a:endParaRPr>
          </a:p>
          <a:p>
            <a:pPr rtl="0" eaLnBrk="0" hangingPunct="0"/>
            <a:endParaRPr lang="en-US" sz="2400" dirty="0"/>
          </a:p>
        </p:txBody>
      </p:sp>
      <p:sp>
        <p:nvSpPr>
          <p:cNvPr id="19462" name="TextBox 5"/>
          <p:cNvSpPr txBox="1">
            <a:spLocks noChangeArrowheads="1"/>
          </p:cNvSpPr>
          <p:nvPr/>
        </p:nvSpPr>
        <p:spPr bwMode="auto">
          <a:xfrm>
            <a:off x="-19837" y="6383338"/>
            <a:ext cx="2504275" cy="861774"/>
          </a:xfrm>
          <a:prstGeom prst="rect">
            <a:avLst/>
          </a:prstGeom>
          <a:noFill/>
          <a:ln w="9525">
            <a:noFill/>
            <a:miter lim="800000"/>
            <a:headEnd/>
            <a:tailEnd/>
          </a:ln>
        </p:spPr>
        <p:txBody>
          <a:bodyPr wrap="none">
            <a:spAutoFit/>
          </a:bodyPr>
          <a:lstStyle/>
          <a:p>
            <a:r>
              <a:rPr lang="he-IL" sz="1600" b="1" dirty="0" err="1">
                <a:solidFill>
                  <a:schemeClr val="accent2"/>
                </a:solidFill>
                <a:latin typeface="Lucida Sans Unicode" pitchFamily="34" charset="0"/>
              </a:rPr>
              <a:t>טרבלוס</a:t>
            </a:r>
            <a:r>
              <a:rPr lang="he-IL" sz="1600" b="1" dirty="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endParaRPr lang="he-IL" sz="1600" b="1" dirty="0">
              <a:solidFill>
                <a:schemeClr val="accent2"/>
              </a:solidFill>
              <a:latin typeface="Lucida Sans Unicode" pitchFamily="34" charset="0"/>
            </a:endParaRPr>
          </a:p>
          <a:p>
            <a:r>
              <a:rPr lang="he-IL" sz="1600" b="1" dirty="0">
                <a:solidFill>
                  <a:schemeClr val="accent2"/>
                </a:solidFill>
                <a:latin typeface="Lucida Sans Unicode" pitchFamily="34" charset="0"/>
              </a:rPr>
              <a:t>האוניברסיטה הפתוחה</a:t>
            </a:r>
          </a:p>
          <a:p>
            <a:endParaRPr lang="he-IL"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61">
                                            <p:txEl>
                                              <p:pRg st="0" end="0"/>
                                            </p:txEl>
                                          </p:spTgt>
                                        </p:tgtEl>
                                        <p:attrNameLst>
                                          <p:attrName>style.visibility</p:attrName>
                                        </p:attrNameLst>
                                      </p:cBhvr>
                                      <p:to>
                                        <p:strVal val="visible"/>
                                      </p:to>
                                    </p:set>
                                    <p:animEffect transition="in" filter="wipe(down)">
                                      <p:cBhvr>
                                        <p:cTn id="12" dur="500"/>
                                        <p:tgtEl>
                                          <p:spTgt spid="194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61">
                                            <p:txEl>
                                              <p:pRg st="2" end="2"/>
                                            </p:txEl>
                                          </p:spTgt>
                                        </p:tgtEl>
                                        <p:attrNameLst>
                                          <p:attrName>style.visibility</p:attrName>
                                        </p:attrNameLst>
                                      </p:cBhvr>
                                      <p:to>
                                        <p:strVal val="visible"/>
                                      </p:to>
                                    </p:set>
                                    <p:animEffect transition="in" filter="wipe(down)">
                                      <p:cBhvr>
                                        <p:cTn id="17" dur="500"/>
                                        <p:tgtEl>
                                          <p:spTgt spid="194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461">
                                            <p:txEl>
                                              <p:pRg st="3" end="3"/>
                                            </p:txEl>
                                          </p:spTgt>
                                        </p:tgtEl>
                                        <p:attrNameLst>
                                          <p:attrName>style.visibility</p:attrName>
                                        </p:attrNameLst>
                                      </p:cBhvr>
                                      <p:to>
                                        <p:strVal val="visible"/>
                                      </p:to>
                                    </p:set>
                                    <p:animEffect transition="in" filter="wipe(down)">
                                      <p:cBhvr>
                                        <p:cTn id="22" dur="500"/>
                                        <p:tgtEl>
                                          <p:spTgt spid="194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461">
                                            <p:txEl>
                                              <p:pRg st="4" end="4"/>
                                            </p:txEl>
                                          </p:spTgt>
                                        </p:tgtEl>
                                        <p:attrNameLst>
                                          <p:attrName>style.visibility</p:attrName>
                                        </p:attrNameLst>
                                      </p:cBhvr>
                                      <p:to>
                                        <p:strVal val="visible"/>
                                      </p:to>
                                    </p:set>
                                    <p:animEffect transition="in" filter="wipe(down)">
                                      <p:cBhvr>
                                        <p:cTn id="27" dur="500"/>
                                        <p:tgtEl>
                                          <p:spTgt spid="194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461">
                                            <p:txEl>
                                              <p:pRg st="5" end="5"/>
                                            </p:txEl>
                                          </p:spTgt>
                                        </p:tgtEl>
                                        <p:attrNameLst>
                                          <p:attrName>style.visibility</p:attrName>
                                        </p:attrNameLst>
                                      </p:cBhvr>
                                      <p:to>
                                        <p:strVal val="visible"/>
                                      </p:to>
                                    </p:set>
                                    <p:animEffect transition="in" filter="wipe(down)">
                                      <p:cBhvr>
                                        <p:cTn id="32" dur="500"/>
                                        <p:tgtEl>
                                          <p:spTgt spid="194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461">
                                            <p:txEl>
                                              <p:pRg st="6" end="6"/>
                                            </p:txEl>
                                          </p:spTgt>
                                        </p:tgtEl>
                                        <p:attrNameLst>
                                          <p:attrName>style.visibility</p:attrName>
                                        </p:attrNameLst>
                                      </p:cBhvr>
                                      <p:to>
                                        <p:strVal val="visible"/>
                                      </p:to>
                                    </p:set>
                                    <p:animEffect transition="in" filter="wipe(down)">
                                      <p:cBhvr>
                                        <p:cTn id="37" dur="500"/>
                                        <p:tgtEl>
                                          <p:spTgt spid="194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461">
                                            <p:txEl>
                                              <p:pRg st="7" end="7"/>
                                            </p:txEl>
                                          </p:spTgt>
                                        </p:tgtEl>
                                        <p:attrNameLst>
                                          <p:attrName>style.visibility</p:attrName>
                                        </p:attrNameLst>
                                      </p:cBhvr>
                                      <p:to>
                                        <p:strVal val="visible"/>
                                      </p:to>
                                    </p:set>
                                    <p:animEffect transition="in" filter="wipe(down)">
                                      <p:cBhvr>
                                        <p:cTn id="42" dur="500"/>
                                        <p:tgtEl>
                                          <p:spTgt spid="1946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461">
                                            <p:txEl>
                                              <p:pRg st="9" end="9"/>
                                            </p:txEl>
                                          </p:spTgt>
                                        </p:tgtEl>
                                        <p:attrNameLst>
                                          <p:attrName>style.visibility</p:attrName>
                                        </p:attrNameLst>
                                      </p:cBhvr>
                                      <p:to>
                                        <p:strVal val="visible"/>
                                      </p:to>
                                    </p:set>
                                    <p:animEffect transition="in" filter="wipe(down)">
                                      <p:cBhvr>
                                        <p:cTn id="47" dur="500"/>
                                        <p:tgtEl>
                                          <p:spTgt spid="1946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4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99592" y="620688"/>
            <a:ext cx="7848872" cy="1080120"/>
          </a:xfrm>
        </p:spPr>
        <p:txBody>
          <a:bodyPr>
            <a:normAutofit fontScale="90000"/>
            <a:scene3d>
              <a:camera prst="orthographicFront"/>
              <a:lightRig rig="soft" dir="t"/>
            </a:scene3d>
            <a:sp3d prstMaterial="softEdge">
              <a:bevelT w="25400" h="25400"/>
            </a:sp3d>
          </a:bodyPr>
          <a:lstStyle/>
          <a:p>
            <a:pPr algn="r" eaLnBrk="1" fontAlgn="auto" hangingPunct="1">
              <a:spcAft>
                <a:spcPts val="0"/>
              </a:spcAft>
              <a:defRPr/>
            </a:pPr>
            <a:r>
              <a:rPr lang="he-IL" sz="4000" dirty="0" smtClean="0">
                <a:solidFill>
                  <a:schemeClr val="accent2"/>
                </a:solidFill>
              </a:rPr>
              <a:t/>
            </a:r>
            <a:br>
              <a:rPr lang="he-IL" sz="4000" dirty="0" smtClean="0">
                <a:solidFill>
                  <a:schemeClr val="accent2"/>
                </a:solidFill>
              </a:rPr>
            </a:br>
            <a:r>
              <a:rPr lang="he-IL" sz="4000" dirty="0" smtClean="0">
                <a:solidFill>
                  <a:schemeClr val="accent2"/>
                </a:solidFill>
              </a:rPr>
              <a:t>ממצאים </a:t>
            </a:r>
            <a:r>
              <a:rPr lang="he-IL" sz="3600" dirty="0" smtClean="0">
                <a:solidFill>
                  <a:schemeClr val="accent2"/>
                </a:solidFill>
              </a:rPr>
              <a:t>– </a:t>
            </a:r>
            <a:br>
              <a:rPr lang="he-IL" sz="3600" dirty="0" smtClean="0">
                <a:solidFill>
                  <a:schemeClr val="accent2"/>
                </a:solidFill>
              </a:rPr>
            </a:br>
            <a:r>
              <a:rPr lang="he-IL" sz="2700" dirty="0" smtClean="0">
                <a:solidFill>
                  <a:schemeClr val="accent2"/>
                </a:solidFill>
                <a:ea typeface="Times New Roman" pitchFamily="18" charset="0"/>
              </a:rPr>
              <a:t>הקשר בין מידת השימושיות באינטרנט ואלימות ברשת</a:t>
            </a:r>
            <a:r>
              <a:rPr lang="he-IL" sz="3100" dirty="0" smtClean="0">
                <a:solidFill>
                  <a:schemeClr val="accent2"/>
                </a:solidFill>
                <a:ea typeface="Times New Roman" pitchFamily="18" charset="0"/>
              </a:rPr>
              <a:t/>
            </a:r>
            <a:br>
              <a:rPr lang="he-IL" sz="3100" dirty="0" smtClean="0">
                <a:solidFill>
                  <a:schemeClr val="accent2"/>
                </a:solidFill>
                <a:ea typeface="Times New Roman" pitchFamily="18" charset="0"/>
              </a:rPr>
            </a:br>
            <a:endParaRPr lang="he-IL" sz="3100" dirty="0">
              <a:solidFill>
                <a:schemeClr val="accent2"/>
              </a:solidFill>
            </a:endParaRPr>
          </a:p>
        </p:txBody>
      </p:sp>
      <p:sp>
        <p:nvSpPr>
          <p:cNvPr id="20483" name="TextBox 2"/>
          <p:cNvSpPr txBox="1">
            <a:spLocks noChangeArrowheads="1"/>
          </p:cNvSpPr>
          <p:nvPr/>
        </p:nvSpPr>
        <p:spPr bwMode="auto">
          <a:xfrm>
            <a:off x="6659563" y="1916113"/>
            <a:ext cx="1697037" cy="1201737"/>
          </a:xfrm>
          <a:prstGeom prst="rect">
            <a:avLst/>
          </a:prstGeom>
          <a:noFill/>
          <a:ln w="9525">
            <a:noFill/>
            <a:miter lim="800000"/>
            <a:headEnd/>
            <a:tailEnd/>
          </a:ln>
        </p:spPr>
        <p:txBody>
          <a:bodyPr>
            <a:spAutoFit/>
          </a:bodyPr>
          <a:lstStyle/>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p:txBody>
      </p:sp>
      <p:sp>
        <p:nvSpPr>
          <p:cNvPr id="20484" name="TextBox 3"/>
          <p:cNvSpPr txBox="1">
            <a:spLocks noChangeArrowheads="1"/>
          </p:cNvSpPr>
          <p:nvPr/>
        </p:nvSpPr>
        <p:spPr bwMode="auto">
          <a:xfrm>
            <a:off x="6811963" y="2068513"/>
            <a:ext cx="1697037" cy="1201737"/>
          </a:xfrm>
          <a:prstGeom prst="rect">
            <a:avLst/>
          </a:prstGeom>
          <a:noFill/>
          <a:ln w="9525">
            <a:noFill/>
            <a:miter lim="800000"/>
            <a:headEnd/>
            <a:tailEnd/>
          </a:ln>
        </p:spPr>
        <p:txBody>
          <a:bodyPr>
            <a:spAutoFit/>
          </a:bodyPr>
          <a:lstStyle/>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p:txBody>
      </p:sp>
      <p:sp>
        <p:nvSpPr>
          <p:cNvPr id="20485" name="TextBox 5"/>
          <p:cNvSpPr txBox="1">
            <a:spLocks noChangeArrowheads="1"/>
          </p:cNvSpPr>
          <p:nvPr/>
        </p:nvSpPr>
        <p:spPr bwMode="auto">
          <a:xfrm>
            <a:off x="6156325" y="2060575"/>
            <a:ext cx="2200275" cy="1754188"/>
          </a:xfrm>
          <a:prstGeom prst="rect">
            <a:avLst/>
          </a:prstGeom>
          <a:noFill/>
          <a:ln w="9525">
            <a:noFill/>
            <a:miter lim="800000"/>
            <a:headEnd/>
            <a:tailEnd/>
          </a:ln>
        </p:spPr>
        <p:txBody>
          <a:bodyPr>
            <a:spAutoFit/>
          </a:bodyPr>
          <a:lstStyle/>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p:txBody>
      </p:sp>
      <p:sp>
        <p:nvSpPr>
          <p:cNvPr id="20487" name="Rectangle 2"/>
          <p:cNvSpPr>
            <a:spLocks noChangeArrowheads="1"/>
          </p:cNvSpPr>
          <p:nvPr/>
        </p:nvSpPr>
        <p:spPr bwMode="auto">
          <a:xfrm>
            <a:off x="900113" y="2131432"/>
            <a:ext cx="7775575" cy="2739211"/>
          </a:xfrm>
          <a:prstGeom prst="rect">
            <a:avLst/>
          </a:prstGeom>
          <a:noFill/>
          <a:ln w="9525">
            <a:noFill/>
            <a:miter lim="800000"/>
            <a:headEnd/>
            <a:tailEnd/>
          </a:ln>
        </p:spPr>
        <p:txBody>
          <a:bodyPr wrap="square" anchor="ctr">
            <a:spAutoFit/>
          </a:bodyPr>
          <a:lstStyle/>
          <a:p>
            <a:pPr>
              <a:buFont typeface="Wingdings" pitchFamily="2" charset="2"/>
              <a:buChar char="q"/>
            </a:pPr>
            <a:r>
              <a:rPr lang="he-IL" sz="2800" b="1" dirty="0" smtClean="0">
                <a:solidFill>
                  <a:srgbClr val="002060"/>
                </a:solidFill>
                <a:cs typeface="David" pitchFamily="34" charset="-79"/>
              </a:rPr>
              <a:t> </a:t>
            </a:r>
            <a:r>
              <a:rPr lang="he-IL" sz="2400" b="1" dirty="0">
                <a:solidFill>
                  <a:srgbClr val="002060"/>
                </a:solidFill>
                <a:cs typeface="+mn-cs"/>
              </a:rPr>
              <a:t>רמת השימושיות של המשתתפים שחוו אלימות ברשת, הייתה גבוהה מזו של המשתתפים שלא חוו אלימות ברשת</a:t>
            </a:r>
            <a:r>
              <a:rPr lang="he-IL" sz="2400" b="1" dirty="0" smtClean="0">
                <a:solidFill>
                  <a:srgbClr val="002060"/>
                </a:solidFill>
                <a:cs typeface="+mn-cs"/>
              </a:rPr>
              <a:t>. כלומר המשתמשים ביותר יישומי אינטרנט הם אלו אשר חוו יותר אלימות.</a:t>
            </a:r>
            <a:endParaRPr lang="he-IL" sz="2400" b="1" dirty="0">
              <a:solidFill>
                <a:srgbClr val="002060"/>
              </a:solidFill>
              <a:cs typeface="+mn-cs"/>
            </a:endParaRPr>
          </a:p>
          <a:p>
            <a:pPr>
              <a:buFont typeface="Wingdings" pitchFamily="2" charset="2"/>
              <a:buChar char="q"/>
            </a:pPr>
            <a:endParaRPr lang="he-IL" sz="2400" b="1" dirty="0">
              <a:solidFill>
                <a:srgbClr val="002060"/>
              </a:solidFill>
              <a:cs typeface="+mn-cs"/>
            </a:endParaRPr>
          </a:p>
          <a:p>
            <a:pPr>
              <a:buFont typeface="Wingdings" pitchFamily="2" charset="2"/>
              <a:buChar char="q"/>
            </a:pPr>
            <a:r>
              <a:rPr lang="he-IL" sz="2400" b="1" dirty="0">
                <a:solidFill>
                  <a:srgbClr val="002060"/>
                </a:solidFill>
                <a:cs typeface="+mn-cs"/>
              </a:rPr>
              <a:t> לא נמצא הבדל בין המשתתפים שחוו אלימות מחוץ לרשת לאלו שחוו אלימות ברשת מבחינת שימושיות </a:t>
            </a:r>
            <a:r>
              <a:rPr lang="he-IL" sz="2400" b="1" dirty="0" smtClean="0">
                <a:solidFill>
                  <a:srgbClr val="002060"/>
                </a:solidFill>
                <a:cs typeface="+mn-cs"/>
              </a:rPr>
              <a:t>ברשת.</a:t>
            </a:r>
            <a:endParaRPr lang="he-IL" sz="2400" b="1" dirty="0">
              <a:solidFill>
                <a:srgbClr val="002060"/>
              </a:solidFill>
              <a:cs typeface="+mn-cs"/>
            </a:endParaRPr>
          </a:p>
        </p:txBody>
      </p:sp>
      <p:sp>
        <p:nvSpPr>
          <p:cNvPr id="3" name="TextBox 7"/>
          <p:cNvSpPr txBox="1">
            <a:spLocks noChangeArrowheads="1"/>
          </p:cNvSpPr>
          <p:nvPr/>
        </p:nvSpPr>
        <p:spPr bwMode="auto">
          <a:xfrm>
            <a:off x="7019925" y="5084763"/>
            <a:ext cx="1552575" cy="646112"/>
          </a:xfrm>
          <a:prstGeom prst="rect">
            <a:avLst/>
          </a:prstGeom>
          <a:noFill/>
          <a:ln w="9525">
            <a:noFill/>
            <a:miter lim="800000"/>
            <a:headEnd/>
            <a:tailEnd/>
          </a:ln>
        </p:spPr>
        <p:txBody>
          <a:bodyPr>
            <a:spAutoFit/>
          </a:bodyPr>
          <a:lstStyle/>
          <a:p>
            <a:endParaRPr lang="he-IL">
              <a:latin typeface="Lucida Sans Unicode" pitchFamily="34" charset="0"/>
            </a:endParaRPr>
          </a:p>
          <a:p>
            <a:endParaRPr lang="he-IL">
              <a:latin typeface="Lucida Sans Unicode" pitchFamily="34" charset="0"/>
            </a:endParaRPr>
          </a:p>
        </p:txBody>
      </p:sp>
      <p:sp>
        <p:nvSpPr>
          <p:cNvPr id="20488" name="TextBox 8"/>
          <p:cNvSpPr txBox="1">
            <a:spLocks noChangeArrowheads="1"/>
          </p:cNvSpPr>
          <p:nvPr/>
        </p:nvSpPr>
        <p:spPr bwMode="auto">
          <a:xfrm>
            <a:off x="-19837" y="6381750"/>
            <a:ext cx="2504275" cy="861774"/>
          </a:xfrm>
          <a:prstGeom prst="rect">
            <a:avLst/>
          </a:prstGeom>
          <a:noFill/>
          <a:ln w="9525">
            <a:noFill/>
            <a:miter lim="800000"/>
            <a:headEnd/>
            <a:tailEnd/>
          </a:ln>
        </p:spPr>
        <p:txBody>
          <a:bodyPr wrap="none">
            <a:spAutoFit/>
          </a:bodyPr>
          <a:lstStyle/>
          <a:p>
            <a:r>
              <a:rPr lang="he-IL" sz="1600" b="1" dirty="0" err="1">
                <a:solidFill>
                  <a:schemeClr val="accent2"/>
                </a:solidFill>
                <a:latin typeface="Lucida Sans Unicode" pitchFamily="34" charset="0"/>
              </a:rPr>
              <a:t>טרבלוס</a:t>
            </a:r>
            <a:r>
              <a:rPr lang="he-IL" sz="1600" b="1" dirty="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endParaRPr lang="he-IL" sz="1600" b="1" dirty="0">
              <a:solidFill>
                <a:schemeClr val="accent2"/>
              </a:solidFill>
              <a:latin typeface="Lucida Sans Unicode" pitchFamily="34" charset="0"/>
            </a:endParaRPr>
          </a:p>
          <a:p>
            <a:r>
              <a:rPr lang="he-IL" sz="1600" b="1" dirty="0">
                <a:solidFill>
                  <a:schemeClr val="accent2"/>
                </a:solidFill>
                <a:latin typeface="Lucida Sans Unicode" pitchFamily="34" charset="0"/>
              </a:rPr>
              <a:t>האוניברסיטה הפתוחה</a:t>
            </a:r>
          </a:p>
          <a:p>
            <a:endParaRPr lang="he-IL"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animEffect transition="in" filter="dissolve">
                                      <p:cBhvr>
                                        <p:cTn id="7" dur="500"/>
                                        <p:tgtEl>
                                          <p:spTgt spid="204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487">
                                            <p:txEl>
                                              <p:pRg st="2" end="2"/>
                                            </p:txEl>
                                          </p:spTgt>
                                        </p:tgtEl>
                                        <p:attrNameLst>
                                          <p:attrName>style.visibility</p:attrName>
                                        </p:attrNameLst>
                                      </p:cBhvr>
                                      <p:to>
                                        <p:strVal val="visible"/>
                                      </p:to>
                                    </p:set>
                                    <p:animEffect transition="in" filter="dissolve">
                                      <p:cBhvr>
                                        <p:cTn id="12" dur="500"/>
                                        <p:tgtEl>
                                          <p:spTgt spid="204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0"/>
            <a:ext cx="8363272" cy="764704"/>
          </a:xfrm>
        </p:spPr>
        <p:txBody>
          <a:bodyPr>
            <a:noAutofit/>
          </a:bodyPr>
          <a:lstStyle/>
          <a:p>
            <a:pPr algn="r"/>
            <a:r>
              <a:rPr lang="he-IL" sz="3600" dirty="0" smtClean="0">
                <a:solidFill>
                  <a:schemeClr val="accent2"/>
                </a:solidFill>
              </a:rPr>
              <a:t>ממצאים-</a:t>
            </a:r>
            <a:endParaRPr lang="he-IL" sz="3600" dirty="0"/>
          </a:p>
        </p:txBody>
      </p:sp>
      <p:sp>
        <p:nvSpPr>
          <p:cNvPr id="3" name="TextBox 2"/>
          <p:cNvSpPr txBox="1"/>
          <p:nvPr/>
        </p:nvSpPr>
        <p:spPr>
          <a:xfrm>
            <a:off x="827584" y="620689"/>
            <a:ext cx="7992888" cy="461665"/>
          </a:xfrm>
          <a:prstGeom prst="rect">
            <a:avLst/>
          </a:prstGeom>
          <a:noFill/>
        </p:spPr>
        <p:txBody>
          <a:bodyPr wrap="square" rtlCol="1">
            <a:spAutoFit/>
          </a:bodyPr>
          <a:lstStyle/>
          <a:p>
            <a:r>
              <a:rPr lang="he-IL" sz="2400" b="1" dirty="0" smtClean="0">
                <a:solidFill>
                  <a:schemeClr val="accent2"/>
                </a:solidFill>
              </a:rPr>
              <a:t>השוואה בין אלימות באינטרנט לאלימות פנים-אל-פנים</a:t>
            </a:r>
            <a:endParaRPr lang="he-IL" sz="2800" dirty="0">
              <a:solidFill>
                <a:schemeClr val="accent2"/>
              </a:solidFill>
            </a:endParaRPr>
          </a:p>
        </p:txBody>
      </p:sp>
      <p:sp>
        <p:nvSpPr>
          <p:cNvPr id="4" name="TextBox 3"/>
          <p:cNvSpPr txBox="1"/>
          <p:nvPr/>
        </p:nvSpPr>
        <p:spPr>
          <a:xfrm>
            <a:off x="2144666" y="1196752"/>
            <a:ext cx="6603798" cy="369332"/>
          </a:xfrm>
          <a:prstGeom prst="rect">
            <a:avLst/>
          </a:prstGeom>
          <a:noFill/>
        </p:spPr>
        <p:txBody>
          <a:bodyPr wrap="square" rtlCol="1">
            <a:spAutoFit/>
          </a:bodyPr>
          <a:lstStyle/>
          <a:p>
            <a:r>
              <a:rPr lang="he-IL" b="1" dirty="0" smtClean="0">
                <a:solidFill>
                  <a:srgbClr val="002060"/>
                </a:solidFill>
              </a:rPr>
              <a:t>טבלה 1 - השוואה בין מספר הקורבנות והבריונים ברשת ומחוץ לרשת</a:t>
            </a:r>
            <a:endParaRPr lang="he-IL" dirty="0"/>
          </a:p>
        </p:txBody>
      </p:sp>
      <p:graphicFrame>
        <p:nvGraphicFramePr>
          <p:cNvPr id="6" name="טבלה 5"/>
          <p:cNvGraphicFramePr>
            <a:graphicFrameLocks noGrp="1"/>
          </p:cNvGraphicFramePr>
          <p:nvPr/>
        </p:nvGraphicFramePr>
        <p:xfrm>
          <a:off x="2771800" y="1700808"/>
          <a:ext cx="5904656" cy="2212843"/>
        </p:xfrm>
        <a:graphic>
          <a:graphicData uri="http://schemas.openxmlformats.org/drawingml/2006/table">
            <a:tbl>
              <a:tblPr rtl="1"/>
              <a:tblGrid>
                <a:gridCol w="3342475"/>
                <a:gridCol w="1272446"/>
                <a:gridCol w="1289735"/>
              </a:tblGrid>
              <a:tr h="360040">
                <a:tc>
                  <a:txBody>
                    <a:bodyPr/>
                    <a:lstStyle/>
                    <a:p>
                      <a:pPr algn="r" rtl="1">
                        <a:lnSpc>
                          <a:spcPct val="150000"/>
                        </a:lnSpc>
                        <a:spcAft>
                          <a:spcPts val="0"/>
                        </a:spcAft>
                      </a:pPr>
                      <a:r>
                        <a:rPr lang="he-IL" sz="1600" b="1" dirty="0" smtClean="0">
                          <a:solidFill>
                            <a:srgbClr val="002060"/>
                          </a:solidFill>
                          <a:latin typeface="Arial"/>
                          <a:ea typeface="Times New Roman"/>
                          <a:cs typeface="+mn-cs"/>
                        </a:rPr>
                        <a:t>משתנה</a:t>
                      </a:r>
                      <a:endParaRPr lang="en-US" sz="1600" b="1" dirty="0">
                        <a:solidFill>
                          <a:srgbClr val="002060"/>
                        </a:solidFill>
                        <a:latin typeface="Arial"/>
                        <a:ea typeface="Times New Roman"/>
                        <a:cs typeface="+mn-cs"/>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600" b="1" dirty="0">
                          <a:solidFill>
                            <a:srgbClr val="002060"/>
                          </a:solidFill>
                          <a:latin typeface="Times New Roman"/>
                          <a:ea typeface="Times New Roman"/>
                          <a:cs typeface="Arial"/>
                        </a:rPr>
                        <a:t>n</a:t>
                      </a:r>
                      <a:endParaRPr lang="en-US" sz="1600" b="1" dirty="0">
                        <a:solidFill>
                          <a:srgbClr val="002060"/>
                        </a:solidFill>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he-IL" sz="1600" b="1">
                          <a:solidFill>
                            <a:srgbClr val="002060"/>
                          </a:solidFill>
                          <a:latin typeface="Times New Roman"/>
                          <a:ea typeface="Times New Roman"/>
                          <a:cs typeface="David"/>
                        </a:rPr>
                        <a:t>%</a:t>
                      </a:r>
                      <a:endParaRPr lang="en-US" sz="1600" b="1">
                        <a:solidFill>
                          <a:srgbClr val="002060"/>
                        </a:solidFill>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algn="r" rtl="1">
                        <a:lnSpc>
                          <a:spcPct val="150000"/>
                        </a:lnSpc>
                        <a:spcAft>
                          <a:spcPts val="0"/>
                        </a:spcAft>
                      </a:pPr>
                      <a:r>
                        <a:rPr lang="he-IL" sz="1600" b="1" dirty="0">
                          <a:solidFill>
                            <a:srgbClr val="002060"/>
                          </a:solidFill>
                          <a:latin typeface="Arial"/>
                          <a:ea typeface="Times New Roman"/>
                          <a:cs typeface="+mn-cs"/>
                        </a:rPr>
                        <a:t>חוו קורבנות פנים-אל-פנים</a:t>
                      </a:r>
                      <a:endParaRPr lang="en-US" sz="1600" b="1" dirty="0">
                        <a:solidFill>
                          <a:srgbClr val="002060"/>
                        </a:solidFill>
                        <a:latin typeface="Arial"/>
                        <a:ea typeface="Times New Roman"/>
                        <a:cs typeface="+mn-cs"/>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50000"/>
                        </a:lnSpc>
                        <a:spcAft>
                          <a:spcPts val="0"/>
                        </a:spcAft>
                      </a:pPr>
                      <a:r>
                        <a:rPr lang="he-IL" sz="1600" b="1" dirty="0">
                          <a:solidFill>
                            <a:srgbClr val="002060"/>
                          </a:solidFill>
                          <a:latin typeface="Arial"/>
                          <a:ea typeface="Times New Roman"/>
                          <a:cs typeface="David"/>
                        </a:rPr>
                        <a:t>77</a:t>
                      </a:r>
                      <a:endParaRPr lang="en-US" sz="1600" b="1" dirty="0">
                        <a:solidFill>
                          <a:srgbClr val="002060"/>
                        </a:solidFill>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50000"/>
                        </a:lnSpc>
                        <a:spcAft>
                          <a:spcPts val="0"/>
                        </a:spcAft>
                      </a:pPr>
                      <a:r>
                        <a:rPr lang="he-IL" sz="1600" b="1">
                          <a:solidFill>
                            <a:srgbClr val="002060"/>
                          </a:solidFill>
                          <a:latin typeface="Arial"/>
                          <a:ea typeface="Times New Roman"/>
                          <a:cs typeface="David"/>
                        </a:rPr>
                        <a:t>17.2</a:t>
                      </a:r>
                      <a:endParaRPr lang="en-US" sz="1600" b="1">
                        <a:solidFill>
                          <a:srgbClr val="002060"/>
                        </a:solidFill>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60040">
                <a:tc>
                  <a:txBody>
                    <a:bodyPr/>
                    <a:lstStyle/>
                    <a:p>
                      <a:pPr algn="r" rtl="1">
                        <a:lnSpc>
                          <a:spcPct val="150000"/>
                        </a:lnSpc>
                        <a:spcAft>
                          <a:spcPts val="0"/>
                        </a:spcAft>
                      </a:pPr>
                      <a:r>
                        <a:rPr lang="he-IL" sz="1600" b="1" dirty="0">
                          <a:solidFill>
                            <a:srgbClr val="002060"/>
                          </a:solidFill>
                          <a:latin typeface="Arial"/>
                          <a:ea typeface="Times New Roman"/>
                          <a:cs typeface="+mn-cs"/>
                        </a:rPr>
                        <a:t>חוו קורבנות ברשת</a:t>
                      </a:r>
                      <a:endParaRPr lang="en-US" sz="1600" b="1" dirty="0">
                        <a:solidFill>
                          <a:srgbClr val="002060"/>
                        </a:solidFill>
                        <a:latin typeface="Arial"/>
                        <a:ea typeface="Times New Roman"/>
                        <a:cs typeface="+mn-cs"/>
                      </a:endParaRPr>
                    </a:p>
                  </a:txBody>
                  <a:tcPr marL="68580" marR="68580" marT="0" marB="0">
                    <a:lnL>
                      <a:noFill/>
                    </a:lnL>
                    <a:lnR>
                      <a:noFill/>
                    </a:lnR>
                    <a:lnT>
                      <a:noFill/>
                    </a:lnT>
                    <a:lnB>
                      <a:noFill/>
                    </a:lnB>
                  </a:tcPr>
                </a:tc>
                <a:tc>
                  <a:txBody>
                    <a:bodyPr/>
                    <a:lstStyle/>
                    <a:p>
                      <a:pPr algn="ctr" rtl="1">
                        <a:lnSpc>
                          <a:spcPct val="150000"/>
                        </a:lnSpc>
                        <a:spcAft>
                          <a:spcPts val="0"/>
                        </a:spcAft>
                      </a:pPr>
                      <a:r>
                        <a:rPr lang="he-IL" sz="1600" b="1" dirty="0">
                          <a:solidFill>
                            <a:srgbClr val="002060"/>
                          </a:solidFill>
                          <a:latin typeface="Arial"/>
                          <a:ea typeface="Times New Roman"/>
                          <a:cs typeface="David"/>
                        </a:rPr>
                        <a:t>31</a:t>
                      </a:r>
                      <a:endParaRPr lang="en-US" sz="1600" b="1" dirty="0">
                        <a:solidFill>
                          <a:srgbClr val="002060"/>
                        </a:solidFill>
                        <a:latin typeface="Arial"/>
                        <a:ea typeface="Times New Roman"/>
                        <a:cs typeface="Arial"/>
                      </a:endParaRPr>
                    </a:p>
                  </a:txBody>
                  <a:tcPr marL="68580" marR="68580" marT="0" marB="0">
                    <a:lnL>
                      <a:noFill/>
                    </a:lnL>
                    <a:lnR>
                      <a:noFill/>
                    </a:lnR>
                    <a:lnT>
                      <a:noFill/>
                    </a:lnT>
                    <a:lnB>
                      <a:noFill/>
                    </a:lnB>
                  </a:tcPr>
                </a:tc>
                <a:tc>
                  <a:txBody>
                    <a:bodyPr/>
                    <a:lstStyle/>
                    <a:p>
                      <a:pPr algn="ctr" rtl="1">
                        <a:lnSpc>
                          <a:spcPct val="150000"/>
                        </a:lnSpc>
                        <a:spcAft>
                          <a:spcPts val="0"/>
                        </a:spcAft>
                      </a:pPr>
                      <a:r>
                        <a:rPr lang="he-IL" sz="1600" b="1" dirty="0">
                          <a:solidFill>
                            <a:srgbClr val="002060"/>
                          </a:solidFill>
                          <a:latin typeface="Arial"/>
                          <a:ea typeface="Times New Roman"/>
                          <a:cs typeface="David"/>
                        </a:rPr>
                        <a:t>6.9</a:t>
                      </a:r>
                      <a:endParaRPr lang="en-US" sz="1600" b="1" dirty="0">
                        <a:solidFill>
                          <a:srgbClr val="002060"/>
                        </a:solidFill>
                        <a:latin typeface="Arial"/>
                        <a:ea typeface="Times New Roman"/>
                        <a:cs typeface="Arial"/>
                      </a:endParaRPr>
                    </a:p>
                  </a:txBody>
                  <a:tcPr marL="68580" marR="68580" marT="0" marB="0">
                    <a:lnL>
                      <a:noFill/>
                    </a:lnL>
                    <a:lnR>
                      <a:noFill/>
                    </a:lnR>
                    <a:lnT>
                      <a:noFill/>
                    </a:lnT>
                    <a:lnB>
                      <a:noFill/>
                    </a:lnB>
                  </a:tcPr>
                </a:tc>
              </a:tr>
              <a:tr h="360040">
                <a:tc>
                  <a:txBody>
                    <a:bodyPr/>
                    <a:lstStyle/>
                    <a:p>
                      <a:pPr algn="r" rtl="1">
                        <a:lnSpc>
                          <a:spcPct val="150000"/>
                        </a:lnSpc>
                        <a:spcAft>
                          <a:spcPts val="0"/>
                        </a:spcAft>
                      </a:pPr>
                      <a:r>
                        <a:rPr lang="he-IL" sz="1600" b="1" dirty="0">
                          <a:solidFill>
                            <a:srgbClr val="002060"/>
                          </a:solidFill>
                          <a:latin typeface="Arial"/>
                          <a:ea typeface="Times New Roman"/>
                          <a:cs typeface="+mn-cs"/>
                        </a:rPr>
                        <a:t>לא היו קורבנות</a:t>
                      </a:r>
                      <a:endParaRPr lang="en-US" sz="1600" b="1" dirty="0">
                        <a:solidFill>
                          <a:srgbClr val="002060"/>
                        </a:solidFill>
                        <a:latin typeface="Arial"/>
                        <a:ea typeface="Times New Roman"/>
                        <a:cs typeface="+mn-cs"/>
                      </a:endParaRPr>
                    </a:p>
                  </a:txBody>
                  <a:tcPr marL="68580" marR="68580" marT="0" marB="0">
                    <a:lnL>
                      <a:noFill/>
                    </a:lnL>
                    <a:lnR>
                      <a:noFill/>
                    </a:lnR>
                    <a:lnT>
                      <a:noFill/>
                    </a:lnT>
                    <a:lnB>
                      <a:noFill/>
                    </a:lnB>
                  </a:tcPr>
                </a:tc>
                <a:tc>
                  <a:txBody>
                    <a:bodyPr/>
                    <a:lstStyle/>
                    <a:p>
                      <a:pPr algn="ctr" rtl="1">
                        <a:lnSpc>
                          <a:spcPct val="150000"/>
                        </a:lnSpc>
                        <a:spcAft>
                          <a:spcPts val="0"/>
                        </a:spcAft>
                      </a:pPr>
                      <a:r>
                        <a:rPr lang="he-IL" sz="1600" b="1" dirty="0">
                          <a:solidFill>
                            <a:srgbClr val="002060"/>
                          </a:solidFill>
                          <a:latin typeface="Arial"/>
                          <a:ea typeface="Times New Roman"/>
                          <a:cs typeface="David"/>
                        </a:rPr>
                        <a:t>319</a:t>
                      </a:r>
                      <a:endParaRPr lang="en-US" sz="1600" b="1" dirty="0">
                        <a:solidFill>
                          <a:srgbClr val="002060"/>
                        </a:solidFill>
                        <a:latin typeface="Arial"/>
                        <a:ea typeface="Times New Roman"/>
                        <a:cs typeface="Arial"/>
                      </a:endParaRPr>
                    </a:p>
                  </a:txBody>
                  <a:tcPr marL="68580" marR="68580" marT="0" marB="0">
                    <a:lnL>
                      <a:noFill/>
                    </a:lnL>
                    <a:lnR>
                      <a:noFill/>
                    </a:lnR>
                    <a:lnT>
                      <a:noFill/>
                    </a:lnT>
                    <a:lnB>
                      <a:noFill/>
                    </a:lnB>
                  </a:tcPr>
                </a:tc>
                <a:tc>
                  <a:txBody>
                    <a:bodyPr/>
                    <a:lstStyle/>
                    <a:p>
                      <a:pPr algn="ctr" rtl="1">
                        <a:lnSpc>
                          <a:spcPct val="150000"/>
                        </a:lnSpc>
                        <a:spcAft>
                          <a:spcPts val="0"/>
                        </a:spcAft>
                      </a:pPr>
                      <a:r>
                        <a:rPr lang="he-IL" sz="1600" b="1" dirty="0">
                          <a:solidFill>
                            <a:srgbClr val="002060"/>
                          </a:solidFill>
                          <a:latin typeface="Arial"/>
                          <a:ea typeface="Times New Roman"/>
                          <a:cs typeface="David"/>
                        </a:rPr>
                        <a:t>71</a:t>
                      </a:r>
                      <a:endParaRPr lang="en-US" sz="1600" b="1" dirty="0">
                        <a:solidFill>
                          <a:srgbClr val="002060"/>
                        </a:solidFill>
                        <a:latin typeface="Arial"/>
                        <a:ea typeface="Times New Roman"/>
                        <a:cs typeface="Arial"/>
                      </a:endParaRPr>
                    </a:p>
                  </a:txBody>
                  <a:tcPr marL="68580" marR="68580" marT="0" marB="0">
                    <a:lnL>
                      <a:noFill/>
                    </a:lnL>
                    <a:lnR>
                      <a:noFill/>
                    </a:lnR>
                    <a:lnT>
                      <a:noFill/>
                    </a:lnT>
                    <a:lnB>
                      <a:noFill/>
                    </a:lnB>
                  </a:tcPr>
                </a:tc>
              </a:tr>
              <a:tr h="360040">
                <a:tc>
                  <a:txBody>
                    <a:bodyPr/>
                    <a:lstStyle/>
                    <a:p>
                      <a:pPr algn="r" rtl="1">
                        <a:lnSpc>
                          <a:spcPct val="150000"/>
                        </a:lnSpc>
                        <a:spcAft>
                          <a:spcPts val="0"/>
                        </a:spcAft>
                      </a:pPr>
                      <a:r>
                        <a:rPr lang="he-IL" sz="1600" b="1" dirty="0">
                          <a:solidFill>
                            <a:srgbClr val="002060"/>
                          </a:solidFill>
                          <a:latin typeface="Arial"/>
                          <a:ea typeface="Times New Roman"/>
                          <a:cs typeface="+mn-cs"/>
                        </a:rPr>
                        <a:t>חוו אלימות  פנים-אל-פנים</a:t>
                      </a:r>
                      <a:endParaRPr lang="en-US" sz="1600" b="1" dirty="0">
                        <a:solidFill>
                          <a:srgbClr val="002060"/>
                        </a:solidFill>
                        <a:latin typeface="Arial"/>
                        <a:ea typeface="Times New Roman"/>
                        <a:cs typeface="+mn-cs"/>
                      </a:endParaRPr>
                    </a:p>
                  </a:txBody>
                  <a:tcPr marL="68580" marR="68580" marT="0" marB="0">
                    <a:lnL>
                      <a:noFill/>
                    </a:lnL>
                    <a:lnR>
                      <a:noFill/>
                    </a:lnR>
                    <a:lnT>
                      <a:noFill/>
                    </a:lnT>
                    <a:lnB>
                      <a:noFill/>
                    </a:lnB>
                  </a:tcPr>
                </a:tc>
                <a:tc>
                  <a:txBody>
                    <a:bodyPr/>
                    <a:lstStyle/>
                    <a:p>
                      <a:pPr algn="ctr" rtl="1">
                        <a:lnSpc>
                          <a:spcPct val="150000"/>
                        </a:lnSpc>
                        <a:spcAft>
                          <a:spcPts val="0"/>
                        </a:spcAft>
                      </a:pPr>
                      <a:r>
                        <a:rPr lang="he-IL" sz="1600" b="1" dirty="0">
                          <a:solidFill>
                            <a:srgbClr val="002060"/>
                          </a:solidFill>
                          <a:latin typeface="Arial"/>
                          <a:ea typeface="Times New Roman"/>
                          <a:cs typeface="David"/>
                        </a:rPr>
                        <a:t>56</a:t>
                      </a:r>
                      <a:endParaRPr lang="en-US" sz="1600" b="1" dirty="0">
                        <a:solidFill>
                          <a:srgbClr val="002060"/>
                        </a:solidFill>
                        <a:latin typeface="Arial"/>
                        <a:ea typeface="Times New Roman"/>
                        <a:cs typeface="Arial"/>
                      </a:endParaRPr>
                    </a:p>
                  </a:txBody>
                  <a:tcPr marL="68580" marR="68580" marT="0" marB="0">
                    <a:lnL>
                      <a:noFill/>
                    </a:lnL>
                    <a:lnR>
                      <a:noFill/>
                    </a:lnR>
                    <a:lnT>
                      <a:noFill/>
                    </a:lnT>
                    <a:lnB>
                      <a:noFill/>
                    </a:lnB>
                  </a:tcPr>
                </a:tc>
                <a:tc>
                  <a:txBody>
                    <a:bodyPr/>
                    <a:lstStyle/>
                    <a:p>
                      <a:pPr algn="ctr" rtl="1">
                        <a:lnSpc>
                          <a:spcPct val="150000"/>
                        </a:lnSpc>
                        <a:spcAft>
                          <a:spcPts val="0"/>
                        </a:spcAft>
                      </a:pPr>
                      <a:r>
                        <a:rPr lang="he-IL" sz="1600" b="1" dirty="0">
                          <a:solidFill>
                            <a:srgbClr val="002060"/>
                          </a:solidFill>
                          <a:latin typeface="Arial"/>
                          <a:ea typeface="Times New Roman"/>
                          <a:cs typeface="David"/>
                        </a:rPr>
                        <a:t>12.5</a:t>
                      </a:r>
                      <a:endParaRPr lang="en-US" sz="1600" b="1" dirty="0">
                        <a:solidFill>
                          <a:srgbClr val="002060"/>
                        </a:solidFill>
                        <a:latin typeface="Arial"/>
                        <a:ea typeface="Times New Roman"/>
                        <a:cs typeface="Arial"/>
                      </a:endParaRPr>
                    </a:p>
                  </a:txBody>
                  <a:tcPr marL="68580" marR="68580" marT="0" marB="0">
                    <a:lnL>
                      <a:noFill/>
                    </a:lnL>
                    <a:lnR>
                      <a:noFill/>
                    </a:lnR>
                    <a:lnT>
                      <a:noFill/>
                    </a:lnT>
                    <a:lnB>
                      <a:noFill/>
                    </a:lnB>
                  </a:tcPr>
                </a:tc>
              </a:tr>
              <a:tr h="336039">
                <a:tc>
                  <a:txBody>
                    <a:bodyPr/>
                    <a:lstStyle/>
                    <a:p>
                      <a:pPr algn="r" rtl="1">
                        <a:lnSpc>
                          <a:spcPct val="150000"/>
                        </a:lnSpc>
                        <a:spcAft>
                          <a:spcPts val="0"/>
                        </a:spcAft>
                      </a:pPr>
                      <a:r>
                        <a:rPr lang="he-IL" sz="1600" b="1" dirty="0">
                          <a:solidFill>
                            <a:srgbClr val="002060"/>
                          </a:solidFill>
                          <a:latin typeface="Arial"/>
                          <a:ea typeface="Times New Roman"/>
                          <a:cs typeface="+mn-cs"/>
                        </a:rPr>
                        <a:t>חוו אלימות ברשת</a:t>
                      </a:r>
                      <a:endParaRPr lang="en-US" sz="1600" b="1" dirty="0">
                        <a:solidFill>
                          <a:srgbClr val="002060"/>
                        </a:solidFill>
                        <a:latin typeface="Arial"/>
                        <a:ea typeface="Times New Roman"/>
                        <a:cs typeface="+mn-c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he-IL" sz="1600" b="1">
                          <a:solidFill>
                            <a:srgbClr val="002060"/>
                          </a:solidFill>
                          <a:latin typeface="Arial"/>
                          <a:ea typeface="Times New Roman"/>
                          <a:cs typeface="David"/>
                        </a:rPr>
                        <a:t>35</a:t>
                      </a:r>
                      <a:endParaRPr lang="en-US" sz="1600" b="1">
                        <a:solidFill>
                          <a:srgbClr val="002060"/>
                        </a:solidFill>
                        <a:latin typeface="Arial"/>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he-IL" sz="1600" b="1" dirty="0">
                          <a:solidFill>
                            <a:srgbClr val="002060"/>
                          </a:solidFill>
                          <a:latin typeface="Arial"/>
                          <a:ea typeface="Times New Roman"/>
                          <a:cs typeface="David"/>
                        </a:rPr>
                        <a:t>7.8</a:t>
                      </a:r>
                      <a:endParaRPr lang="en-US" sz="1600" b="1" dirty="0">
                        <a:solidFill>
                          <a:srgbClr val="002060"/>
                        </a:solidFill>
                        <a:latin typeface="Arial"/>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251520" y="4077072"/>
            <a:ext cx="8568952" cy="2031325"/>
          </a:xfrm>
          <a:prstGeom prst="rect">
            <a:avLst/>
          </a:prstGeom>
          <a:noFill/>
        </p:spPr>
        <p:txBody>
          <a:bodyPr wrap="square" rtlCol="1">
            <a:spAutoFit/>
          </a:bodyPr>
          <a:lstStyle/>
          <a:p>
            <a:pPr>
              <a:buFont typeface="Wingdings" pitchFamily="2" charset="2"/>
              <a:buChar char="q"/>
              <a:defRPr/>
            </a:pPr>
            <a:r>
              <a:rPr lang="he-IL" b="1" dirty="0" smtClean="0">
                <a:solidFill>
                  <a:srgbClr val="002060"/>
                </a:solidFill>
                <a:ea typeface="Times New Roman" pitchFamily="18" charset="0"/>
                <a:cs typeface="+mn-cs"/>
              </a:rPr>
              <a:t>24.1% מהתלמידים נפלו קורבן לאלימות כל שהיא.</a:t>
            </a:r>
          </a:p>
          <a:p>
            <a:pPr>
              <a:buFont typeface="Wingdings" pitchFamily="2" charset="2"/>
              <a:buChar char="q"/>
              <a:defRPr/>
            </a:pPr>
            <a:r>
              <a:rPr lang="he-IL" b="1" dirty="0" smtClean="0">
                <a:solidFill>
                  <a:srgbClr val="002060"/>
                </a:solidFill>
                <a:ea typeface="Times New Roman" pitchFamily="18" charset="0"/>
                <a:cs typeface="+mn-cs"/>
              </a:rPr>
              <a:t>  17.2% נפלו קורבן לאלימות מחוץ לרשת,  % 6.9  היו קורבנות לאלימות ברשת. </a:t>
            </a:r>
          </a:p>
          <a:p>
            <a:pPr>
              <a:buFont typeface="Wingdings" pitchFamily="2" charset="2"/>
              <a:buChar char="q"/>
              <a:defRPr/>
            </a:pPr>
            <a:r>
              <a:rPr lang="he-IL" b="1" dirty="0" smtClean="0">
                <a:solidFill>
                  <a:srgbClr val="002060"/>
                </a:solidFill>
                <a:ea typeface="Times New Roman" pitchFamily="18" charset="0"/>
                <a:cs typeface="+mn-cs"/>
              </a:rPr>
              <a:t> אחוז הבריונים שלקחו חלק באלימות מחוץ לרשת (12.5%) גדול יותר מאחוז הבריונים שלקחו חלק אלימות ברשת (7.8%).</a:t>
            </a:r>
          </a:p>
          <a:p>
            <a:pPr>
              <a:buFont typeface="Wingdings" pitchFamily="2" charset="2"/>
              <a:buChar char="q"/>
              <a:defRPr/>
            </a:pPr>
            <a:r>
              <a:rPr lang="he-IL" b="1" dirty="0" smtClean="0">
                <a:solidFill>
                  <a:srgbClr val="002060"/>
                </a:solidFill>
                <a:ea typeface="Times New Roman" pitchFamily="18" charset="0"/>
                <a:cs typeface="+mn-cs"/>
              </a:rPr>
              <a:t> נמצא מתאם חיובי ומובהק בין  אלימות ברשת לאלימות מחוץ לרשת,(</a:t>
            </a:r>
            <a:r>
              <a:rPr lang="en-US" b="1" i="1" dirty="0" smtClean="0">
                <a:solidFill>
                  <a:srgbClr val="002060"/>
                </a:solidFill>
                <a:ea typeface="Times New Roman" pitchFamily="18" charset="0"/>
                <a:cs typeface="+mn-cs"/>
              </a:rPr>
              <a:t>n</a:t>
            </a:r>
            <a:r>
              <a:rPr lang="en-US" b="1" dirty="0" smtClean="0">
                <a:solidFill>
                  <a:srgbClr val="002060"/>
                </a:solidFill>
                <a:ea typeface="Times New Roman" pitchFamily="18" charset="0"/>
                <a:cs typeface="+mn-cs"/>
              </a:rPr>
              <a:t> = 447</a:t>
            </a:r>
            <a:r>
              <a:rPr lang="he-IL" b="1" dirty="0" smtClean="0">
                <a:solidFill>
                  <a:srgbClr val="002060"/>
                </a:solidFill>
                <a:ea typeface="Times New Roman" pitchFamily="18" charset="0"/>
                <a:cs typeface="+mn-cs"/>
              </a:rPr>
              <a:t> , </a:t>
            </a:r>
            <a:r>
              <a:rPr lang="en-US" b="1" i="1" dirty="0" smtClean="0">
                <a:solidFill>
                  <a:srgbClr val="002060"/>
                </a:solidFill>
                <a:ea typeface="Times New Roman" pitchFamily="18" charset="0"/>
                <a:cs typeface="+mn-cs"/>
              </a:rPr>
              <a:t>p</a:t>
            </a:r>
            <a:r>
              <a:rPr lang="en-US" b="1" dirty="0" smtClean="0">
                <a:solidFill>
                  <a:srgbClr val="002060"/>
                </a:solidFill>
                <a:ea typeface="Times New Roman" pitchFamily="18" charset="0"/>
                <a:cs typeface="+mn-cs"/>
              </a:rPr>
              <a:t>&lt; .001</a:t>
            </a:r>
            <a:r>
              <a:rPr lang="he-IL" b="1" dirty="0" smtClean="0">
                <a:solidFill>
                  <a:srgbClr val="002060"/>
                </a:solidFill>
                <a:ea typeface="Times New Roman" pitchFamily="18" charset="0"/>
                <a:cs typeface="+mn-cs"/>
              </a:rPr>
              <a:t>, </a:t>
            </a:r>
            <a:r>
              <a:rPr lang="en-US" b="1" i="1" dirty="0" smtClean="0">
                <a:solidFill>
                  <a:srgbClr val="002060"/>
                </a:solidFill>
                <a:ea typeface="Times New Roman" pitchFamily="18" charset="0"/>
                <a:cs typeface="+mn-cs"/>
              </a:rPr>
              <a:t>r</a:t>
            </a:r>
            <a:r>
              <a:rPr lang="en-US" b="1" dirty="0" smtClean="0">
                <a:solidFill>
                  <a:srgbClr val="002060"/>
                </a:solidFill>
                <a:ea typeface="Times New Roman" pitchFamily="18" charset="0"/>
                <a:cs typeface="+mn-cs"/>
              </a:rPr>
              <a:t> = .24</a:t>
            </a:r>
            <a:r>
              <a:rPr lang="he-IL" b="1" dirty="0" smtClean="0">
                <a:solidFill>
                  <a:srgbClr val="002060"/>
                </a:solidFill>
                <a:ea typeface="Times New Roman" pitchFamily="18" charset="0"/>
                <a:cs typeface="+mn-cs"/>
              </a:rPr>
              <a:t>). </a:t>
            </a:r>
            <a:r>
              <a:rPr lang="he-IL" b="1" dirty="0" smtClean="0">
                <a:solidFill>
                  <a:srgbClr val="002060"/>
                </a:solidFill>
                <a:cs typeface="+mn-cs"/>
              </a:rPr>
              <a:t>המעורבים באלימות ברשת מעורבים גם באלימות מחוץ לרשת. </a:t>
            </a:r>
          </a:p>
          <a:p>
            <a:endParaRPr lang="he-IL" dirty="0"/>
          </a:p>
        </p:txBody>
      </p:sp>
      <p:sp>
        <p:nvSpPr>
          <p:cNvPr id="8" name="TextBox 7"/>
          <p:cNvSpPr txBox="1"/>
          <p:nvPr/>
        </p:nvSpPr>
        <p:spPr>
          <a:xfrm>
            <a:off x="-829906" y="6309320"/>
            <a:ext cx="3457690" cy="584775"/>
          </a:xfrm>
          <a:prstGeom prst="rect">
            <a:avLst/>
          </a:prstGeom>
          <a:noFill/>
        </p:spPr>
        <p:txBody>
          <a:bodyPr wrap="square" rtlCol="1">
            <a:spAutoFit/>
          </a:bodyPr>
          <a:lstStyle/>
          <a:p>
            <a:r>
              <a:rPr lang="he-IL" sz="1600" b="1" dirty="0" err="1" smtClean="0">
                <a:solidFill>
                  <a:schemeClr val="accent2"/>
                </a:solidFill>
                <a:latin typeface="Lucida Sans Unicode" pitchFamily="34" charset="0"/>
              </a:rPr>
              <a:t>טרבלוס</a:t>
            </a:r>
            <a:r>
              <a:rPr lang="he-IL" sz="1600" b="1" dirty="0" smtClean="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p>
          <a:p>
            <a:r>
              <a:rPr lang="he-IL" sz="1600" b="1" dirty="0" smtClean="0">
                <a:solidFill>
                  <a:schemeClr val="accent2"/>
                </a:solidFill>
                <a:latin typeface="Lucida Sans Unicode" pitchFamily="34" charset="0"/>
              </a:rPr>
              <a:t>האוניברסיטה הפתוחה</a:t>
            </a:r>
            <a:endParaRPr lang="he-IL" sz="16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down)">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down)">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down)">
                                      <p:cBhvr>
                                        <p:cTn id="4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000" dirty="0" smtClean="0">
                <a:solidFill>
                  <a:schemeClr val="accent2"/>
                </a:solidFill>
              </a:rPr>
              <a:t>ממצאים – </a:t>
            </a:r>
            <a:r>
              <a:rPr lang="he-IL" sz="6000" dirty="0" smtClean="0">
                <a:solidFill>
                  <a:schemeClr val="accent2"/>
                </a:solidFill>
              </a:rPr>
              <a:t/>
            </a:r>
            <a:br>
              <a:rPr lang="he-IL" sz="6000" dirty="0" smtClean="0">
                <a:solidFill>
                  <a:schemeClr val="accent2"/>
                </a:solidFill>
              </a:rPr>
            </a:br>
            <a:r>
              <a:rPr lang="he-IL" sz="2700" dirty="0" smtClean="0">
                <a:solidFill>
                  <a:schemeClr val="accent2"/>
                </a:solidFill>
              </a:rPr>
              <a:t>הבדלים בין המינים באלימות ברשת ומחוץ לרשת</a:t>
            </a:r>
            <a:endParaRPr lang="he-IL" sz="2700" dirty="0"/>
          </a:p>
        </p:txBody>
      </p:sp>
      <p:sp>
        <p:nvSpPr>
          <p:cNvPr id="3" name="TextBox 2"/>
          <p:cNvSpPr txBox="1"/>
          <p:nvPr/>
        </p:nvSpPr>
        <p:spPr>
          <a:xfrm>
            <a:off x="1187624" y="1412777"/>
            <a:ext cx="7457539" cy="646331"/>
          </a:xfrm>
          <a:prstGeom prst="rect">
            <a:avLst/>
          </a:prstGeom>
          <a:noFill/>
        </p:spPr>
        <p:txBody>
          <a:bodyPr wrap="square" rtlCol="1">
            <a:spAutoFit/>
          </a:bodyPr>
          <a:lstStyle/>
          <a:p>
            <a:r>
              <a:rPr lang="he-IL" b="1" dirty="0" smtClean="0">
                <a:solidFill>
                  <a:srgbClr val="002060"/>
                </a:solidFill>
              </a:rPr>
              <a:t>טבלה 2: היחס בין בנים לבנות בקרב המעורבים באלימות ברשת ומחוץ לרשת</a:t>
            </a:r>
            <a:r>
              <a:rPr lang="en-US" b="1" dirty="0" smtClean="0">
                <a:solidFill>
                  <a:srgbClr val="002060"/>
                </a:solidFill>
              </a:rPr>
              <a:t/>
            </a:r>
            <a:br>
              <a:rPr lang="en-US" b="1" dirty="0" smtClean="0">
                <a:solidFill>
                  <a:srgbClr val="002060"/>
                </a:solidFill>
              </a:rPr>
            </a:br>
            <a:endParaRPr lang="he-IL" b="1" dirty="0"/>
          </a:p>
        </p:txBody>
      </p:sp>
      <p:graphicFrame>
        <p:nvGraphicFramePr>
          <p:cNvPr id="4" name="טבלה 3"/>
          <p:cNvGraphicFramePr>
            <a:graphicFrameLocks noGrp="1"/>
          </p:cNvGraphicFramePr>
          <p:nvPr/>
        </p:nvGraphicFramePr>
        <p:xfrm>
          <a:off x="395536" y="2060848"/>
          <a:ext cx="8398768" cy="1483360"/>
        </p:xfrm>
        <a:graphic>
          <a:graphicData uri="http://schemas.openxmlformats.org/drawingml/2006/table">
            <a:tbl>
              <a:tblPr rtl="1" firstRow="1" bandRow="1" bandCol="1">
                <a:tableStyleId>{5940675A-B579-460E-94D1-54222C63F5DA}</a:tableStyleId>
              </a:tblPr>
              <a:tblGrid>
                <a:gridCol w="711224"/>
                <a:gridCol w="662715"/>
                <a:gridCol w="740668"/>
                <a:gridCol w="831191"/>
                <a:gridCol w="931638"/>
                <a:gridCol w="626674"/>
                <a:gridCol w="767580"/>
                <a:gridCol w="923260"/>
                <a:gridCol w="822266"/>
                <a:gridCol w="618298"/>
                <a:gridCol w="763254"/>
              </a:tblGrid>
              <a:tr h="370840">
                <a:tc>
                  <a:txBody>
                    <a:bodyPr/>
                    <a:lstStyle/>
                    <a:p>
                      <a:pPr rtl="1"/>
                      <a:endParaRPr lang="he-IL" dirty="0"/>
                    </a:p>
                  </a:txBody>
                  <a:tcPr/>
                </a:tc>
                <a:tc gridSpan="2">
                  <a:txBody>
                    <a:bodyPr/>
                    <a:lstStyle/>
                    <a:p>
                      <a:pPr rtl="1"/>
                      <a:r>
                        <a:rPr lang="he-IL" b="0" dirty="0" smtClean="0"/>
                        <a:t>קורבן ברשת</a:t>
                      </a:r>
                      <a:endParaRPr lang="he-IL" b="0" dirty="0"/>
                    </a:p>
                  </a:txBody>
                  <a:tcPr/>
                </a:tc>
                <a:tc hMerge="1">
                  <a:txBody>
                    <a:bodyPr/>
                    <a:lstStyle/>
                    <a:p>
                      <a:pPr rtl="1"/>
                      <a:endParaRPr lang="he-IL"/>
                    </a:p>
                  </a:txBody>
                  <a:tcPr/>
                </a:tc>
                <a:tc gridSpan="2">
                  <a:txBody>
                    <a:bodyPr/>
                    <a:lstStyle/>
                    <a:p>
                      <a:pPr rtl="1"/>
                      <a:r>
                        <a:rPr lang="he-IL" b="0" dirty="0" smtClean="0"/>
                        <a:t>קורבן מחוץ לרשת</a:t>
                      </a:r>
                      <a:endParaRPr lang="he-IL" b="0" dirty="0"/>
                    </a:p>
                  </a:txBody>
                  <a:tcPr/>
                </a:tc>
                <a:tc hMerge="1">
                  <a:txBody>
                    <a:bodyPr/>
                    <a:lstStyle/>
                    <a:p>
                      <a:pPr rtl="1"/>
                      <a:endParaRPr lang="he-IL"/>
                    </a:p>
                  </a:txBody>
                  <a:tcPr/>
                </a:tc>
                <a:tc gridSpan="2">
                  <a:txBody>
                    <a:bodyPr/>
                    <a:lstStyle/>
                    <a:p>
                      <a:pPr rtl="1"/>
                      <a:r>
                        <a:rPr lang="he-IL" dirty="0" smtClean="0"/>
                        <a:t>תוקף ברשת</a:t>
                      </a:r>
                      <a:endParaRPr lang="he-IL" dirty="0"/>
                    </a:p>
                  </a:txBody>
                  <a:tcPr/>
                </a:tc>
                <a:tc hMerge="1">
                  <a:txBody>
                    <a:bodyPr/>
                    <a:lstStyle/>
                    <a:p>
                      <a:pPr rtl="1"/>
                      <a:endParaRPr lang="he-IL"/>
                    </a:p>
                  </a:txBody>
                  <a:tcPr/>
                </a:tc>
                <a:tc gridSpan="2">
                  <a:txBody>
                    <a:bodyPr/>
                    <a:lstStyle/>
                    <a:p>
                      <a:pPr rtl="1"/>
                      <a:r>
                        <a:rPr lang="he-IL" dirty="0" smtClean="0"/>
                        <a:t>תוקף מחוץ לרשת</a:t>
                      </a:r>
                      <a:endParaRPr lang="he-IL" dirty="0"/>
                    </a:p>
                  </a:txBody>
                  <a:tcPr/>
                </a:tc>
                <a:tc hMerge="1">
                  <a:txBody>
                    <a:bodyPr/>
                    <a:lstStyle/>
                    <a:p>
                      <a:pPr rtl="1"/>
                      <a:endParaRPr lang="he-IL"/>
                    </a:p>
                  </a:txBody>
                  <a:tcPr/>
                </a:tc>
                <a:tc gridSpan="2">
                  <a:txBody>
                    <a:bodyPr/>
                    <a:lstStyle/>
                    <a:p>
                      <a:pPr rtl="1"/>
                      <a:r>
                        <a:rPr lang="he-IL" dirty="0" smtClean="0"/>
                        <a:t>עד</a:t>
                      </a:r>
                      <a:r>
                        <a:rPr lang="he-IL" baseline="0" dirty="0" smtClean="0"/>
                        <a:t> ברשת</a:t>
                      </a:r>
                      <a:endParaRPr lang="he-IL" dirty="0"/>
                    </a:p>
                  </a:txBody>
                  <a:tcPr/>
                </a:tc>
                <a:tc hMerge="1">
                  <a:txBody>
                    <a:bodyPr/>
                    <a:lstStyle/>
                    <a:p>
                      <a:pPr rtl="1"/>
                      <a:endParaRPr lang="he-IL"/>
                    </a:p>
                  </a:txBody>
                  <a:tcPr/>
                </a:tc>
              </a:tr>
              <a:tr h="370840">
                <a:tc>
                  <a:txBody>
                    <a:bodyPr/>
                    <a:lstStyle/>
                    <a:p>
                      <a:pPr rtl="1"/>
                      <a:endParaRPr lang="he-IL" dirty="0"/>
                    </a:p>
                  </a:txBody>
                  <a:tcPr/>
                </a:tc>
                <a:tc>
                  <a:txBody>
                    <a:bodyPr/>
                    <a:lstStyle/>
                    <a:p>
                      <a:pPr rtl="1"/>
                      <a:r>
                        <a:rPr lang="en-US" dirty="0" smtClean="0"/>
                        <a:t>n</a:t>
                      </a:r>
                      <a:endParaRPr lang="he-IL" dirty="0"/>
                    </a:p>
                  </a:txBody>
                  <a:tcPr/>
                </a:tc>
                <a:tc>
                  <a:txBody>
                    <a:bodyPr/>
                    <a:lstStyle/>
                    <a:p>
                      <a:pPr rtl="1"/>
                      <a:r>
                        <a:rPr lang="en-US" dirty="0" smtClean="0"/>
                        <a:t>%</a:t>
                      </a:r>
                      <a:endParaRPr lang="he-IL" dirty="0"/>
                    </a:p>
                  </a:txBody>
                  <a:tcPr/>
                </a:tc>
                <a:tc>
                  <a:txBody>
                    <a:bodyPr/>
                    <a:lstStyle/>
                    <a:p>
                      <a:pPr rtl="1"/>
                      <a:r>
                        <a:rPr lang="en-US" dirty="0" smtClean="0"/>
                        <a:t>n</a:t>
                      </a:r>
                      <a:endParaRPr lang="he-IL" dirty="0"/>
                    </a:p>
                  </a:txBody>
                  <a:tcPr/>
                </a:tc>
                <a:tc>
                  <a:txBody>
                    <a:bodyPr/>
                    <a:lstStyle/>
                    <a:p>
                      <a:pPr rtl="1"/>
                      <a:r>
                        <a:rPr lang="en-US" dirty="0" smtClean="0"/>
                        <a:t>%</a:t>
                      </a:r>
                      <a:endParaRPr lang="he-IL" dirty="0"/>
                    </a:p>
                  </a:txBody>
                  <a:tcPr/>
                </a:tc>
                <a:tc>
                  <a:txBody>
                    <a:bodyPr/>
                    <a:lstStyle/>
                    <a:p>
                      <a:pPr rtl="1"/>
                      <a:r>
                        <a:rPr lang="en-US" dirty="0" smtClean="0"/>
                        <a:t>n</a:t>
                      </a:r>
                      <a:endParaRPr lang="he-IL" dirty="0"/>
                    </a:p>
                  </a:txBody>
                  <a:tcPr/>
                </a:tc>
                <a:tc>
                  <a:txBody>
                    <a:bodyPr/>
                    <a:lstStyle/>
                    <a:p>
                      <a:pPr rtl="1"/>
                      <a:r>
                        <a:rPr lang="en-US" dirty="0" smtClean="0"/>
                        <a:t>%</a:t>
                      </a:r>
                      <a:endParaRPr lang="he-IL" dirty="0"/>
                    </a:p>
                  </a:txBody>
                  <a:tcPr/>
                </a:tc>
                <a:tc>
                  <a:txBody>
                    <a:bodyPr/>
                    <a:lstStyle/>
                    <a:p>
                      <a:pPr rtl="1"/>
                      <a:r>
                        <a:rPr lang="en-US" dirty="0" smtClean="0"/>
                        <a:t>n</a:t>
                      </a:r>
                      <a:endParaRPr lang="he-IL" dirty="0"/>
                    </a:p>
                  </a:txBody>
                  <a:tcPr/>
                </a:tc>
                <a:tc>
                  <a:txBody>
                    <a:bodyPr/>
                    <a:lstStyle/>
                    <a:p>
                      <a:pPr rtl="1"/>
                      <a:r>
                        <a:rPr lang="en-US" dirty="0" smtClean="0"/>
                        <a:t>%</a:t>
                      </a:r>
                      <a:endParaRPr lang="he-IL" dirty="0"/>
                    </a:p>
                  </a:txBody>
                  <a:tcPr/>
                </a:tc>
                <a:tc>
                  <a:txBody>
                    <a:bodyPr/>
                    <a:lstStyle/>
                    <a:p>
                      <a:pPr rtl="1"/>
                      <a:r>
                        <a:rPr lang="en-US" dirty="0" smtClean="0"/>
                        <a:t>n</a:t>
                      </a:r>
                      <a:endParaRPr lang="he-IL" dirty="0"/>
                    </a:p>
                  </a:txBody>
                  <a:tcPr/>
                </a:tc>
                <a:tc>
                  <a:txBody>
                    <a:bodyPr/>
                    <a:lstStyle/>
                    <a:p>
                      <a:pPr rtl="1"/>
                      <a:r>
                        <a:rPr lang="en-US" dirty="0" smtClean="0"/>
                        <a:t>%</a:t>
                      </a:r>
                      <a:endParaRPr lang="he-IL" dirty="0"/>
                    </a:p>
                  </a:txBody>
                  <a:tcPr/>
                </a:tc>
              </a:tr>
              <a:tr h="370840">
                <a:tc>
                  <a:txBody>
                    <a:bodyPr/>
                    <a:lstStyle/>
                    <a:p>
                      <a:pPr rtl="1"/>
                      <a:r>
                        <a:rPr lang="he-IL" dirty="0" smtClean="0"/>
                        <a:t>זכר</a:t>
                      </a:r>
                      <a:endParaRPr lang="he-IL" dirty="0"/>
                    </a:p>
                  </a:txBody>
                  <a:tcPr/>
                </a:tc>
                <a:tc>
                  <a:txBody>
                    <a:bodyPr/>
                    <a:lstStyle/>
                    <a:p>
                      <a:pPr rtl="1"/>
                      <a:r>
                        <a:rPr lang="he-IL" dirty="0" smtClean="0"/>
                        <a:t>23</a:t>
                      </a:r>
                      <a:endParaRPr lang="he-IL" dirty="0"/>
                    </a:p>
                  </a:txBody>
                  <a:tcPr>
                    <a:solidFill>
                      <a:srgbClr val="FFFF00"/>
                    </a:solidFill>
                  </a:tcPr>
                </a:tc>
                <a:tc>
                  <a:txBody>
                    <a:bodyPr/>
                    <a:lstStyle/>
                    <a:p>
                      <a:pPr rtl="1"/>
                      <a:r>
                        <a:rPr lang="he-IL" dirty="0" smtClean="0"/>
                        <a:t>8.8</a:t>
                      </a:r>
                      <a:endParaRPr lang="he-IL" dirty="0"/>
                    </a:p>
                  </a:txBody>
                  <a:tcPr/>
                </a:tc>
                <a:tc>
                  <a:txBody>
                    <a:bodyPr/>
                    <a:lstStyle/>
                    <a:p>
                      <a:pPr rtl="1"/>
                      <a:r>
                        <a:rPr kumimoji="0" lang="he-IL" kern="1200" dirty="0" smtClean="0">
                          <a:solidFill>
                            <a:schemeClr val="tx1"/>
                          </a:solidFill>
                          <a:latin typeface="+mn-lt"/>
                          <a:ea typeface="+mn-ea"/>
                          <a:cs typeface="+mn-cs"/>
                        </a:rPr>
                        <a:t>53</a:t>
                      </a:r>
                      <a:endParaRPr kumimoji="0" lang="he-IL" kern="1200" dirty="0">
                        <a:solidFill>
                          <a:schemeClr val="tx1"/>
                        </a:solidFill>
                        <a:latin typeface="+mn-lt"/>
                        <a:ea typeface="+mn-ea"/>
                        <a:cs typeface="+mn-cs"/>
                      </a:endParaRPr>
                    </a:p>
                  </a:txBody>
                  <a:tcPr>
                    <a:solidFill>
                      <a:srgbClr val="92D050"/>
                    </a:solidFill>
                  </a:tcPr>
                </a:tc>
                <a:tc>
                  <a:txBody>
                    <a:bodyPr/>
                    <a:lstStyle/>
                    <a:p>
                      <a:pPr rtl="1"/>
                      <a:r>
                        <a:rPr lang="he-IL" dirty="0" smtClean="0"/>
                        <a:t>25.6</a:t>
                      </a:r>
                      <a:endParaRPr lang="he-IL" dirty="0"/>
                    </a:p>
                  </a:txBody>
                  <a:tcPr/>
                </a:tc>
                <a:tc>
                  <a:txBody>
                    <a:bodyPr/>
                    <a:lstStyle/>
                    <a:p>
                      <a:pPr rtl="1"/>
                      <a:r>
                        <a:rPr lang="he-IL" dirty="0" smtClean="0"/>
                        <a:t>22</a:t>
                      </a:r>
                      <a:endParaRPr lang="he-IL" dirty="0"/>
                    </a:p>
                  </a:txBody>
                  <a:tcPr>
                    <a:solidFill>
                      <a:schemeClr val="accent2">
                        <a:lumMod val="20000"/>
                        <a:lumOff val="80000"/>
                      </a:schemeClr>
                    </a:solidFill>
                  </a:tcPr>
                </a:tc>
                <a:tc>
                  <a:txBody>
                    <a:bodyPr/>
                    <a:lstStyle/>
                    <a:p>
                      <a:pPr rtl="1"/>
                      <a:r>
                        <a:rPr lang="he-IL" dirty="0" smtClean="0"/>
                        <a:t>10.8</a:t>
                      </a:r>
                      <a:endParaRPr lang="he-IL" dirty="0"/>
                    </a:p>
                  </a:txBody>
                  <a:tcPr/>
                </a:tc>
                <a:tc>
                  <a:txBody>
                    <a:bodyPr/>
                    <a:lstStyle/>
                    <a:p>
                      <a:pPr rtl="1"/>
                      <a:r>
                        <a:rPr lang="he-IL" dirty="0" smtClean="0"/>
                        <a:t>37</a:t>
                      </a:r>
                      <a:endParaRPr lang="he-IL" dirty="0"/>
                    </a:p>
                  </a:txBody>
                  <a:tcPr>
                    <a:solidFill>
                      <a:schemeClr val="bg2">
                        <a:lumMod val="90000"/>
                      </a:schemeClr>
                    </a:solidFill>
                  </a:tcPr>
                </a:tc>
                <a:tc>
                  <a:txBody>
                    <a:bodyPr/>
                    <a:lstStyle/>
                    <a:p>
                      <a:pPr rtl="1"/>
                      <a:r>
                        <a:rPr lang="he-IL" dirty="0" smtClean="0"/>
                        <a:t>17.9</a:t>
                      </a:r>
                      <a:endParaRPr lang="he-IL" dirty="0"/>
                    </a:p>
                  </a:txBody>
                  <a:tcPr/>
                </a:tc>
                <a:tc>
                  <a:txBody>
                    <a:bodyPr/>
                    <a:lstStyle/>
                    <a:p>
                      <a:pPr rtl="1"/>
                      <a:r>
                        <a:rPr lang="he-IL" dirty="0" smtClean="0"/>
                        <a:t>52</a:t>
                      </a:r>
                      <a:endParaRPr lang="he-IL" dirty="0"/>
                    </a:p>
                  </a:txBody>
                  <a:tcPr>
                    <a:solidFill>
                      <a:schemeClr val="tx2">
                        <a:lumMod val="20000"/>
                        <a:lumOff val="80000"/>
                      </a:schemeClr>
                    </a:solidFill>
                  </a:tcPr>
                </a:tc>
                <a:tc>
                  <a:txBody>
                    <a:bodyPr/>
                    <a:lstStyle/>
                    <a:p>
                      <a:pPr rtl="1"/>
                      <a:r>
                        <a:rPr lang="he-IL" dirty="0" smtClean="0"/>
                        <a:t>25.2</a:t>
                      </a:r>
                      <a:endParaRPr lang="he-IL" dirty="0"/>
                    </a:p>
                  </a:txBody>
                  <a:tcPr/>
                </a:tc>
              </a:tr>
              <a:tr h="370840">
                <a:tc>
                  <a:txBody>
                    <a:bodyPr/>
                    <a:lstStyle/>
                    <a:p>
                      <a:pPr rtl="1"/>
                      <a:r>
                        <a:rPr lang="he-IL" dirty="0" smtClean="0"/>
                        <a:t>נקבה</a:t>
                      </a:r>
                      <a:endParaRPr lang="he-IL"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43</a:t>
                      </a:r>
                    </a:p>
                  </a:txBody>
                  <a:tcPr>
                    <a:solidFill>
                      <a:srgbClr val="FFFF00"/>
                    </a:solidFill>
                  </a:tcPr>
                </a:tc>
                <a:tc>
                  <a:txBody>
                    <a:bodyPr/>
                    <a:lstStyle/>
                    <a:p>
                      <a:pPr rtl="1"/>
                      <a:r>
                        <a:rPr lang="he-IL" dirty="0" smtClean="0"/>
                        <a:t>15.3</a:t>
                      </a:r>
                      <a:endParaRPr lang="he-IL" dirty="0"/>
                    </a:p>
                  </a:txBody>
                  <a:tcPr/>
                </a:tc>
                <a:tc>
                  <a:txBody>
                    <a:bodyPr/>
                    <a:lstStyle/>
                    <a:p>
                      <a:pPr rtl="1"/>
                      <a:r>
                        <a:rPr lang="he-IL" dirty="0" smtClean="0"/>
                        <a:t>44</a:t>
                      </a:r>
                      <a:endParaRPr lang="he-IL" dirty="0"/>
                    </a:p>
                  </a:txBody>
                  <a:tcPr>
                    <a:solidFill>
                      <a:srgbClr val="92D050"/>
                    </a:solidFill>
                  </a:tcPr>
                </a:tc>
                <a:tc>
                  <a:txBody>
                    <a:bodyPr/>
                    <a:lstStyle/>
                    <a:p>
                      <a:pPr rtl="1"/>
                      <a:r>
                        <a:rPr lang="he-IL" dirty="0" smtClean="0"/>
                        <a:t>19</a:t>
                      </a:r>
                      <a:endParaRPr lang="he-IL" dirty="0"/>
                    </a:p>
                  </a:txBody>
                  <a:tcPr/>
                </a:tc>
                <a:tc>
                  <a:txBody>
                    <a:bodyPr/>
                    <a:lstStyle/>
                    <a:p>
                      <a:pPr rtl="1"/>
                      <a:r>
                        <a:rPr lang="he-IL" dirty="0" smtClean="0"/>
                        <a:t>13</a:t>
                      </a:r>
                      <a:endParaRPr lang="he-IL" dirty="0"/>
                    </a:p>
                  </a:txBody>
                  <a:tcPr>
                    <a:solidFill>
                      <a:schemeClr val="accent2">
                        <a:lumMod val="20000"/>
                        <a:lumOff val="80000"/>
                      </a:schemeClr>
                    </a:solidFill>
                  </a:tcPr>
                </a:tc>
                <a:tc>
                  <a:txBody>
                    <a:bodyPr/>
                    <a:lstStyle/>
                    <a:p>
                      <a:pPr rtl="1"/>
                      <a:r>
                        <a:rPr lang="he-IL" dirty="0" smtClean="0"/>
                        <a:t>5.6</a:t>
                      </a:r>
                      <a:endParaRPr lang="he-IL" dirty="0"/>
                    </a:p>
                  </a:txBody>
                  <a:tcPr/>
                </a:tc>
                <a:tc>
                  <a:txBody>
                    <a:bodyPr/>
                    <a:lstStyle/>
                    <a:p>
                      <a:pPr rtl="1"/>
                      <a:r>
                        <a:rPr lang="he-IL" dirty="0" smtClean="0"/>
                        <a:t>18</a:t>
                      </a:r>
                      <a:endParaRPr lang="he-IL" dirty="0"/>
                    </a:p>
                  </a:txBody>
                  <a:tcPr>
                    <a:solidFill>
                      <a:schemeClr val="bg2">
                        <a:lumMod val="90000"/>
                      </a:schemeClr>
                    </a:solidFill>
                  </a:tcPr>
                </a:tc>
                <a:tc>
                  <a:txBody>
                    <a:bodyPr/>
                    <a:lstStyle/>
                    <a:p>
                      <a:pPr rtl="1"/>
                      <a:r>
                        <a:rPr lang="he-IL" dirty="0" smtClean="0"/>
                        <a:t>7.8</a:t>
                      </a:r>
                      <a:endParaRPr lang="he-IL" dirty="0"/>
                    </a:p>
                  </a:txBody>
                  <a:tcPr/>
                </a:tc>
                <a:tc>
                  <a:txBody>
                    <a:bodyPr/>
                    <a:lstStyle/>
                    <a:p>
                      <a:pPr rtl="1"/>
                      <a:r>
                        <a:rPr lang="he-IL" dirty="0" smtClean="0"/>
                        <a:t>47</a:t>
                      </a:r>
                      <a:endParaRPr lang="he-IL" dirty="0"/>
                    </a:p>
                  </a:txBody>
                  <a:tcPr>
                    <a:solidFill>
                      <a:schemeClr val="tx2">
                        <a:lumMod val="20000"/>
                        <a:lumOff val="80000"/>
                      </a:schemeClr>
                    </a:solidFill>
                  </a:tcPr>
                </a:tc>
                <a:tc>
                  <a:txBody>
                    <a:bodyPr/>
                    <a:lstStyle/>
                    <a:p>
                      <a:pPr rtl="1"/>
                      <a:r>
                        <a:rPr lang="he-IL" dirty="0" smtClean="0"/>
                        <a:t>20.3</a:t>
                      </a:r>
                      <a:endParaRPr lang="he-IL" dirty="0"/>
                    </a:p>
                  </a:txBody>
                  <a:tcPr/>
                </a:tc>
              </a:tr>
            </a:tbl>
          </a:graphicData>
        </a:graphic>
      </p:graphicFrame>
      <p:sp>
        <p:nvSpPr>
          <p:cNvPr id="5" name="TextBox 4"/>
          <p:cNvSpPr txBox="1"/>
          <p:nvPr/>
        </p:nvSpPr>
        <p:spPr>
          <a:xfrm>
            <a:off x="395537" y="3789041"/>
            <a:ext cx="8208912" cy="3554819"/>
          </a:xfrm>
          <a:prstGeom prst="rect">
            <a:avLst/>
          </a:prstGeom>
          <a:noFill/>
        </p:spPr>
        <p:txBody>
          <a:bodyPr wrap="square" rtlCol="1">
            <a:spAutoFit/>
          </a:bodyPr>
          <a:lstStyle/>
          <a:p>
            <a:pPr>
              <a:lnSpc>
                <a:spcPct val="150000"/>
              </a:lnSpc>
              <a:buFont typeface="Arial" pitchFamily="34" charset="0"/>
              <a:buChar char="•"/>
            </a:pPr>
            <a:r>
              <a:rPr lang="he-IL" b="1" dirty="0" smtClean="0">
                <a:solidFill>
                  <a:srgbClr val="002060"/>
                </a:solidFill>
                <a:ea typeface="Times New Roman" pitchFamily="18" charset="0"/>
              </a:rPr>
              <a:t> קורבנות ברשת </a:t>
            </a:r>
            <a:r>
              <a:rPr lang="he-IL" b="1" dirty="0" smtClean="0">
                <a:solidFill>
                  <a:srgbClr val="002060"/>
                </a:solidFill>
              </a:rPr>
              <a:t>– </a:t>
            </a:r>
            <a:r>
              <a:rPr lang="he-IL" b="1" dirty="0" smtClean="0">
                <a:solidFill>
                  <a:srgbClr val="002060"/>
                </a:solidFill>
                <a:ea typeface="Times New Roman" pitchFamily="18" charset="0"/>
              </a:rPr>
              <a:t>מספר הבנות (43) כמעט כפול ממספר הבנים (23).</a:t>
            </a:r>
          </a:p>
          <a:p>
            <a:pPr>
              <a:lnSpc>
                <a:spcPct val="150000"/>
              </a:lnSpc>
              <a:buFont typeface="Arial" pitchFamily="34" charset="0"/>
              <a:buChar char="•"/>
            </a:pPr>
            <a:r>
              <a:rPr lang="he-IL" b="1" dirty="0" smtClean="0">
                <a:solidFill>
                  <a:srgbClr val="002060"/>
                </a:solidFill>
              </a:rPr>
              <a:t> קורבנות מחוץ לרשת – מספר הבנים גדול ממספר הבנות.</a:t>
            </a:r>
            <a:endParaRPr lang="he-IL" b="1" dirty="0" smtClean="0">
              <a:solidFill>
                <a:srgbClr val="002060"/>
              </a:solidFill>
              <a:ea typeface="Times New Roman" pitchFamily="18" charset="0"/>
            </a:endParaRPr>
          </a:p>
          <a:p>
            <a:pPr>
              <a:lnSpc>
                <a:spcPct val="150000"/>
              </a:lnSpc>
              <a:buFont typeface="Arial" pitchFamily="34" charset="0"/>
              <a:buChar char="•"/>
            </a:pPr>
            <a:r>
              <a:rPr lang="he-IL" b="1" dirty="0" smtClean="0">
                <a:solidFill>
                  <a:srgbClr val="002060"/>
                </a:solidFill>
                <a:ea typeface="Times New Roman" pitchFamily="18" charset="0"/>
              </a:rPr>
              <a:t> תוקפים ברשת  </a:t>
            </a:r>
            <a:r>
              <a:rPr lang="he-IL" b="1" dirty="0" smtClean="0">
                <a:solidFill>
                  <a:srgbClr val="002060"/>
                </a:solidFill>
              </a:rPr>
              <a:t>–</a:t>
            </a:r>
            <a:r>
              <a:rPr lang="he-IL" b="1" dirty="0" smtClean="0">
                <a:solidFill>
                  <a:srgbClr val="002060"/>
                </a:solidFill>
                <a:ea typeface="Times New Roman" pitchFamily="18" charset="0"/>
              </a:rPr>
              <a:t> מספר הבנים (22) כמעט כפול ממספר הבנות (13). </a:t>
            </a:r>
          </a:p>
          <a:p>
            <a:pPr>
              <a:lnSpc>
                <a:spcPct val="150000"/>
              </a:lnSpc>
              <a:buFont typeface="Arial" pitchFamily="34" charset="0"/>
              <a:buChar char="•"/>
            </a:pPr>
            <a:r>
              <a:rPr lang="he-IL" b="1" dirty="0" smtClean="0">
                <a:solidFill>
                  <a:srgbClr val="002060"/>
                </a:solidFill>
              </a:rPr>
              <a:t> תוקפים מחוץ לרשת – מספר </a:t>
            </a:r>
            <a:r>
              <a:rPr lang="he-IL" b="1" smtClean="0">
                <a:solidFill>
                  <a:srgbClr val="002060"/>
                </a:solidFill>
              </a:rPr>
              <a:t>הבנים (37) כפול ממספר הבנות (18).</a:t>
            </a:r>
            <a:endParaRPr lang="he-IL" b="1" dirty="0" smtClean="0">
              <a:solidFill>
                <a:srgbClr val="002060"/>
              </a:solidFill>
            </a:endParaRPr>
          </a:p>
          <a:p>
            <a:pPr>
              <a:lnSpc>
                <a:spcPct val="150000"/>
              </a:lnSpc>
              <a:buFont typeface="Arial" pitchFamily="34" charset="0"/>
              <a:buChar char="•"/>
            </a:pPr>
            <a:r>
              <a:rPr lang="he-IL" b="1" dirty="0" smtClean="0">
                <a:solidFill>
                  <a:srgbClr val="002060"/>
                </a:solidFill>
                <a:ea typeface="Times New Roman" pitchFamily="18" charset="0"/>
              </a:rPr>
              <a:t>  עדים ברשת </a:t>
            </a:r>
            <a:r>
              <a:rPr lang="he-IL" b="1" dirty="0" smtClean="0">
                <a:solidFill>
                  <a:srgbClr val="002060"/>
                </a:solidFill>
              </a:rPr>
              <a:t>– </a:t>
            </a:r>
            <a:r>
              <a:rPr lang="he-IL" b="1" dirty="0" smtClean="0">
                <a:solidFill>
                  <a:srgbClr val="002060"/>
                </a:solidFill>
                <a:ea typeface="Times New Roman" pitchFamily="18" charset="0"/>
              </a:rPr>
              <a:t> מספר דומה בין בנים לבנות (52 בנים מול 47 בנות).</a:t>
            </a:r>
          </a:p>
          <a:p>
            <a:endParaRPr lang="he-IL" b="1" dirty="0" smtClean="0">
              <a:solidFill>
                <a:srgbClr val="002060"/>
              </a:solidFill>
            </a:endParaRPr>
          </a:p>
          <a:p>
            <a:endParaRPr lang="he-IL" dirty="0" smtClean="0"/>
          </a:p>
          <a:p>
            <a:endParaRPr lang="he-IL" dirty="0" smtClean="0"/>
          </a:p>
          <a:p>
            <a:endParaRPr lang="he-IL" b="1" dirty="0" smtClean="0">
              <a:solidFill>
                <a:srgbClr val="002060"/>
              </a:solidFill>
              <a:ea typeface="Times New Roman" pitchFamily="18" charset="0"/>
            </a:endParaRPr>
          </a:p>
          <a:p>
            <a:endParaRPr lang="he-IL" dirty="0"/>
          </a:p>
        </p:txBody>
      </p:sp>
      <p:sp>
        <p:nvSpPr>
          <p:cNvPr id="11" name="TextBox 10"/>
          <p:cNvSpPr txBox="1"/>
          <p:nvPr/>
        </p:nvSpPr>
        <p:spPr>
          <a:xfrm>
            <a:off x="-396552" y="6237312"/>
            <a:ext cx="3024336" cy="861774"/>
          </a:xfrm>
          <a:prstGeom prst="rect">
            <a:avLst/>
          </a:prstGeom>
          <a:noFill/>
        </p:spPr>
        <p:txBody>
          <a:bodyPr wrap="square" rtlCol="1">
            <a:spAutoFit/>
          </a:bodyPr>
          <a:lstStyle/>
          <a:p>
            <a:r>
              <a:rPr lang="he-IL" sz="1600" b="1" dirty="0" err="1" smtClean="0">
                <a:solidFill>
                  <a:schemeClr val="accent2"/>
                </a:solidFill>
                <a:latin typeface="Lucida Sans Unicode" pitchFamily="34" charset="0"/>
              </a:rPr>
              <a:t>טרבלוס</a:t>
            </a:r>
            <a:r>
              <a:rPr lang="he-IL" sz="1600" b="1" dirty="0" smtClean="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p>
          <a:p>
            <a:r>
              <a:rPr lang="he-IL" sz="1600" b="1" dirty="0" smtClean="0">
                <a:solidFill>
                  <a:schemeClr val="accent2"/>
                </a:solidFill>
                <a:latin typeface="Lucida Sans Unicode" pitchFamily="34" charset="0"/>
              </a:rPr>
              <a:t>האוניברסיטה הפתוחה</a:t>
            </a:r>
          </a:p>
          <a:p>
            <a:endParaRPr lang="he-IL"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1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down)">
                                      <p:cBhvr>
                                        <p:cTn id="32" dur="1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down)">
                                      <p:cBhvr>
                                        <p:cTn id="37" dur="10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wipe(down)">
                                      <p:cBhvr>
                                        <p:cTn id="4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43408"/>
            <a:ext cx="8229600" cy="1143000"/>
          </a:xfrm>
        </p:spPr>
        <p:txBody>
          <a:bodyPr>
            <a:scene3d>
              <a:camera prst="orthographicFront"/>
              <a:lightRig rig="soft" dir="t"/>
            </a:scene3d>
            <a:sp3d prstMaterial="softEdge">
              <a:bevelT w="25400" h="25400"/>
            </a:sp3d>
          </a:bodyPr>
          <a:lstStyle/>
          <a:p>
            <a:pPr algn="r" eaLnBrk="1" fontAlgn="auto" hangingPunct="1">
              <a:spcAft>
                <a:spcPts val="0"/>
              </a:spcAft>
              <a:defRPr/>
            </a:pPr>
            <a:r>
              <a:rPr lang="he-IL" sz="3600" dirty="0" smtClean="0">
                <a:solidFill>
                  <a:schemeClr val="accent2"/>
                </a:solidFill>
              </a:rPr>
              <a:t>מסקנות</a:t>
            </a:r>
            <a:endParaRPr lang="he-IL" sz="3600" dirty="0">
              <a:solidFill>
                <a:schemeClr val="accent2"/>
              </a:solidFill>
            </a:endParaRPr>
          </a:p>
        </p:txBody>
      </p:sp>
      <p:sp>
        <p:nvSpPr>
          <p:cNvPr id="23555" name="Rectangle 1"/>
          <p:cNvSpPr>
            <a:spLocks noChangeArrowheads="1"/>
          </p:cNvSpPr>
          <p:nvPr/>
        </p:nvSpPr>
        <p:spPr bwMode="auto">
          <a:xfrm>
            <a:off x="755650" y="963613"/>
            <a:ext cx="7920038" cy="4708525"/>
          </a:xfrm>
          <a:prstGeom prst="rect">
            <a:avLst/>
          </a:prstGeom>
          <a:noFill/>
          <a:ln w="9525">
            <a:noFill/>
            <a:miter lim="800000"/>
            <a:headEnd/>
            <a:tailEnd/>
          </a:ln>
        </p:spPr>
        <p:txBody>
          <a:bodyPr anchor="ctr">
            <a:spAutoFit/>
          </a:bodyPr>
          <a:lstStyle/>
          <a:p>
            <a:pPr>
              <a:lnSpc>
                <a:spcPct val="150000"/>
              </a:lnSpc>
              <a:buFont typeface="Wingdings" pitchFamily="2" charset="2"/>
              <a:buChar char="q"/>
            </a:pPr>
            <a:r>
              <a:rPr lang="he-IL" sz="2400" dirty="0">
                <a:solidFill>
                  <a:srgbClr val="002060"/>
                </a:solidFill>
                <a:ea typeface="Times New Roman" pitchFamily="18" charset="0"/>
                <a:cs typeface="David" pitchFamily="34" charset="-79"/>
              </a:rPr>
              <a:t> </a:t>
            </a:r>
            <a:r>
              <a:rPr lang="he-IL" sz="2400" b="1" dirty="0">
                <a:solidFill>
                  <a:srgbClr val="002060"/>
                </a:solidFill>
                <a:ea typeface="Times New Roman" pitchFamily="18" charset="0"/>
                <a:cs typeface="+mn-cs"/>
              </a:rPr>
              <a:t>דפוסי האלימות ברשת דומים במידה רבה לדפוסי האלימות מחוץ לרשת. ברוב המקרים הקורבנות ברשת הם גם קורבנות לאלימות מחוץ לרשת וכך גם לגבי הבריונים והעדים. </a:t>
            </a:r>
          </a:p>
          <a:p>
            <a:pPr>
              <a:buFont typeface="Wingdings" pitchFamily="2" charset="2"/>
              <a:buChar char="§"/>
            </a:pPr>
            <a:endParaRPr lang="he-IL" sz="2400" dirty="0">
              <a:solidFill>
                <a:srgbClr val="002060"/>
              </a:solidFill>
              <a:ea typeface="Times New Roman" pitchFamily="18" charset="0"/>
              <a:cs typeface="+mn-cs"/>
            </a:endParaRPr>
          </a:p>
          <a:p>
            <a:pPr>
              <a:lnSpc>
                <a:spcPct val="150000"/>
              </a:lnSpc>
              <a:buFont typeface="Wingdings" pitchFamily="2" charset="2"/>
              <a:buChar char="q"/>
            </a:pPr>
            <a:r>
              <a:rPr lang="he-IL" sz="2400" b="1" dirty="0">
                <a:solidFill>
                  <a:srgbClr val="002060"/>
                </a:solidFill>
                <a:cs typeface="+mn-cs"/>
              </a:rPr>
              <a:t> </a:t>
            </a:r>
            <a:r>
              <a:rPr lang="he-IL" sz="2400" b="1" dirty="0">
                <a:solidFill>
                  <a:srgbClr val="002060"/>
                </a:solidFill>
                <a:latin typeface="David" pitchFamily="34" charset="-79"/>
                <a:cs typeface="+mn-cs"/>
              </a:rPr>
              <a:t>ממצאים אלו עולים בקנה אחד עם ממצאי מחקרים קודמים ותומכים במסקנה שכיום הגבולות בין העולם האמיתי לעולם הווירטואלי מיטשטשים ומה שקורה ברשת יכול לגלוש לחיים מחוץ לרשת ולהיפך (</a:t>
            </a:r>
            <a:r>
              <a:rPr lang="en-US" sz="2400" b="1" dirty="0" err="1">
                <a:solidFill>
                  <a:srgbClr val="002060"/>
                </a:solidFill>
                <a:latin typeface="David" pitchFamily="34" charset="-79"/>
                <a:cs typeface="+mn-cs"/>
              </a:rPr>
              <a:t>Sommers</a:t>
            </a:r>
            <a:r>
              <a:rPr lang="en-US" sz="2400" b="1" dirty="0">
                <a:solidFill>
                  <a:srgbClr val="002060"/>
                </a:solidFill>
                <a:latin typeface="David" pitchFamily="34" charset="-79"/>
                <a:cs typeface="+mn-cs"/>
              </a:rPr>
              <a:t>, 2008</a:t>
            </a:r>
            <a:r>
              <a:rPr lang="he-IL" sz="2400" b="1" dirty="0">
                <a:solidFill>
                  <a:srgbClr val="002060"/>
                </a:solidFill>
                <a:latin typeface="David" pitchFamily="34" charset="-79"/>
                <a:cs typeface="+mn-cs"/>
              </a:rPr>
              <a:t>). </a:t>
            </a:r>
          </a:p>
          <a:p>
            <a:pPr rtl="0" eaLnBrk="0" hangingPunct="0"/>
            <a:endParaRPr lang="en-US" sz="2400" dirty="0">
              <a:solidFill>
                <a:srgbClr val="002060"/>
              </a:solidFill>
            </a:endParaRPr>
          </a:p>
        </p:txBody>
      </p:sp>
      <p:sp>
        <p:nvSpPr>
          <p:cNvPr id="23556" name="TextBox 3"/>
          <p:cNvSpPr txBox="1">
            <a:spLocks noChangeArrowheads="1"/>
          </p:cNvSpPr>
          <p:nvPr/>
        </p:nvSpPr>
        <p:spPr bwMode="auto">
          <a:xfrm>
            <a:off x="-19837" y="6383338"/>
            <a:ext cx="2504275" cy="861774"/>
          </a:xfrm>
          <a:prstGeom prst="rect">
            <a:avLst/>
          </a:prstGeom>
          <a:noFill/>
          <a:ln w="9525">
            <a:noFill/>
            <a:miter lim="800000"/>
            <a:headEnd/>
            <a:tailEnd/>
          </a:ln>
        </p:spPr>
        <p:txBody>
          <a:bodyPr wrap="none">
            <a:spAutoFit/>
          </a:bodyPr>
          <a:lstStyle/>
          <a:p>
            <a:r>
              <a:rPr lang="he-IL" sz="1600" b="1" dirty="0" err="1">
                <a:solidFill>
                  <a:schemeClr val="accent2"/>
                </a:solidFill>
                <a:latin typeface="Lucida Sans Unicode" pitchFamily="34" charset="0"/>
              </a:rPr>
              <a:t>טרבלוס</a:t>
            </a:r>
            <a:r>
              <a:rPr lang="he-IL" sz="1600" b="1" dirty="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endParaRPr lang="he-IL" sz="1600" b="1" dirty="0">
              <a:solidFill>
                <a:schemeClr val="accent2"/>
              </a:solidFill>
              <a:latin typeface="Lucida Sans Unicode" pitchFamily="34" charset="0"/>
            </a:endParaRPr>
          </a:p>
          <a:p>
            <a:r>
              <a:rPr lang="he-IL" sz="1600" b="1" dirty="0">
                <a:solidFill>
                  <a:schemeClr val="accent2"/>
                </a:solidFill>
                <a:latin typeface="Lucida Sans Unicode" pitchFamily="34" charset="0"/>
              </a:rPr>
              <a:t>האוניברסיטה הפתוחה</a:t>
            </a:r>
          </a:p>
          <a:p>
            <a:endParaRPr lang="he-IL"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wipe(down)">
                                      <p:cBhvr>
                                        <p:cTn id="1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633412"/>
          </a:xfrm>
        </p:spPr>
        <p:txBody>
          <a:bodyPr>
            <a:noAutofit/>
          </a:bodyPr>
          <a:lstStyle/>
          <a:p>
            <a:pPr algn="r" eaLnBrk="1" hangingPunct="1">
              <a:defRPr/>
            </a:pPr>
            <a:r>
              <a:rPr lang="he-IL" sz="3600" dirty="0" smtClean="0">
                <a:solidFill>
                  <a:schemeClr val="accent2"/>
                </a:solidFill>
              </a:rPr>
              <a:t>המשך - מסקנות</a:t>
            </a:r>
            <a:endParaRPr lang="he-IL" sz="3600" dirty="0">
              <a:solidFill>
                <a:schemeClr val="accent2"/>
              </a:solidFill>
            </a:endParaRPr>
          </a:p>
        </p:txBody>
      </p:sp>
      <p:sp>
        <p:nvSpPr>
          <p:cNvPr id="24579" name="מלבן 2"/>
          <p:cNvSpPr>
            <a:spLocks noChangeArrowheads="1"/>
          </p:cNvSpPr>
          <p:nvPr/>
        </p:nvSpPr>
        <p:spPr bwMode="auto">
          <a:xfrm>
            <a:off x="1042988" y="1125538"/>
            <a:ext cx="7561262" cy="4893647"/>
          </a:xfrm>
          <a:prstGeom prst="rect">
            <a:avLst/>
          </a:prstGeom>
          <a:noFill/>
          <a:ln w="9525">
            <a:noFill/>
            <a:miter lim="800000"/>
            <a:headEnd/>
            <a:tailEnd/>
          </a:ln>
        </p:spPr>
        <p:txBody>
          <a:bodyPr>
            <a:spAutoFit/>
          </a:bodyPr>
          <a:lstStyle/>
          <a:p>
            <a:pPr>
              <a:buFont typeface="Wingdings" pitchFamily="2" charset="2"/>
              <a:buChar char="q"/>
            </a:pPr>
            <a:r>
              <a:rPr lang="he-IL" sz="2400" b="1" dirty="0">
                <a:solidFill>
                  <a:srgbClr val="002060"/>
                </a:solidFill>
                <a:cs typeface="Times New Roman" pitchFamily="18" charset="0"/>
              </a:rPr>
              <a:t> </a:t>
            </a:r>
            <a:r>
              <a:rPr lang="he-IL" sz="2400" b="1" dirty="0">
                <a:solidFill>
                  <a:srgbClr val="002060"/>
                </a:solidFill>
                <a:latin typeface="David" pitchFamily="34" charset="-79"/>
                <a:cs typeface="+mn-cs"/>
              </a:rPr>
              <a:t>אמנם ממצאי המחקר מראים שאחוז המעורבים באלימות פנים-אל-פנים גבוה מאחוז המעורבים באלימות ברשת, אך נראה שיש עליה גוברת והולכת של מעורבות באלימות ברשת (</a:t>
            </a:r>
            <a:r>
              <a:rPr lang="en-US" sz="2400" b="1" dirty="0" err="1">
                <a:solidFill>
                  <a:srgbClr val="002060"/>
                </a:solidFill>
                <a:latin typeface="David" pitchFamily="34" charset="-79"/>
                <a:cs typeface="+mn-cs"/>
              </a:rPr>
              <a:t>Patchin</a:t>
            </a:r>
            <a:r>
              <a:rPr lang="en-US" sz="2400" b="1" dirty="0">
                <a:solidFill>
                  <a:srgbClr val="002060"/>
                </a:solidFill>
                <a:latin typeface="David" pitchFamily="34" charset="-79"/>
                <a:cs typeface="+mn-cs"/>
              </a:rPr>
              <a:t> &amp; </a:t>
            </a:r>
            <a:r>
              <a:rPr lang="en-US" sz="2400" b="1" dirty="0" err="1">
                <a:solidFill>
                  <a:srgbClr val="002060"/>
                </a:solidFill>
                <a:latin typeface="David" pitchFamily="34" charset="-79"/>
                <a:cs typeface="+mn-cs"/>
              </a:rPr>
              <a:t>Hinduja</a:t>
            </a:r>
            <a:r>
              <a:rPr lang="en-US" sz="2400" b="1" dirty="0">
                <a:solidFill>
                  <a:srgbClr val="002060"/>
                </a:solidFill>
                <a:latin typeface="David" pitchFamily="34" charset="-79"/>
                <a:cs typeface="+mn-cs"/>
              </a:rPr>
              <a:t>, 2006; Tokunaga, 2010</a:t>
            </a:r>
            <a:r>
              <a:rPr lang="he-IL" sz="2400" b="1" dirty="0">
                <a:solidFill>
                  <a:srgbClr val="002060"/>
                </a:solidFill>
                <a:latin typeface="David" pitchFamily="34" charset="-79"/>
                <a:cs typeface="+mn-cs"/>
              </a:rPr>
              <a:t>).  הסיבות לכך יכולות לנבוע מהתכונות המאפיינות את הסביבה הטכנולוגית: האנונימיות </a:t>
            </a:r>
            <a:r>
              <a:rPr lang="he-IL" sz="2400" b="1" dirty="0" smtClean="0">
                <a:solidFill>
                  <a:srgbClr val="002060"/>
                </a:solidFill>
                <a:latin typeface="David" pitchFamily="34" charset="-79"/>
                <a:cs typeface="+mn-cs"/>
              </a:rPr>
              <a:t>והאי-נראות</a:t>
            </a:r>
            <a:r>
              <a:rPr lang="he-IL" sz="2400" b="1" dirty="0">
                <a:solidFill>
                  <a:srgbClr val="002060"/>
                </a:solidFill>
                <a:latin typeface="David" pitchFamily="34" charset="-79"/>
                <a:cs typeface="+mn-cs"/>
              </a:rPr>
              <a:t>. </a:t>
            </a:r>
          </a:p>
          <a:p>
            <a:pPr>
              <a:buFont typeface="Wingdings" pitchFamily="2" charset="2"/>
              <a:buChar char="§"/>
            </a:pPr>
            <a:endParaRPr lang="he-IL" sz="2400" dirty="0">
              <a:solidFill>
                <a:srgbClr val="002060"/>
              </a:solidFill>
              <a:latin typeface="David" pitchFamily="34" charset="-79"/>
              <a:ea typeface="Times New Roman" pitchFamily="18" charset="0"/>
              <a:cs typeface="+mn-cs"/>
            </a:endParaRPr>
          </a:p>
          <a:p>
            <a:pPr>
              <a:buFont typeface="Wingdings" pitchFamily="2" charset="2"/>
              <a:buChar char="q"/>
            </a:pPr>
            <a:r>
              <a:rPr lang="he-IL" sz="2400" dirty="0">
                <a:solidFill>
                  <a:srgbClr val="002060"/>
                </a:solidFill>
                <a:latin typeface="David" pitchFamily="34" charset="-79"/>
                <a:ea typeface="Times New Roman" pitchFamily="18" charset="0"/>
                <a:cs typeface="+mn-cs"/>
              </a:rPr>
              <a:t> </a:t>
            </a:r>
            <a:r>
              <a:rPr lang="he-IL" sz="2400" b="1" dirty="0">
                <a:solidFill>
                  <a:srgbClr val="002060"/>
                </a:solidFill>
                <a:latin typeface="David" pitchFamily="34" charset="-79"/>
                <a:cs typeface="+mn-cs"/>
              </a:rPr>
              <a:t>באשר להבדלים בין המינים, נמצא כי בקרב הקורבנות ברשת יש יותר בנות ואילו בקרב הבריונים ברשת יש יותר בנים. הסבר לכך יכול לנבוע מהקשר שנמצא במחקר בין אלימות פנים-אל-פנים ואלימות ברשת. באלימות פנים-אל-פנים הוכח שקיים הבדל בין בנים ובנות הנובע בעיקר מהיתרון הפיסי של הבנים (</a:t>
            </a:r>
            <a:r>
              <a:rPr lang="en-US" sz="2400" b="1" dirty="0">
                <a:solidFill>
                  <a:srgbClr val="002060"/>
                </a:solidFill>
                <a:latin typeface="David" pitchFamily="34" charset="-79"/>
                <a:cs typeface="+mn-cs"/>
              </a:rPr>
              <a:t>Li, 2006</a:t>
            </a:r>
            <a:r>
              <a:rPr lang="he-IL" sz="2400" b="1" dirty="0">
                <a:solidFill>
                  <a:srgbClr val="002060"/>
                </a:solidFill>
                <a:latin typeface="David" pitchFamily="34" charset="-79"/>
                <a:cs typeface="+mn-cs"/>
              </a:rPr>
              <a:t>). </a:t>
            </a:r>
            <a:endParaRPr lang="en-US" sz="2400" b="1" dirty="0">
              <a:solidFill>
                <a:srgbClr val="002060"/>
              </a:solidFill>
              <a:latin typeface="David" pitchFamily="34" charset="-79"/>
              <a:cs typeface="+mn-cs"/>
            </a:endParaRPr>
          </a:p>
        </p:txBody>
      </p:sp>
      <p:sp>
        <p:nvSpPr>
          <p:cNvPr id="24580" name="TextBox 3"/>
          <p:cNvSpPr txBox="1">
            <a:spLocks noChangeArrowheads="1"/>
          </p:cNvSpPr>
          <p:nvPr/>
        </p:nvSpPr>
        <p:spPr bwMode="auto">
          <a:xfrm>
            <a:off x="51600" y="6309320"/>
            <a:ext cx="2504275" cy="861774"/>
          </a:xfrm>
          <a:prstGeom prst="rect">
            <a:avLst/>
          </a:prstGeom>
          <a:noFill/>
          <a:ln w="9525">
            <a:noFill/>
            <a:miter lim="800000"/>
            <a:headEnd/>
            <a:tailEnd/>
          </a:ln>
        </p:spPr>
        <p:txBody>
          <a:bodyPr wrap="square">
            <a:spAutoFit/>
          </a:bodyPr>
          <a:lstStyle/>
          <a:p>
            <a:r>
              <a:rPr lang="he-IL" sz="1600" b="1" dirty="0" err="1">
                <a:solidFill>
                  <a:schemeClr val="accent2"/>
                </a:solidFill>
                <a:latin typeface="Lucida Sans Unicode" pitchFamily="34" charset="0"/>
              </a:rPr>
              <a:t>טרבלוס</a:t>
            </a:r>
            <a:r>
              <a:rPr lang="he-IL" sz="1600" b="1" dirty="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endParaRPr lang="he-IL" sz="1600" b="1" dirty="0">
              <a:solidFill>
                <a:schemeClr val="accent2"/>
              </a:solidFill>
              <a:latin typeface="Lucida Sans Unicode" pitchFamily="34" charset="0"/>
            </a:endParaRPr>
          </a:p>
          <a:p>
            <a:r>
              <a:rPr lang="he-IL" sz="1600" b="1" dirty="0">
                <a:solidFill>
                  <a:schemeClr val="accent2"/>
                </a:solidFill>
                <a:latin typeface="Lucida Sans Unicode" pitchFamily="34" charset="0"/>
              </a:rPr>
              <a:t>האוניברסיטה הפתוחה</a:t>
            </a:r>
          </a:p>
          <a:p>
            <a:endParaRPr lang="he-IL"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55000"/>
                <a:satMod val="300000"/>
                <a:alpha val="51000"/>
              </a:schemeClr>
            </a:gs>
            <a:gs pos="40000">
              <a:schemeClr val="bg1">
                <a:tint val="65000"/>
                <a:satMod val="300000"/>
              </a:schemeClr>
            </a:gs>
            <a:gs pos="100000">
              <a:schemeClr val="bg1">
                <a:shade val="65000"/>
                <a:satMod val="300000"/>
              </a:schemeClr>
            </a:gs>
          </a:gsLst>
          <a:path path="circle">
            <a:fillToRect l="65000" b="98000"/>
          </a:path>
        </a:gradFill>
        <a:effectLst/>
      </p:bgPr>
    </p:bg>
    <p:spTree>
      <p:nvGrpSpPr>
        <p:cNvPr id="1" name=""/>
        <p:cNvGrpSpPr/>
        <p:nvPr/>
      </p:nvGrpSpPr>
      <p:grpSpPr>
        <a:xfrm>
          <a:off x="0" y="0"/>
          <a:ext cx="0" cy="0"/>
          <a:chOff x="0" y="0"/>
          <a:chExt cx="0" cy="0"/>
        </a:xfrm>
      </p:grpSpPr>
      <p:pic>
        <p:nvPicPr>
          <p:cNvPr id="25602" name="Picture 2" descr="S095207"/>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7238" y="-1"/>
            <a:ext cx="9901238" cy="6858001"/>
          </a:xfrm>
          <a:prstGeom prst="rect">
            <a:avLst/>
          </a:prstGeom>
          <a:ln>
            <a:noFill/>
          </a:ln>
          <a:effectLst>
            <a:outerShdw blurRad="292100" dist="139700" dir="2700000" algn="tl" rotWithShape="0">
              <a:srgbClr val="333333">
                <a:alpha val="65000"/>
              </a:srgbClr>
            </a:outerShdw>
          </a:effectLst>
        </p:spPr>
      </p:pic>
      <p:sp>
        <p:nvSpPr>
          <p:cNvPr id="25603" name="Rectangle 3"/>
          <p:cNvSpPr>
            <a:spLocks noChangeArrowheads="1"/>
          </p:cNvSpPr>
          <p:nvPr/>
        </p:nvSpPr>
        <p:spPr bwMode="auto">
          <a:xfrm>
            <a:off x="395288" y="1828800"/>
            <a:ext cx="7772400" cy="1143000"/>
          </a:xfrm>
          <a:prstGeom prst="rect">
            <a:avLst/>
          </a:prstGeom>
          <a:noFill/>
          <a:ln w="9525">
            <a:noFill/>
            <a:miter lim="800000"/>
            <a:headEnd/>
            <a:tailEnd/>
          </a:ln>
        </p:spPr>
        <p:txBody>
          <a:bodyPr anchor="b"/>
          <a:lstStyle/>
          <a:p>
            <a:pPr algn="ctr"/>
            <a:r>
              <a:rPr lang="he-IL" altLang="en-US" sz="4800" b="1" dirty="0"/>
              <a:t>תודה על ההקשבה</a:t>
            </a:r>
            <a:r>
              <a:rPr lang="he-IL" altLang="en-US" sz="4800" b="1" dirty="0">
                <a:solidFill>
                  <a:srgbClr val="0000CC"/>
                </a:solidFill>
              </a:rPr>
              <a:t/>
            </a:r>
            <a:br>
              <a:rPr lang="he-IL" altLang="en-US" sz="4800" b="1" dirty="0">
                <a:solidFill>
                  <a:srgbClr val="0000CC"/>
                </a:solidFill>
              </a:rPr>
            </a:br>
            <a:r>
              <a:rPr lang="he-IL" altLang="en-US" sz="4800" b="1" dirty="0">
                <a:solidFill>
                  <a:srgbClr val="0000CC"/>
                </a:solidFill>
              </a:rPr>
              <a:t/>
            </a:r>
            <a:br>
              <a:rPr lang="he-IL" altLang="en-US" sz="4800" b="1" dirty="0">
                <a:solidFill>
                  <a:srgbClr val="0000CC"/>
                </a:solidFill>
              </a:rPr>
            </a:br>
            <a:endParaRPr lang="he-IL" altLang="en-US" sz="4400" b="1" dirty="0">
              <a:solidFill>
                <a:srgbClr val="0000CC"/>
              </a:solidFill>
            </a:endParaRPr>
          </a:p>
        </p:txBody>
      </p:sp>
      <p:sp>
        <p:nvSpPr>
          <p:cNvPr id="25604" name="TextBox 3"/>
          <p:cNvSpPr txBox="1">
            <a:spLocks noChangeArrowheads="1"/>
          </p:cNvSpPr>
          <p:nvPr/>
        </p:nvSpPr>
        <p:spPr bwMode="auto">
          <a:xfrm>
            <a:off x="-396875" y="2159000"/>
            <a:ext cx="9144000" cy="3816350"/>
          </a:xfrm>
          <a:prstGeom prst="rect">
            <a:avLst/>
          </a:prstGeom>
          <a:noFill/>
          <a:ln w="9525">
            <a:noFill/>
            <a:miter lim="800000"/>
            <a:headEnd/>
            <a:tailEnd/>
          </a:ln>
        </p:spPr>
        <p:txBody>
          <a:bodyPr>
            <a:spAutoFit/>
          </a:bodyPr>
          <a:lstStyle/>
          <a:p>
            <a:endParaRPr lang="he-IL" sz="3200" b="1" dirty="0">
              <a:latin typeface="Lucida Sans Unicode" pitchFamily="34" charset="0"/>
            </a:endParaRPr>
          </a:p>
          <a:p>
            <a:r>
              <a:rPr lang="he-IL" sz="3200" b="1" dirty="0">
                <a:latin typeface="Lucida Sans Unicode" pitchFamily="34" charset="0"/>
              </a:rPr>
              <a:t>תמר</a:t>
            </a:r>
            <a:r>
              <a:rPr lang="he-IL" sz="3200" dirty="0">
                <a:latin typeface="Lucida Sans Unicode" pitchFamily="34" charset="0"/>
              </a:rPr>
              <a:t> </a:t>
            </a:r>
            <a:r>
              <a:rPr lang="he-IL" sz="3200" b="1" dirty="0" smtClean="0">
                <a:latin typeface="Lucida Sans Unicode" pitchFamily="34" charset="0"/>
              </a:rPr>
              <a:t>טרבלוס  ד"ר </a:t>
            </a:r>
            <a:r>
              <a:rPr lang="he-IL" sz="3200" b="1" dirty="0">
                <a:latin typeface="Lucida Sans Unicode" pitchFamily="34" charset="0"/>
              </a:rPr>
              <a:t>טלי היימן   ד"ר דורית </a:t>
            </a:r>
            <a:r>
              <a:rPr lang="he-IL" sz="3200" b="1" dirty="0" err="1">
                <a:latin typeface="Lucida Sans Unicode" pitchFamily="34" charset="0"/>
              </a:rPr>
              <a:t>אולניק</a:t>
            </a:r>
            <a:r>
              <a:rPr lang="he-IL" sz="3200" b="1" dirty="0">
                <a:latin typeface="Lucida Sans Unicode" pitchFamily="34" charset="0"/>
              </a:rPr>
              <a:t>-שמש </a:t>
            </a:r>
          </a:p>
          <a:p>
            <a:r>
              <a:rPr lang="he-IL" sz="3200" b="1" dirty="0">
                <a:latin typeface="Lucida Sans Unicode" pitchFamily="34" charset="0"/>
              </a:rPr>
              <a:t>                  </a:t>
            </a:r>
          </a:p>
          <a:p>
            <a:endParaRPr lang="he-IL" sz="3200" b="1" dirty="0">
              <a:latin typeface="Lucida Sans Unicode" pitchFamily="34" charset="0"/>
            </a:endParaRPr>
          </a:p>
          <a:p>
            <a:pPr algn="ctr"/>
            <a:endParaRPr lang="he-IL" sz="3200" b="1" dirty="0">
              <a:latin typeface="Lucida Sans Unicode" pitchFamily="34" charset="0"/>
            </a:endParaRPr>
          </a:p>
          <a:p>
            <a:pPr algn="ctr"/>
            <a:endParaRPr lang="he-IL" sz="3200" b="1" dirty="0">
              <a:latin typeface="Lucida Sans Unicode" pitchFamily="34" charset="0"/>
            </a:endParaRPr>
          </a:p>
          <a:p>
            <a:pPr algn="ctr"/>
            <a:r>
              <a:rPr lang="he-IL" sz="3200" b="1" dirty="0">
                <a:latin typeface="Lucida Sans Unicode" pitchFamily="34" charset="0"/>
              </a:rPr>
              <a:t>האוניברסיטה הפתוחה</a:t>
            </a:r>
          </a:p>
          <a:p>
            <a:endParaRPr lang="he-IL" dirty="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6825" y="0"/>
            <a:ext cx="3946525" cy="646113"/>
          </a:xfrm>
          <a:prstGeom prst="rect">
            <a:avLst/>
          </a:prstGeom>
          <a:noFill/>
        </p:spPr>
        <p:txBody>
          <a:bodyPr wrap="none" rtlCol="1">
            <a:spAutoFit/>
          </a:bodyPr>
          <a:lstStyle/>
          <a:p>
            <a:pPr>
              <a:defRPr/>
            </a:pPr>
            <a:r>
              <a:rPr lang="he-IL" sz="3600" b="1" dirty="0">
                <a:solidFill>
                  <a:schemeClr val="accent2"/>
                </a:solidFill>
                <a:effectLst>
                  <a:outerShdw blurRad="38100" dist="38100" dir="2700000" algn="tl">
                    <a:srgbClr val="000000">
                      <a:alpha val="43137"/>
                    </a:srgbClr>
                  </a:outerShdw>
                </a:effectLst>
                <a:cs typeface="+mj-cs"/>
              </a:rPr>
              <a:t>מהי בריונות ברשת?</a:t>
            </a:r>
          </a:p>
        </p:txBody>
      </p:sp>
      <p:pic>
        <p:nvPicPr>
          <p:cNvPr id="4" name="tamrvid.wmv">
            <a:hlinkClick r:id="" action="ppaction://media"/>
          </p:cNvPr>
          <p:cNvPicPr>
            <a:picLocks noRot="1" noChangeAspect="1"/>
          </p:cNvPicPr>
          <p:nvPr>
            <a:videoFile r:link="rId1"/>
          </p:nvPr>
        </p:nvPicPr>
        <p:blipFill>
          <a:blip r:embed="rId4" cstate="print"/>
          <a:stretch>
            <a:fillRect/>
          </a:stretch>
        </p:blipFill>
        <p:spPr>
          <a:xfrm>
            <a:off x="1979712" y="620688"/>
            <a:ext cx="5784643" cy="4338482"/>
          </a:xfrm>
          <a:prstGeom prst="rect">
            <a:avLst/>
          </a:prstGeom>
        </p:spPr>
      </p:pic>
      <p:sp>
        <p:nvSpPr>
          <p:cNvPr id="7" name="TextBox 6"/>
          <p:cNvSpPr txBox="1"/>
          <p:nvPr/>
        </p:nvSpPr>
        <p:spPr>
          <a:xfrm>
            <a:off x="251520" y="5589240"/>
            <a:ext cx="3384376" cy="646331"/>
          </a:xfrm>
          <a:prstGeom prst="rect">
            <a:avLst/>
          </a:prstGeom>
          <a:noFill/>
        </p:spPr>
        <p:txBody>
          <a:bodyPr wrap="square" rtlCol="1">
            <a:spAutoFit/>
          </a:bodyPr>
          <a:lstStyle/>
          <a:p>
            <a:r>
              <a:rPr lang="he-IL" b="1" dirty="0" err="1" smtClean="0">
                <a:solidFill>
                  <a:schemeClr val="accent2"/>
                </a:solidFill>
                <a:latin typeface="Lucida Sans Unicode" pitchFamily="34" charset="0"/>
              </a:rPr>
              <a:t>טרבלוס</a:t>
            </a:r>
            <a:r>
              <a:rPr lang="he-IL" b="1" dirty="0" smtClean="0">
                <a:solidFill>
                  <a:schemeClr val="accent2"/>
                </a:solidFill>
                <a:latin typeface="Lucida Sans Unicode" pitchFamily="34" charset="0"/>
              </a:rPr>
              <a:t>, היימן, </a:t>
            </a:r>
            <a:r>
              <a:rPr lang="he-IL" b="1" dirty="0" err="1" smtClean="0">
                <a:solidFill>
                  <a:schemeClr val="accent2"/>
                </a:solidFill>
                <a:latin typeface="Lucida Sans Unicode" pitchFamily="34" charset="0"/>
              </a:rPr>
              <a:t>אולניק</a:t>
            </a:r>
            <a:r>
              <a:rPr lang="he-IL" b="1" dirty="0" smtClean="0">
                <a:solidFill>
                  <a:schemeClr val="accent2"/>
                </a:solidFill>
                <a:latin typeface="Lucida Sans Unicode" pitchFamily="34" charset="0"/>
              </a:rPr>
              <a:t>-שמש</a:t>
            </a:r>
          </a:p>
          <a:p>
            <a:r>
              <a:rPr lang="he-IL" b="1" dirty="0" smtClean="0">
                <a:solidFill>
                  <a:schemeClr val="accent2"/>
                </a:solidFill>
                <a:latin typeface="Lucida Sans Unicode" pitchFamily="34" charset="0"/>
              </a:rPr>
              <a:t>האוניברסיטה הפתוחה</a:t>
            </a:r>
            <a:endParaRPr lang="he-IL" b="1" dirty="0">
              <a:solidFill>
                <a:schemeClr val="accent2"/>
              </a:solidFill>
              <a:latin typeface="Lucida Sans Unicode" pitchFamily="34" charset="0"/>
            </a:endParaRPr>
          </a:p>
        </p:txBody>
      </p:sp>
    </p:spTree>
  </p:cSld>
  <p:clrMapOvr>
    <a:masterClrMapping/>
  </p:clrMapOvr>
  <p:transition>
    <p:wipe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01416" y="-171400"/>
            <a:ext cx="6707088" cy="850106"/>
          </a:xfrm>
        </p:spPr>
        <p:txBody>
          <a:bodyPr>
            <a:scene3d>
              <a:camera prst="orthographicFront"/>
              <a:lightRig rig="soft" dir="t"/>
            </a:scene3d>
            <a:sp3d prstMaterial="softEdge">
              <a:bevelT w="25400" h="25400"/>
            </a:sp3d>
          </a:bodyPr>
          <a:lstStyle/>
          <a:p>
            <a:pPr algn="r" eaLnBrk="1" fontAlgn="auto" hangingPunct="1">
              <a:spcAft>
                <a:spcPts val="0"/>
              </a:spcAft>
              <a:defRPr/>
            </a:pPr>
            <a:r>
              <a:rPr lang="he-IL" sz="3600" dirty="0" smtClean="0">
                <a:solidFill>
                  <a:schemeClr val="accent2"/>
                </a:solidFill>
              </a:rPr>
              <a:t>בריונות ברשת עלולה לגרום ל...</a:t>
            </a:r>
            <a:endParaRPr lang="he-IL" sz="3600" dirty="0">
              <a:solidFill>
                <a:schemeClr val="accent2"/>
              </a:solidFill>
            </a:endParaRPr>
          </a:p>
        </p:txBody>
      </p:sp>
      <p:pic>
        <p:nvPicPr>
          <p:cNvPr id="11267" name="Picture 2" descr="C:\Documents and Settings\home3\Desktop\scan0027.jpg"/>
          <p:cNvPicPr>
            <a:picLocks noChangeAspect="1" noChangeArrowheads="1"/>
          </p:cNvPicPr>
          <p:nvPr/>
        </p:nvPicPr>
        <p:blipFill>
          <a:blip r:embed="rId3" cstate="print"/>
          <a:srcRect l="3973" r="6638" b="21101"/>
          <a:stretch>
            <a:fillRect/>
          </a:stretch>
        </p:blipFill>
        <p:spPr bwMode="auto">
          <a:xfrm>
            <a:off x="119063" y="908050"/>
            <a:ext cx="4865687" cy="5256213"/>
          </a:xfrm>
          <a:prstGeom prst="rect">
            <a:avLst/>
          </a:prstGeom>
          <a:noFill/>
          <a:ln w="9525">
            <a:noFill/>
            <a:miter lim="800000"/>
            <a:headEnd/>
            <a:tailEnd/>
          </a:ln>
        </p:spPr>
      </p:pic>
      <p:pic>
        <p:nvPicPr>
          <p:cNvPr id="11268" name="Picture 3" descr="C:\Documents and Settings\home3\Desktop\scan0028.jpg"/>
          <p:cNvPicPr>
            <a:picLocks noChangeAspect="1" noChangeArrowheads="1"/>
          </p:cNvPicPr>
          <p:nvPr/>
        </p:nvPicPr>
        <p:blipFill>
          <a:blip r:embed="rId4" cstate="print"/>
          <a:srcRect l="30910" t="1321" r="12727" b="36539"/>
          <a:stretch>
            <a:fillRect/>
          </a:stretch>
        </p:blipFill>
        <p:spPr bwMode="auto">
          <a:xfrm>
            <a:off x="4932363" y="965200"/>
            <a:ext cx="4040187" cy="5200650"/>
          </a:xfrm>
          <a:prstGeom prst="rect">
            <a:avLst/>
          </a:prstGeom>
          <a:noFill/>
          <a:ln w="9525">
            <a:noFill/>
            <a:miter lim="800000"/>
            <a:headEnd/>
            <a:tailEnd/>
          </a:ln>
        </p:spPr>
      </p:pic>
      <p:sp>
        <p:nvSpPr>
          <p:cNvPr id="11269" name="TextBox 4"/>
          <p:cNvSpPr txBox="1">
            <a:spLocks noChangeArrowheads="1"/>
          </p:cNvSpPr>
          <p:nvPr/>
        </p:nvSpPr>
        <p:spPr bwMode="auto">
          <a:xfrm>
            <a:off x="-396875" y="6394450"/>
            <a:ext cx="2905125" cy="1138238"/>
          </a:xfrm>
          <a:prstGeom prst="rect">
            <a:avLst/>
          </a:prstGeom>
          <a:noFill/>
          <a:ln w="9525">
            <a:noFill/>
            <a:miter lim="800000"/>
            <a:headEnd/>
            <a:tailEnd/>
          </a:ln>
        </p:spPr>
        <p:txBody>
          <a:bodyPr>
            <a:spAutoFit/>
          </a:bodyPr>
          <a:lstStyle/>
          <a:p>
            <a:r>
              <a:rPr lang="he-IL" sz="1600" b="1" dirty="0" err="1">
                <a:solidFill>
                  <a:schemeClr val="accent2"/>
                </a:solidFill>
                <a:latin typeface="Lucida Sans Unicode" pitchFamily="34" charset="0"/>
              </a:rPr>
              <a:t>טרבלוס</a:t>
            </a:r>
            <a:r>
              <a:rPr lang="he-IL" sz="1600" b="1" dirty="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endParaRPr lang="he-IL" sz="1600" b="1" dirty="0">
              <a:solidFill>
                <a:schemeClr val="accent2"/>
              </a:solidFill>
              <a:latin typeface="Lucida Sans Unicode" pitchFamily="34" charset="0"/>
            </a:endParaRPr>
          </a:p>
          <a:p>
            <a:r>
              <a:rPr lang="he-IL" sz="1600" b="1" dirty="0">
                <a:solidFill>
                  <a:schemeClr val="accent2"/>
                </a:solidFill>
                <a:latin typeface="Lucida Sans Unicode" pitchFamily="34" charset="0"/>
              </a:rPr>
              <a:t>האוניברסיטה הפתוחה</a:t>
            </a:r>
          </a:p>
          <a:p>
            <a:endParaRPr lang="he-IL" b="1" dirty="0">
              <a:solidFill>
                <a:schemeClr val="bg1"/>
              </a:solidFill>
              <a:latin typeface="Lucida Sans Unicode" pitchFamily="34" charset="0"/>
            </a:endParaRPr>
          </a:p>
          <a:p>
            <a:endParaRPr lang="he-IL"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994122"/>
          </a:xfrm>
        </p:spPr>
        <p:txBody>
          <a:bodyPr>
            <a:scene3d>
              <a:camera prst="orthographicFront"/>
              <a:lightRig rig="soft" dir="t"/>
            </a:scene3d>
            <a:sp3d prstMaterial="softEdge">
              <a:bevelT w="25400" h="25400"/>
            </a:sp3d>
          </a:bodyPr>
          <a:lstStyle/>
          <a:p>
            <a:pPr algn="r" eaLnBrk="1" fontAlgn="auto" hangingPunct="1">
              <a:spcAft>
                <a:spcPts val="0"/>
              </a:spcAft>
              <a:defRPr/>
            </a:pPr>
            <a:r>
              <a:rPr lang="he-IL" sz="3600" dirty="0" smtClean="0">
                <a:solidFill>
                  <a:schemeClr val="accent2"/>
                </a:solidFill>
                <a:latin typeface="David" pitchFamily="34" charset="-79"/>
              </a:rPr>
              <a:t>הגדרה של אלימות ברשת</a:t>
            </a:r>
            <a:endParaRPr lang="he-IL" sz="3600" dirty="0">
              <a:solidFill>
                <a:schemeClr val="accent2"/>
              </a:solidFill>
              <a:latin typeface="David" pitchFamily="34" charset="-79"/>
            </a:endParaRPr>
          </a:p>
        </p:txBody>
      </p:sp>
      <p:sp>
        <p:nvSpPr>
          <p:cNvPr id="12291" name="TextBox 2"/>
          <p:cNvSpPr txBox="1">
            <a:spLocks noChangeArrowheads="1"/>
          </p:cNvSpPr>
          <p:nvPr/>
        </p:nvSpPr>
        <p:spPr bwMode="auto">
          <a:xfrm>
            <a:off x="611188" y="1341438"/>
            <a:ext cx="7921625" cy="2678112"/>
          </a:xfrm>
          <a:prstGeom prst="rect">
            <a:avLst/>
          </a:prstGeom>
          <a:noFill/>
          <a:ln w="9525">
            <a:noFill/>
            <a:miter lim="800000"/>
            <a:headEnd/>
            <a:tailEnd/>
          </a:ln>
        </p:spPr>
        <p:txBody>
          <a:bodyPr>
            <a:spAutoFit/>
          </a:bodyPr>
          <a:lstStyle/>
          <a:p>
            <a:r>
              <a:rPr lang="he-IL" sz="2400" b="1" dirty="0">
                <a:solidFill>
                  <a:srgbClr val="002060"/>
                </a:solidFill>
                <a:latin typeface="Lucida Sans Unicode" pitchFamily="34" charset="0"/>
              </a:rPr>
              <a:t>אלימות ברשת (</a:t>
            </a:r>
            <a:r>
              <a:rPr lang="en-US" sz="2400" b="1" dirty="0">
                <a:solidFill>
                  <a:srgbClr val="002060"/>
                </a:solidFill>
                <a:latin typeface="Lucida Sans Unicode" pitchFamily="34" charset="0"/>
              </a:rPr>
              <a:t>Cyber-bullying</a:t>
            </a:r>
            <a:r>
              <a:rPr lang="he-IL" sz="2400" b="1" dirty="0">
                <a:solidFill>
                  <a:srgbClr val="002060"/>
                </a:solidFill>
                <a:latin typeface="Lucida Sans Unicode" pitchFamily="34" charset="0"/>
              </a:rPr>
              <a:t>) מוגדרת כפעילות תוקפנית, מכוונת וגלויה שמטרתה לפגוע באדם אחר באמצעות האינטרנט ובאמצעי תקשורת נוספים (</a:t>
            </a:r>
            <a:r>
              <a:rPr lang="en-US" sz="2400" b="1" dirty="0">
                <a:solidFill>
                  <a:srgbClr val="002060"/>
                </a:solidFill>
                <a:latin typeface="Lucida Sans Unicode" pitchFamily="34" charset="0"/>
              </a:rPr>
              <a:t>Smith et al</a:t>
            </a:r>
            <a:r>
              <a:rPr lang="en-US" sz="2400" b="1" dirty="0" smtClean="0">
                <a:solidFill>
                  <a:srgbClr val="002060"/>
                </a:solidFill>
                <a:latin typeface="Lucida Sans Unicode" pitchFamily="34" charset="0"/>
              </a:rPr>
              <a:t>., </a:t>
            </a:r>
            <a:r>
              <a:rPr lang="en-US" sz="2400" b="1" dirty="0">
                <a:solidFill>
                  <a:srgbClr val="002060"/>
                </a:solidFill>
                <a:latin typeface="Lucida Sans Unicode" pitchFamily="34" charset="0"/>
              </a:rPr>
              <a:t>2008</a:t>
            </a:r>
            <a:r>
              <a:rPr lang="he-IL" sz="2400" b="1" dirty="0">
                <a:solidFill>
                  <a:srgbClr val="002060"/>
                </a:solidFill>
                <a:latin typeface="Lucida Sans Unicode" pitchFamily="34" charset="0"/>
              </a:rPr>
              <a:t>).</a:t>
            </a:r>
          </a:p>
          <a:p>
            <a:endParaRPr lang="he-IL" sz="2400" dirty="0">
              <a:solidFill>
                <a:srgbClr val="002060"/>
              </a:solidFill>
              <a:latin typeface="Lucida Sans Unicode" pitchFamily="34" charset="0"/>
            </a:endParaRPr>
          </a:p>
          <a:p>
            <a:endParaRPr lang="he-IL" sz="2400" dirty="0">
              <a:solidFill>
                <a:srgbClr val="002060"/>
              </a:solidFill>
              <a:latin typeface="Lucida Sans Unicode" pitchFamily="34" charset="0"/>
            </a:endParaRPr>
          </a:p>
          <a:p>
            <a:endParaRPr lang="he-IL" sz="2400" dirty="0">
              <a:solidFill>
                <a:srgbClr val="002060"/>
              </a:solidFill>
              <a:latin typeface="Lucida Sans Unicode" pitchFamily="34" charset="0"/>
            </a:endParaRPr>
          </a:p>
          <a:p>
            <a:r>
              <a:rPr lang="he-IL" sz="2400" dirty="0">
                <a:solidFill>
                  <a:srgbClr val="002060"/>
                </a:solidFill>
                <a:latin typeface="Lucida Sans Unicode" pitchFamily="34" charset="0"/>
              </a:rPr>
              <a:t> </a:t>
            </a:r>
          </a:p>
        </p:txBody>
      </p:sp>
      <p:sp>
        <p:nvSpPr>
          <p:cNvPr id="5" name="אליפסה 4"/>
          <p:cNvSpPr/>
          <p:nvPr/>
        </p:nvSpPr>
        <p:spPr>
          <a:xfrm>
            <a:off x="5795963" y="2708275"/>
            <a:ext cx="3024187" cy="3457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b="1" dirty="0" smtClean="0">
                <a:solidFill>
                  <a:srgbClr val="002060"/>
                </a:solidFill>
              </a:rPr>
              <a:t>פעולות שנעשות בכוונה לפגוע ונתפסות </a:t>
            </a:r>
            <a:endParaRPr lang="he-IL" sz="2400" b="1" dirty="0">
              <a:solidFill>
                <a:srgbClr val="002060"/>
              </a:solidFill>
            </a:endParaRPr>
          </a:p>
          <a:p>
            <a:pPr algn="ctr">
              <a:defRPr/>
            </a:pPr>
            <a:r>
              <a:rPr lang="he-IL" sz="2400" b="1" dirty="0">
                <a:solidFill>
                  <a:srgbClr val="002060"/>
                </a:solidFill>
              </a:rPr>
              <a:t>כפוגעות</a:t>
            </a:r>
            <a:endParaRPr lang="he-IL" sz="2400" b="1" dirty="0"/>
          </a:p>
        </p:txBody>
      </p:sp>
      <p:sp>
        <p:nvSpPr>
          <p:cNvPr id="6" name="אליפסה 5"/>
          <p:cNvSpPr/>
          <p:nvPr/>
        </p:nvSpPr>
        <p:spPr>
          <a:xfrm>
            <a:off x="3155950" y="2708275"/>
            <a:ext cx="3024188" cy="3457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b="1" dirty="0" smtClean="0">
                <a:solidFill>
                  <a:srgbClr val="002060"/>
                </a:solidFill>
              </a:rPr>
              <a:t>דפוס של הישנות </a:t>
            </a:r>
            <a:r>
              <a:rPr lang="he-IL" sz="2400" b="1" dirty="0">
                <a:solidFill>
                  <a:srgbClr val="002060"/>
                </a:solidFill>
              </a:rPr>
              <a:t>או חזרה על </a:t>
            </a:r>
            <a:r>
              <a:rPr lang="he-IL" sz="2400" b="1" dirty="0" smtClean="0">
                <a:solidFill>
                  <a:srgbClr val="002060"/>
                </a:solidFill>
              </a:rPr>
              <a:t>הפעולה</a:t>
            </a:r>
            <a:endParaRPr lang="he-IL" sz="2400" b="1" dirty="0"/>
          </a:p>
        </p:txBody>
      </p:sp>
      <p:sp>
        <p:nvSpPr>
          <p:cNvPr id="7" name="אליפסה 6"/>
          <p:cNvSpPr/>
          <p:nvPr/>
        </p:nvSpPr>
        <p:spPr>
          <a:xfrm>
            <a:off x="468313" y="2708275"/>
            <a:ext cx="3024187" cy="3457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b="1" dirty="0">
                <a:solidFill>
                  <a:srgbClr val="002060"/>
                </a:solidFill>
              </a:rPr>
              <a:t>במסגרת יחסים בלתי </a:t>
            </a:r>
            <a:r>
              <a:rPr lang="he-IL" sz="2400" b="1" dirty="0" smtClean="0">
                <a:solidFill>
                  <a:srgbClr val="002060"/>
                </a:solidFill>
              </a:rPr>
              <a:t>שוויוניים (יתרון טכנולוגי – לתוקף)</a:t>
            </a:r>
            <a:endParaRPr lang="he-IL" sz="2400" b="1" dirty="0"/>
          </a:p>
        </p:txBody>
      </p:sp>
      <p:sp>
        <p:nvSpPr>
          <p:cNvPr id="12295" name="TextBox 8"/>
          <p:cNvSpPr txBox="1">
            <a:spLocks noChangeArrowheads="1"/>
          </p:cNvSpPr>
          <p:nvPr/>
        </p:nvSpPr>
        <p:spPr bwMode="auto">
          <a:xfrm>
            <a:off x="3975" y="6383338"/>
            <a:ext cx="2504275" cy="861774"/>
          </a:xfrm>
          <a:prstGeom prst="rect">
            <a:avLst/>
          </a:prstGeom>
          <a:noFill/>
          <a:ln w="9525">
            <a:noFill/>
            <a:miter lim="800000"/>
            <a:headEnd/>
            <a:tailEnd/>
          </a:ln>
        </p:spPr>
        <p:txBody>
          <a:bodyPr wrap="none">
            <a:spAutoFit/>
          </a:bodyPr>
          <a:lstStyle/>
          <a:p>
            <a:r>
              <a:rPr lang="he-IL" sz="1600" b="1" dirty="0" err="1">
                <a:solidFill>
                  <a:schemeClr val="accent2"/>
                </a:solidFill>
                <a:latin typeface="Lucida Sans Unicode" pitchFamily="34" charset="0"/>
              </a:rPr>
              <a:t>טרבלוס</a:t>
            </a:r>
            <a:r>
              <a:rPr lang="he-IL" sz="1600" b="1" dirty="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endParaRPr lang="he-IL" sz="1600" b="1" dirty="0">
              <a:solidFill>
                <a:schemeClr val="accent2"/>
              </a:solidFill>
              <a:latin typeface="Lucida Sans Unicode" pitchFamily="34" charset="0"/>
            </a:endParaRPr>
          </a:p>
          <a:p>
            <a:r>
              <a:rPr lang="he-IL" sz="1600" b="1" dirty="0">
                <a:solidFill>
                  <a:schemeClr val="accent2"/>
                </a:solidFill>
                <a:latin typeface="Lucida Sans Unicode" pitchFamily="34" charset="0"/>
              </a:rPr>
              <a:t>האוניברסיטה הפתוחה</a:t>
            </a:r>
          </a:p>
          <a:p>
            <a:endParaRPr lang="he-IL"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15616" y="274638"/>
            <a:ext cx="7571184" cy="706090"/>
          </a:xfrm>
        </p:spPr>
        <p:txBody>
          <a:bodyPr>
            <a:scene3d>
              <a:camera prst="orthographicFront"/>
              <a:lightRig rig="soft" dir="t"/>
            </a:scene3d>
            <a:sp3d prstMaterial="softEdge">
              <a:bevelT w="25400" h="25400"/>
            </a:sp3d>
          </a:bodyPr>
          <a:lstStyle/>
          <a:p>
            <a:pPr algn="r" eaLnBrk="1" fontAlgn="auto" hangingPunct="1">
              <a:spcAft>
                <a:spcPts val="0"/>
              </a:spcAft>
              <a:defRPr/>
            </a:pPr>
            <a:r>
              <a:rPr lang="he-IL" sz="3600" dirty="0" smtClean="0">
                <a:solidFill>
                  <a:schemeClr val="accent2"/>
                </a:solidFill>
                <a:latin typeface="David" pitchFamily="34" charset="-79"/>
              </a:rPr>
              <a:t>מטרות</a:t>
            </a:r>
            <a:r>
              <a:rPr lang="he-IL" sz="3600" dirty="0" smtClean="0">
                <a:latin typeface="David" pitchFamily="34" charset="-79"/>
              </a:rPr>
              <a:t> </a:t>
            </a:r>
            <a:r>
              <a:rPr lang="he-IL" sz="3600" dirty="0" smtClean="0">
                <a:solidFill>
                  <a:schemeClr val="accent2"/>
                </a:solidFill>
                <a:latin typeface="David" pitchFamily="34" charset="-79"/>
              </a:rPr>
              <a:t>המחקר</a:t>
            </a:r>
            <a:endParaRPr lang="he-IL" sz="3600" dirty="0">
              <a:solidFill>
                <a:schemeClr val="accent2"/>
              </a:solidFill>
              <a:latin typeface="David" pitchFamily="34" charset="-79"/>
            </a:endParaRPr>
          </a:p>
        </p:txBody>
      </p:sp>
      <p:sp>
        <p:nvSpPr>
          <p:cNvPr id="12291" name="TextBox 2"/>
          <p:cNvSpPr txBox="1">
            <a:spLocks noChangeArrowheads="1"/>
          </p:cNvSpPr>
          <p:nvPr/>
        </p:nvSpPr>
        <p:spPr bwMode="auto">
          <a:xfrm>
            <a:off x="971600" y="981075"/>
            <a:ext cx="7097663" cy="4400550"/>
          </a:xfrm>
          <a:prstGeom prst="rect">
            <a:avLst/>
          </a:prstGeom>
          <a:noFill/>
          <a:ln w="9525">
            <a:noFill/>
            <a:miter lim="800000"/>
            <a:headEnd/>
            <a:tailEnd/>
          </a:ln>
        </p:spPr>
        <p:txBody>
          <a:bodyPr wrap="square">
            <a:spAutoFit/>
          </a:bodyPr>
          <a:lstStyle/>
          <a:p>
            <a:pPr>
              <a:buFont typeface="Wingdings" pitchFamily="2" charset="2"/>
              <a:buChar char="q"/>
              <a:defRPr/>
            </a:pPr>
            <a:r>
              <a:rPr lang="he-IL" sz="2800" b="1" dirty="0" smtClean="0">
                <a:solidFill>
                  <a:srgbClr val="002060"/>
                </a:solidFill>
                <a:latin typeface="David" pitchFamily="34" charset="-79"/>
                <a:cs typeface="+mn-cs"/>
              </a:rPr>
              <a:t>בחינה והתוודעות אל המאפיינים </a:t>
            </a:r>
            <a:r>
              <a:rPr lang="he-IL" sz="2800" b="1" dirty="0">
                <a:solidFill>
                  <a:srgbClr val="002060"/>
                </a:solidFill>
                <a:latin typeface="David" pitchFamily="34" charset="-79"/>
                <a:cs typeface="+mn-cs"/>
              </a:rPr>
              <a:t>של אלימות ברשת בקרב  מתבגרים.</a:t>
            </a:r>
          </a:p>
          <a:p>
            <a:pPr>
              <a:buFont typeface="Wingdings" pitchFamily="2" charset="2"/>
              <a:buChar char="q"/>
              <a:defRPr/>
            </a:pPr>
            <a:endParaRPr lang="he-IL" sz="2800" b="1" dirty="0">
              <a:solidFill>
                <a:srgbClr val="002060"/>
              </a:solidFill>
              <a:latin typeface="David" pitchFamily="34" charset="-79"/>
              <a:cs typeface="+mn-cs"/>
            </a:endParaRPr>
          </a:p>
          <a:p>
            <a:pPr>
              <a:buFont typeface="Wingdings" pitchFamily="2" charset="2"/>
              <a:buChar char="q"/>
              <a:defRPr/>
            </a:pPr>
            <a:r>
              <a:rPr lang="he-IL" sz="2800" b="1" dirty="0">
                <a:solidFill>
                  <a:srgbClr val="002060"/>
                </a:solidFill>
                <a:latin typeface="David" pitchFamily="34" charset="-79"/>
                <a:cs typeface="+mn-cs"/>
              </a:rPr>
              <a:t>בחינת ההבדלים בין אלימות פנים-אל-פנים לבין אלימות ברשת – השוואה של תפקידי קורבן, תוקף ועד באלימות פנים-אל-פנים ואלימות ברשת.</a:t>
            </a:r>
          </a:p>
          <a:p>
            <a:pPr>
              <a:buFont typeface="Wingdings" pitchFamily="2" charset="2"/>
              <a:buChar char="q"/>
              <a:defRPr/>
            </a:pPr>
            <a:endParaRPr lang="he-IL" sz="2800" b="1" dirty="0">
              <a:solidFill>
                <a:srgbClr val="002060"/>
              </a:solidFill>
              <a:latin typeface="David" pitchFamily="34" charset="-79"/>
              <a:cs typeface="+mn-cs"/>
            </a:endParaRPr>
          </a:p>
          <a:p>
            <a:pPr>
              <a:buFont typeface="Wingdings" pitchFamily="2" charset="2"/>
              <a:buChar char="q"/>
              <a:defRPr/>
            </a:pPr>
            <a:r>
              <a:rPr lang="he-IL" sz="2800" b="1" dirty="0">
                <a:solidFill>
                  <a:srgbClr val="002060"/>
                </a:solidFill>
                <a:latin typeface="David" pitchFamily="34" charset="-79"/>
                <a:cs typeface="+mn-cs"/>
              </a:rPr>
              <a:t> </a:t>
            </a:r>
            <a:r>
              <a:rPr lang="he-IL" sz="2800" b="1" dirty="0" smtClean="0">
                <a:solidFill>
                  <a:srgbClr val="002060"/>
                </a:solidFill>
                <a:latin typeface="David" pitchFamily="34" charset="-79"/>
                <a:cs typeface="+mn-cs"/>
              </a:rPr>
              <a:t>בחינת ההבדלים </a:t>
            </a:r>
            <a:r>
              <a:rPr lang="he-IL" sz="2800" b="1" dirty="0">
                <a:solidFill>
                  <a:srgbClr val="002060"/>
                </a:solidFill>
                <a:latin typeface="David" pitchFamily="34" charset="-79"/>
                <a:cs typeface="+mn-cs"/>
              </a:rPr>
              <a:t>בין המינים במעורבות באלימות </a:t>
            </a:r>
            <a:r>
              <a:rPr lang="he-IL" sz="2800" b="1" dirty="0" smtClean="0">
                <a:solidFill>
                  <a:srgbClr val="002060"/>
                </a:solidFill>
                <a:latin typeface="David" pitchFamily="34" charset="-79"/>
                <a:cs typeface="+mn-cs"/>
              </a:rPr>
              <a:t>ברשת ומחוץ לרשת.</a:t>
            </a:r>
            <a:endParaRPr lang="he-IL" sz="2800" b="1" dirty="0">
              <a:solidFill>
                <a:srgbClr val="002060"/>
              </a:solidFill>
              <a:latin typeface="David" pitchFamily="34" charset="-79"/>
              <a:cs typeface="+mn-cs"/>
            </a:endParaRPr>
          </a:p>
        </p:txBody>
      </p:sp>
      <p:sp>
        <p:nvSpPr>
          <p:cNvPr id="13316" name="TextBox 3"/>
          <p:cNvSpPr txBox="1">
            <a:spLocks noChangeArrowheads="1"/>
          </p:cNvSpPr>
          <p:nvPr/>
        </p:nvSpPr>
        <p:spPr bwMode="auto">
          <a:xfrm>
            <a:off x="8101013" y="2852738"/>
            <a:ext cx="184150" cy="369887"/>
          </a:xfrm>
          <a:prstGeom prst="rect">
            <a:avLst/>
          </a:prstGeom>
          <a:noFill/>
          <a:ln w="9525">
            <a:noFill/>
            <a:miter lim="800000"/>
            <a:headEnd/>
            <a:tailEnd/>
          </a:ln>
        </p:spPr>
        <p:txBody>
          <a:bodyPr wrap="none">
            <a:spAutoFit/>
          </a:bodyPr>
          <a:lstStyle/>
          <a:p>
            <a:endParaRPr lang="he-IL">
              <a:latin typeface="Lucida Sans Unicode" pitchFamily="34" charset="0"/>
            </a:endParaRPr>
          </a:p>
        </p:txBody>
      </p:sp>
      <p:sp>
        <p:nvSpPr>
          <p:cNvPr id="13317" name="TextBox 4"/>
          <p:cNvSpPr txBox="1">
            <a:spLocks noChangeArrowheads="1"/>
          </p:cNvSpPr>
          <p:nvPr/>
        </p:nvSpPr>
        <p:spPr bwMode="auto">
          <a:xfrm>
            <a:off x="3975" y="6383338"/>
            <a:ext cx="2504275" cy="861774"/>
          </a:xfrm>
          <a:prstGeom prst="rect">
            <a:avLst/>
          </a:prstGeom>
          <a:noFill/>
          <a:ln w="9525">
            <a:noFill/>
            <a:miter lim="800000"/>
            <a:headEnd/>
            <a:tailEnd/>
          </a:ln>
        </p:spPr>
        <p:txBody>
          <a:bodyPr wrap="none">
            <a:spAutoFit/>
          </a:bodyPr>
          <a:lstStyle/>
          <a:p>
            <a:r>
              <a:rPr lang="he-IL" sz="1600" b="1" dirty="0" err="1">
                <a:solidFill>
                  <a:schemeClr val="accent2"/>
                </a:solidFill>
                <a:latin typeface="Lucida Sans Unicode" pitchFamily="34" charset="0"/>
              </a:rPr>
              <a:t>טרבלוס</a:t>
            </a:r>
            <a:r>
              <a:rPr lang="he-IL" sz="1600" b="1" dirty="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endParaRPr lang="he-IL" sz="1600" b="1" dirty="0">
              <a:solidFill>
                <a:schemeClr val="accent2"/>
              </a:solidFill>
              <a:latin typeface="Lucida Sans Unicode" pitchFamily="34" charset="0"/>
            </a:endParaRPr>
          </a:p>
          <a:p>
            <a:r>
              <a:rPr lang="he-IL" sz="1600" b="1" dirty="0">
                <a:solidFill>
                  <a:schemeClr val="accent2"/>
                </a:solidFill>
                <a:latin typeface="Lucida Sans Unicode" pitchFamily="34" charset="0"/>
              </a:rPr>
              <a:t>האוניברסיטה הפתוחה</a:t>
            </a:r>
          </a:p>
          <a:p>
            <a:endParaRPr lang="he-IL"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dissolve">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dissolve">
                                      <p:cBhvr>
                                        <p:cTn id="1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620688"/>
            <a:ext cx="8229600" cy="576064"/>
          </a:xfrm>
        </p:spPr>
        <p:txBody>
          <a:bodyPr>
            <a:noAutofit/>
          </a:bodyPr>
          <a:lstStyle/>
          <a:p>
            <a:pPr algn="r"/>
            <a:r>
              <a:rPr lang="he-IL" sz="3600" dirty="0" smtClean="0">
                <a:solidFill>
                  <a:schemeClr val="accent2"/>
                </a:solidFill>
              </a:rPr>
              <a:t>המעורבים באלימות ברשת - </a:t>
            </a:r>
            <a:r>
              <a:rPr lang="he-IL" sz="3600" dirty="0" smtClean="0">
                <a:solidFill>
                  <a:schemeClr val="tx1"/>
                </a:solidFill>
              </a:rPr>
              <a:t>הקורבנות</a:t>
            </a:r>
            <a:r>
              <a:rPr lang="he-IL" sz="3600" dirty="0" smtClean="0">
                <a:solidFill>
                  <a:srgbClr val="00B050"/>
                </a:solidFill>
              </a:rPr>
              <a:t> </a:t>
            </a:r>
            <a:br>
              <a:rPr lang="he-IL" sz="3600" dirty="0" smtClean="0">
                <a:solidFill>
                  <a:srgbClr val="00B050"/>
                </a:solidFill>
              </a:rPr>
            </a:br>
            <a:endParaRPr lang="he-IL" sz="3600" dirty="0"/>
          </a:p>
        </p:txBody>
      </p:sp>
      <p:graphicFrame>
        <p:nvGraphicFramePr>
          <p:cNvPr id="3" name="טבלה 2"/>
          <p:cNvGraphicFramePr>
            <a:graphicFrameLocks noGrp="1"/>
          </p:cNvGraphicFramePr>
          <p:nvPr/>
        </p:nvGraphicFramePr>
        <p:xfrm>
          <a:off x="1524000" y="1397000"/>
          <a:ext cx="6144344" cy="3904207"/>
        </p:xfrm>
        <a:graphic>
          <a:graphicData uri="http://schemas.openxmlformats.org/drawingml/2006/table">
            <a:tbl>
              <a:tblPr rtl="1" firstRow="1" bandRow="1">
                <a:tableStyleId>{5940675A-B579-460E-94D1-54222C63F5DA}</a:tableStyleId>
              </a:tblPr>
              <a:tblGrid>
                <a:gridCol w="3072172"/>
                <a:gridCol w="3072172"/>
              </a:tblGrid>
              <a:tr h="464938">
                <a:tc>
                  <a:txBody>
                    <a:bodyPr/>
                    <a:lstStyle/>
                    <a:p>
                      <a:pPr rtl="1"/>
                      <a:r>
                        <a:rPr lang="he-IL" dirty="0" smtClean="0">
                          <a:solidFill>
                            <a:schemeClr val="tx1"/>
                          </a:solidFill>
                          <a:effectLst/>
                        </a:rPr>
                        <a:t>קורבנות </a:t>
                      </a:r>
                      <a:r>
                        <a:rPr lang="he-IL" dirty="0" smtClean="0">
                          <a:ln>
                            <a:noFill/>
                          </a:ln>
                          <a:solidFill>
                            <a:schemeClr val="tx1"/>
                          </a:solidFill>
                          <a:effectLst/>
                        </a:rPr>
                        <a:t>ברשת</a:t>
                      </a:r>
                      <a:endParaRPr lang="he-IL" dirty="0">
                        <a:ln>
                          <a:noFill/>
                        </a:ln>
                        <a:solidFill>
                          <a:schemeClr val="tx1"/>
                        </a:solidFill>
                        <a:effectLst/>
                      </a:endParaRPr>
                    </a:p>
                  </a:txBody>
                  <a:tcPr>
                    <a:lnL w="12700" cap="flat" cmpd="sng" algn="ctr">
                      <a:solidFill>
                        <a:schemeClr val="tx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rgbClr val="7030A0"/>
                          </a:solidFill>
                          <a:effectLst/>
                        </a:rPr>
                        <a:t>קורבנות פנים אל פנים</a:t>
                      </a:r>
                      <a:endParaRPr lang="he-IL" dirty="0">
                        <a:solidFill>
                          <a:srgbClr val="7030A0"/>
                        </a:solidFill>
                        <a:effectLst/>
                      </a:endParaRPr>
                    </a:p>
                  </a:txBody>
                  <a:tcPr>
                    <a:lnL w="381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1">
                        <a:lumMod val="20000"/>
                        <a:lumOff val="80000"/>
                      </a:schemeClr>
                    </a:solidFill>
                  </a:tcPr>
                </a:tc>
              </a:tr>
              <a:tr h="1146423">
                <a:tc>
                  <a:txBody>
                    <a:bodyPr/>
                    <a:lstStyle/>
                    <a:p>
                      <a:pPr rtl="1"/>
                      <a:r>
                        <a:rPr lang="he-IL" dirty="0" smtClean="0">
                          <a:ln>
                            <a:noFill/>
                          </a:ln>
                          <a:solidFill>
                            <a:schemeClr val="tx1"/>
                          </a:solidFill>
                        </a:rPr>
                        <a:t>חשש לשתף מבוגר פן תמנע מהם גלישה באינטרנט, ייקחו להם את הפלאפון.</a:t>
                      </a:r>
                      <a:endParaRPr lang="he-IL" dirty="0">
                        <a:ln>
                          <a:noFill/>
                        </a:ln>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rgbClr val="7030A0"/>
                          </a:solidFill>
                        </a:rPr>
                        <a:t>חשש לערב מבוגר עקב פחד מנקמה.</a:t>
                      </a:r>
                      <a:endParaRPr lang="he-IL" dirty="0">
                        <a:solidFill>
                          <a:srgbClr val="7030A0"/>
                        </a:solidFill>
                      </a:endParaRPr>
                    </a:p>
                  </a:txBody>
                  <a:tcPr>
                    <a:lnL w="381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1">
                        <a:lumMod val="20000"/>
                        <a:lumOff val="80000"/>
                      </a:schemeClr>
                    </a:solidFill>
                  </a:tcPr>
                </a:tc>
              </a:tr>
              <a:tr h="802496">
                <a:tc>
                  <a:txBody>
                    <a:bodyPr/>
                    <a:lstStyle/>
                    <a:p>
                      <a:pPr rtl="1"/>
                      <a:r>
                        <a:rPr lang="he-IL" dirty="0" smtClean="0">
                          <a:ln>
                            <a:noFill/>
                          </a:ln>
                          <a:solidFill>
                            <a:schemeClr val="tx1"/>
                          </a:solidFill>
                        </a:rPr>
                        <a:t>פחד מאלימות מלווה את הקורבנות גם בבית. </a:t>
                      </a:r>
                      <a:endParaRPr lang="he-IL" dirty="0">
                        <a:ln>
                          <a:noFill/>
                        </a:ln>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rgbClr val="7030A0"/>
                          </a:solidFill>
                        </a:rPr>
                        <a:t>חשש מללכת לבית ספר. בבית חשים "מוגנים"</a:t>
                      </a:r>
                      <a:endParaRPr lang="he-IL" dirty="0">
                        <a:solidFill>
                          <a:srgbClr val="7030A0"/>
                        </a:solidFill>
                      </a:endParaRPr>
                    </a:p>
                  </a:txBody>
                  <a:tcPr>
                    <a:lnL w="381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1">
                        <a:lumMod val="20000"/>
                        <a:lumOff val="80000"/>
                      </a:schemeClr>
                    </a:solidFill>
                  </a:tcPr>
                </a:tc>
              </a:tr>
              <a:tr h="1490350">
                <a:tc>
                  <a:txBody>
                    <a:bodyPr/>
                    <a:lstStyle/>
                    <a:p>
                      <a:pPr rtl="1"/>
                      <a:r>
                        <a:rPr lang="he-IL" dirty="0" smtClean="0">
                          <a:ln>
                            <a:noFill/>
                          </a:ln>
                          <a:solidFill>
                            <a:schemeClr val="tx1"/>
                          </a:solidFill>
                        </a:rPr>
                        <a:t>במקרים מסוימים ההשלכות החברתיות, פסיכולוגיות ורגשיות קשות יותר (תמונות וקטעי וידיאו)</a:t>
                      </a:r>
                      <a:endParaRPr lang="he-IL" dirty="0">
                        <a:ln>
                          <a:noFill/>
                        </a:ln>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rgbClr val="7030A0"/>
                          </a:solidFill>
                        </a:rPr>
                        <a:t>השלכות חברתיות, פסיכולוגיות, רגשיות.</a:t>
                      </a:r>
                      <a:endParaRPr lang="he-IL" dirty="0">
                        <a:solidFill>
                          <a:srgbClr val="7030A0"/>
                        </a:solidFill>
                      </a:endParaRPr>
                    </a:p>
                  </a:txBody>
                  <a:tcPr>
                    <a:lnL w="381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TextBox 3"/>
          <p:cNvSpPr txBox="1"/>
          <p:nvPr/>
        </p:nvSpPr>
        <p:spPr>
          <a:xfrm>
            <a:off x="0" y="6237313"/>
            <a:ext cx="2627784" cy="584775"/>
          </a:xfrm>
          <a:prstGeom prst="rect">
            <a:avLst/>
          </a:prstGeom>
          <a:noFill/>
        </p:spPr>
        <p:txBody>
          <a:bodyPr wrap="square" rtlCol="1">
            <a:spAutoFit/>
          </a:bodyPr>
          <a:lstStyle/>
          <a:p>
            <a:r>
              <a:rPr lang="he-IL" sz="1600" b="1" dirty="0" err="1" smtClean="0">
                <a:solidFill>
                  <a:schemeClr val="accent2"/>
                </a:solidFill>
                <a:latin typeface="Lucida Sans Unicode" pitchFamily="34" charset="0"/>
              </a:rPr>
              <a:t>טרבלוס</a:t>
            </a:r>
            <a:r>
              <a:rPr lang="he-IL" sz="1600" b="1" dirty="0" smtClean="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p>
          <a:p>
            <a:r>
              <a:rPr lang="he-IL" sz="1600" b="1" dirty="0" smtClean="0">
                <a:solidFill>
                  <a:schemeClr val="accent2"/>
                </a:solidFill>
                <a:latin typeface="Lucida Sans Unicode" pitchFamily="34" charset="0"/>
              </a:rPr>
              <a:t>האוניברסיטה הפתוחה</a:t>
            </a:r>
            <a:endParaRPr lang="he-IL" sz="1600" b="1" dirty="0">
              <a:solidFill>
                <a:schemeClr val="accent2"/>
              </a:solidFill>
              <a:latin typeface="Lucida Sans Unicode"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pPr algn="r"/>
            <a:r>
              <a:rPr lang="he-IL" sz="3600" dirty="0" smtClean="0">
                <a:solidFill>
                  <a:schemeClr val="accent2"/>
                </a:solidFill>
              </a:rPr>
              <a:t>המעורבים באלימות ברשת - </a:t>
            </a:r>
            <a:r>
              <a:rPr lang="he-IL" sz="3600" dirty="0" smtClean="0">
                <a:solidFill>
                  <a:schemeClr val="tx1"/>
                </a:solidFill>
              </a:rPr>
              <a:t>הבריונים</a:t>
            </a:r>
            <a:endParaRPr lang="he-IL" sz="3600" dirty="0">
              <a:solidFill>
                <a:schemeClr val="tx1"/>
              </a:solidFill>
            </a:endParaRPr>
          </a:p>
        </p:txBody>
      </p:sp>
      <p:graphicFrame>
        <p:nvGraphicFramePr>
          <p:cNvPr id="6" name="מציין מיקום תוכן 5"/>
          <p:cNvGraphicFramePr>
            <a:graphicFrameLocks noGrp="1"/>
          </p:cNvGraphicFramePr>
          <p:nvPr>
            <p:ph idx="1"/>
          </p:nvPr>
        </p:nvGraphicFramePr>
        <p:xfrm>
          <a:off x="457201" y="1484784"/>
          <a:ext cx="7931223" cy="3036528"/>
        </p:xfrm>
        <a:graphic>
          <a:graphicData uri="http://schemas.openxmlformats.org/drawingml/2006/table">
            <a:tbl>
              <a:tblPr rtl="1" firstRow="1" bandRow="1">
                <a:tableStyleId>{5940675A-B579-460E-94D1-54222C63F5DA}</a:tableStyleId>
              </a:tblPr>
              <a:tblGrid>
                <a:gridCol w="1823640"/>
                <a:gridCol w="2881288"/>
                <a:gridCol w="3226295"/>
              </a:tblGrid>
              <a:tr h="531999">
                <a:tc>
                  <a:txBody>
                    <a:bodyPr/>
                    <a:lstStyle/>
                    <a:p>
                      <a:pPr rtl="1"/>
                      <a:endParaRPr lang="he-IL" dirty="0"/>
                    </a:p>
                  </a:txBody>
                  <a:tcPr>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chemeClr val="tx1"/>
                          </a:solidFill>
                          <a:effectLst/>
                        </a:rPr>
                        <a:t>הבריונים ברשת</a:t>
                      </a:r>
                      <a:endParaRPr lang="he-IL" dirty="0">
                        <a:solidFill>
                          <a:schemeClr val="tx1"/>
                        </a:solidFill>
                        <a:effectLst/>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rgbClr val="7030A0"/>
                          </a:solidFill>
                          <a:effectLst/>
                        </a:rPr>
                        <a:t>הבריונים פנים אל פנים</a:t>
                      </a:r>
                      <a:endParaRPr lang="he-IL" dirty="0">
                        <a:solidFill>
                          <a:srgbClr val="7030A0"/>
                        </a:solidFill>
                        <a:effectLst/>
                      </a:endParaRPr>
                    </a:p>
                  </a:txBody>
                  <a:tcPr>
                    <a:lnL w="38100" cap="flat" cmpd="sng" algn="ctr">
                      <a:solidFill>
                        <a:srgbClr val="FF0000"/>
                      </a:solidFill>
                      <a:prstDash val="solid"/>
                      <a:round/>
                      <a:headEnd type="none" w="med" len="med"/>
                      <a:tailEnd type="none" w="med" len="med"/>
                    </a:lnL>
                    <a:lnB w="38100" cap="flat" cmpd="sng" algn="ctr">
                      <a:solidFill>
                        <a:srgbClr val="FF0000"/>
                      </a:solidFill>
                      <a:prstDash val="solid"/>
                      <a:round/>
                      <a:headEnd type="none" w="med" len="med"/>
                      <a:tailEnd type="none" w="med" len="med"/>
                    </a:lnB>
                    <a:solidFill>
                      <a:schemeClr val="accent1">
                        <a:lumMod val="20000"/>
                        <a:lumOff val="80000"/>
                      </a:schemeClr>
                    </a:solidFill>
                  </a:tcPr>
                </a:tc>
              </a:tr>
              <a:tr h="642533">
                <a:tc>
                  <a:txBody>
                    <a:bodyPr/>
                    <a:lstStyle/>
                    <a:p>
                      <a:pPr rtl="1"/>
                      <a:r>
                        <a:rPr lang="he-IL" dirty="0" smtClean="0"/>
                        <a:t>יחסים בלתי שוויוניים</a:t>
                      </a:r>
                      <a:endParaRPr lang="he-IL" dirty="0"/>
                    </a:p>
                  </a:txBody>
                  <a:tcP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chemeClr val="tx1"/>
                          </a:solidFill>
                        </a:rPr>
                        <a:t>יתרון טכנולוגי / האנונימיות</a:t>
                      </a:r>
                      <a:endParaRPr lang="he-IL"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rgbClr val="7030A0"/>
                          </a:solidFill>
                        </a:rPr>
                        <a:t>יתרון פיסי </a:t>
                      </a:r>
                      <a:endParaRPr lang="he-IL" dirty="0">
                        <a:solidFill>
                          <a:srgbClr val="7030A0"/>
                        </a:solidFill>
                      </a:endParaRPr>
                    </a:p>
                  </a:txBody>
                  <a:tcP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r>
              <a:tr h="930998">
                <a:tc>
                  <a:txBody>
                    <a:bodyPr/>
                    <a:lstStyle/>
                    <a:p>
                      <a:pPr rtl="1"/>
                      <a:r>
                        <a:rPr lang="he-IL" dirty="0" smtClean="0"/>
                        <a:t>דפוס של חזרה על הפעולות</a:t>
                      </a:r>
                      <a:endParaRPr lang="he-IL" dirty="0"/>
                    </a:p>
                  </a:txBody>
                  <a:tcP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chemeClr val="tx1"/>
                          </a:solidFill>
                        </a:rPr>
                        <a:t>הטכנולוגיה מאפשרת כניסות חוזרות</a:t>
                      </a:r>
                      <a:endParaRPr lang="he-IL"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rgbClr val="7030A0"/>
                          </a:solidFill>
                        </a:rPr>
                        <a:t>חזרה על מעשי התוקפנות </a:t>
                      </a:r>
                      <a:endParaRPr lang="he-IL" dirty="0">
                        <a:solidFill>
                          <a:srgbClr val="7030A0"/>
                        </a:solidFill>
                      </a:endParaRPr>
                    </a:p>
                  </a:txBody>
                  <a:tcP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r>
              <a:tr h="930998">
                <a:tc>
                  <a:txBody>
                    <a:bodyPr/>
                    <a:lstStyle/>
                    <a:p>
                      <a:pPr rtl="1"/>
                      <a:r>
                        <a:rPr lang="he-IL" dirty="0" smtClean="0"/>
                        <a:t>כוונה</a:t>
                      </a:r>
                      <a:endParaRPr lang="he-IL" dirty="0"/>
                    </a:p>
                  </a:txBody>
                  <a:tcP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accent1">
                        <a:lumMod val="20000"/>
                        <a:lumOff val="80000"/>
                      </a:schemeClr>
                    </a:solidFill>
                  </a:tcPr>
                </a:tc>
                <a:tc>
                  <a:txBody>
                    <a:bodyPr/>
                    <a:lstStyle/>
                    <a:p>
                      <a:pPr rtl="1"/>
                      <a:r>
                        <a:rPr lang="he-IL" dirty="0" smtClean="0">
                          <a:solidFill>
                            <a:schemeClr val="tx1"/>
                          </a:solidFill>
                        </a:rPr>
                        <a:t>לא תמיד מודעים לפגיעה/ אינם חוששים להיתפס</a:t>
                      </a:r>
                      <a:endParaRPr lang="he-IL"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accent1">
                        <a:lumMod val="20000"/>
                        <a:lumOff val="80000"/>
                      </a:schemeClr>
                    </a:solidFill>
                  </a:tcPr>
                </a:tc>
                <a:tc>
                  <a:txBody>
                    <a:bodyPr/>
                    <a:lstStyle/>
                    <a:p>
                      <a:pPr rtl="1"/>
                      <a:r>
                        <a:rPr lang="he-IL" dirty="0" smtClean="0">
                          <a:solidFill>
                            <a:srgbClr val="7030A0"/>
                          </a:solidFill>
                        </a:rPr>
                        <a:t>רואים את הנפגע / יכולים להיתפס</a:t>
                      </a:r>
                      <a:endParaRPr lang="he-IL" dirty="0">
                        <a:solidFill>
                          <a:srgbClr val="7030A0"/>
                        </a:solidFill>
                      </a:endParaRPr>
                    </a:p>
                  </a:txBody>
                  <a:tcP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solidFill>
                      <a:schemeClr val="accent1">
                        <a:lumMod val="20000"/>
                        <a:lumOff val="80000"/>
                      </a:schemeClr>
                    </a:solidFill>
                  </a:tcPr>
                </a:tc>
              </a:tr>
            </a:tbl>
          </a:graphicData>
        </a:graphic>
      </p:graphicFrame>
      <p:sp>
        <p:nvSpPr>
          <p:cNvPr id="8" name="TextBox 7"/>
          <p:cNvSpPr txBox="1"/>
          <p:nvPr/>
        </p:nvSpPr>
        <p:spPr>
          <a:xfrm>
            <a:off x="-252536" y="6309320"/>
            <a:ext cx="2664296" cy="584775"/>
          </a:xfrm>
          <a:prstGeom prst="rect">
            <a:avLst/>
          </a:prstGeom>
          <a:noFill/>
        </p:spPr>
        <p:txBody>
          <a:bodyPr wrap="square" rtlCol="1">
            <a:spAutoFit/>
          </a:bodyPr>
          <a:lstStyle/>
          <a:p>
            <a:r>
              <a:rPr lang="he-IL" sz="1600" b="1" dirty="0" err="1" smtClean="0">
                <a:solidFill>
                  <a:schemeClr val="accent2"/>
                </a:solidFill>
                <a:latin typeface="Lucida Sans Unicode" pitchFamily="34" charset="0"/>
              </a:rPr>
              <a:t>טרבלוס</a:t>
            </a:r>
            <a:r>
              <a:rPr lang="he-IL" sz="1600" b="1" dirty="0" smtClean="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p>
          <a:p>
            <a:r>
              <a:rPr lang="he-IL" sz="1600" b="1" dirty="0" smtClean="0">
                <a:solidFill>
                  <a:schemeClr val="accent2"/>
                </a:solidFill>
                <a:latin typeface="Lucida Sans Unicode" pitchFamily="34" charset="0"/>
              </a:rPr>
              <a:t>האוניברסיטה הפתוחה</a:t>
            </a:r>
            <a:endParaRPr lang="he-IL" sz="1600" b="1" dirty="0">
              <a:solidFill>
                <a:schemeClr val="accent2"/>
              </a:solidFill>
              <a:latin typeface="Lucida Sans Unicode"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nvPr>
        </p:nvGraphicFramePr>
        <p:xfrm>
          <a:off x="539552" y="1481138"/>
          <a:ext cx="8147248" cy="3748063"/>
        </p:xfrm>
        <a:graphic>
          <a:graphicData uri="http://schemas.openxmlformats.org/drawingml/2006/table">
            <a:tbl>
              <a:tblPr rtl="1" firstRow="1" bandRow="1">
                <a:tableStyleId>{5940675A-B579-460E-94D1-54222C63F5DA}</a:tableStyleId>
              </a:tblPr>
              <a:tblGrid>
                <a:gridCol w="4073624"/>
                <a:gridCol w="4073624"/>
              </a:tblGrid>
              <a:tr h="473371">
                <a:tc>
                  <a:txBody>
                    <a:bodyPr/>
                    <a:lstStyle/>
                    <a:p>
                      <a:pPr rtl="1"/>
                      <a:r>
                        <a:rPr lang="he-IL" dirty="0" smtClean="0">
                          <a:solidFill>
                            <a:schemeClr val="tx1"/>
                          </a:solidFill>
                          <a:effectLst/>
                        </a:rPr>
                        <a:t>עדים ברשת</a:t>
                      </a:r>
                      <a:endParaRPr lang="he-IL" dirty="0">
                        <a:solidFill>
                          <a:schemeClr val="tx1"/>
                        </a:solidFill>
                        <a:effectLst/>
                      </a:endParaRPr>
                    </a:p>
                  </a:txBody>
                  <a:tcPr>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rgbClr val="7030A0"/>
                          </a:solidFill>
                          <a:effectLst/>
                        </a:rPr>
                        <a:t>עדים פנים אל פנים</a:t>
                      </a:r>
                      <a:endParaRPr lang="he-IL" dirty="0">
                        <a:solidFill>
                          <a:srgbClr val="7030A0"/>
                        </a:solidFill>
                        <a:effectLst/>
                      </a:endParaRPr>
                    </a:p>
                  </a:txBody>
                  <a:tcPr>
                    <a:lnL w="38100" cap="flat" cmpd="sng" algn="ctr">
                      <a:solidFill>
                        <a:srgbClr val="FF0000"/>
                      </a:solidFill>
                      <a:prstDash val="solid"/>
                      <a:round/>
                      <a:headEnd type="none" w="med" len="med"/>
                      <a:tailEnd type="none" w="med" len="med"/>
                    </a:lnL>
                    <a:lnB w="38100" cap="flat" cmpd="sng" algn="ctr">
                      <a:solidFill>
                        <a:srgbClr val="FF0000"/>
                      </a:solidFill>
                      <a:prstDash val="solid"/>
                      <a:round/>
                      <a:headEnd type="none" w="med" len="med"/>
                      <a:tailEnd type="none" w="med" len="med"/>
                    </a:lnB>
                    <a:solidFill>
                      <a:schemeClr val="accent1">
                        <a:lumMod val="20000"/>
                        <a:lumOff val="80000"/>
                      </a:schemeClr>
                    </a:solidFill>
                  </a:tcPr>
                </a:tc>
              </a:tr>
              <a:tr h="473371">
                <a:tc>
                  <a:txBody>
                    <a:bodyPr/>
                    <a:lstStyle/>
                    <a:p>
                      <a:pPr rtl="1"/>
                      <a:r>
                        <a:rPr lang="he-IL" dirty="0" smtClean="0">
                          <a:solidFill>
                            <a:schemeClr val="tx1"/>
                          </a:solidFill>
                        </a:rPr>
                        <a:t>רואים את המסרים ברשת</a:t>
                      </a:r>
                      <a:endParaRPr lang="he-IL" dirty="0">
                        <a:solidFill>
                          <a:schemeClr val="tx1"/>
                        </a:solidFill>
                      </a:endParaRPr>
                    </a:p>
                  </a:txBody>
                  <a:tcP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rgbClr val="7030A0"/>
                          </a:solidFill>
                        </a:rPr>
                        <a:t>צופים פיסית במעשי האלימות</a:t>
                      </a:r>
                      <a:endParaRPr lang="he-IL" dirty="0">
                        <a:solidFill>
                          <a:srgbClr val="7030A0"/>
                        </a:solidFill>
                      </a:endParaRPr>
                    </a:p>
                  </a:txBody>
                  <a:tcP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r>
              <a:tr h="817052">
                <a:tc>
                  <a:txBody>
                    <a:bodyPr/>
                    <a:lstStyle/>
                    <a:p>
                      <a:pPr rtl="1"/>
                      <a:r>
                        <a:rPr lang="he-IL" dirty="0" smtClean="0">
                          <a:solidFill>
                            <a:schemeClr val="tx1"/>
                          </a:solidFill>
                        </a:rPr>
                        <a:t>מספרם לא מוגבל – יכולת התפוצה של האינטרנט</a:t>
                      </a:r>
                      <a:endParaRPr lang="he-IL" dirty="0">
                        <a:solidFill>
                          <a:schemeClr val="tx1"/>
                        </a:solidFill>
                      </a:endParaRPr>
                    </a:p>
                  </a:txBody>
                  <a:tcP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rgbClr val="7030A0"/>
                          </a:solidFill>
                        </a:rPr>
                        <a:t>מספרם מוגבל כמספר הנוכחים</a:t>
                      </a:r>
                      <a:endParaRPr lang="he-IL" dirty="0">
                        <a:solidFill>
                          <a:srgbClr val="7030A0"/>
                        </a:solidFill>
                      </a:endParaRPr>
                    </a:p>
                  </a:txBody>
                  <a:tcP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r>
              <a:tr h="1167217">
                <a:tc>
                  <a:txBody>
                    <a:bodyPr/>
                    <a:lstStyle/>
                    <a:p>
                      <a:pPr rtl="1"/>
                      <a:r>
                        <a:rPr lang="he-IL" dirty="0" smtClean="0">
                          <a:solidFill>
                            <a:schemeClr val="tx1"/>
                          </a:solidFill>
                        </a:rPr>
                        <a:t>פסיביים – כצופים</a:t>
                      </a:r>
                    </a:p>
                    <a:p>
                      <a:pPr rtl="1"/>
                      <a:r>
                        <a:rPr lang="he-IL" dirty="0" smtClean="0">
                          <a:solidFill>
                            <a:schemeClr val="tx1"/>
                          </a:solidFill>
                        </a:rPr>
                        <a:t>אקטיביים – מעבירים את המסרים הלאה / מצטרפים לבריונים</a:t>
                      </a:r>
                      <a:endParaRPr lang="he-IL" dirty="0">
                        <a:solidFill>
                          <a:schemeClr val="tx1"/>
                        </a:solidFill>
                      </a:endParaRPr>
                    </a:p>
                  </a:txBody>
                  <a:tcP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c>
                  <a:txBody>
                    <a:bodyPr/>
                    <a:lstStyle/>
                    <a:p>
                      <a:pPr rtl="1"/>
                      <a:r>
                        <a:rPr lang="he-IL" dirty="0" smtClean="0">
                          <a:solidFill>
                            <a:srgbClr val="7030A0"/>
                          </a:solidFill>
                        </a:rPr>
                        <a:t>פסיביים – כצופים</a:t>
                      </a:r>
                    </a:p>
                    <a:p>
                      <a:pPr rtl="1"/>
                      <a:r>
                        <a:rPr lang="he-IL" dirty="0" smtClean="0">
                          <a:solidFill>
                            <a:srgbClr val="7030A0"/>
                          </a:solidFill>
                        </a:rPr>
                        <a:t>אקטיביים - יכולים לקחת חלק/ לעודד את הבריונים</a:t>
                      </a:r>
                      <a:endParaRPr lang="he-IL" dirty="0">
                        <a:solidFill>
                          <a:srgbClr val="7030A0"/>
                        </a:solidFill>
                      </a:endParaRPr>
                    </a:p>
                  </a:txBody>
                  <a:tcP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20000"/>
                        <a:lumOff val="80000"/>
                      </a:schemeClr>
                    </a:solidFill>
                  </a:tcPr>
                </a:tc>
              </a:tr>
              <a:tr h="817052">
                <a:tc>
                  <a:txBody>
                    <a:bodyPr/>
                    <a:lstStyle/>
                    <a:p>
                      <a:pPr rtl="1"/>
                      <a:r>
                        <a:rPr lang="he-IL" dirty="0" smtClean="0">
                          <a:solidFill>
                            <a:schemeClr val="tx1"/>
                          </a:solidFill>
                        </a:rPr>
                        <a:t>חשופים פחות ללחץ חברתי / מסתתרים מאחורי האנונימיות</a:t>
                      </a:r>
                      <a:endParaRPr lang="he-IL" dirty="0">
                        <a:solidFill>
                          <a:schemeClr val="tx1"/>
                        </a:solidFill>
                      </a:endParaRPr>
                    </a:p>
                  </a:txBody>
                  <a:tcP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accent1">
                        <a:lumMod val="20000"/>
                        <a:lumOff val="80000"/>
                      </a:schemeClr>
                    </a:solidFill>
                  </a:tcPr>
                </a:tc>
                <a:tc>
                  <a:txBody>
                    <a:bodyPr/>
                    <a:lstStyle/>
                    <a:p>
                      <a:pPr rtl="1"/>
                      <a:r>
                        <a:rPr lang="he-IL" dirty="0" smtClean="0">
                          <a:solidFill>
                            <a:srgbClr val="7030A0"/>
                          </a:solidFill>
                        </a:rPr>
                        <a:t>חשופים ללחץ חברתי – </a:t>
                      </a:r>
                      <a:r>
                        <a:rPr lang="en-US" dirty="0" smtClean="0">
                          <a:solidFill>
                            <a:srgbClr val="7030A0"/>
                          </a:solidFill>
                        </a:rPr>
                        <a:t>The bystander affect</a:t>
                      </a:r>
                      <a:endParaRPr lang="he-IL" dirty="0">
                        <a:solidFill>
                          <a:srgbClr val="7030A0"/>
                        </a:solidFill>
                      </a:endParaRPr>
                    </a:p>
                  </a:txBody>
                  <a:tcP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solidFill>
                      <a:schemeClr val="accent1">
                        <a:lumMod val="20000"/>
                        <a:lumOff val="80000"/>
                      </a:schemeClr>
                    </a:solidFill>
                  </a:tcPr>
                </a:tc>
              </a:tr>
            </a:tbl>
          </a:graphicData>
        </a:graphic>
      </p:graphicFrame>
      <p:sp>
        <p:nvSpPr>
          <p:cNvPr id="3" name="כותרת 2"/>
          <p:cNvSpPr>
            <a:spLocks noGrp="1"/>
          </p:cNvSpPr>
          <p:nvPr>
            <p:ph type="title"/>
          </p:nvPr>
        </p:nvSpPr>
        <p:spPr/>
        <p:txBody>
          <a:bodyPr>
            <a:normAutofit/>
          </a:bodyPr>
          <a:lstStyle/>
          <a:p>
            <a:pPr algn="r"/>
            <a:r>
              <a:rPr lang="he-IL" sz="3600" dirty="0" smtClean="0">
                <a:solidFill>
                  <a:schemeClr val="accent2"/>
                </a:solidFill>
              </a:rPr>
              <a:t>המעורבים באלימות ברשת - </a:t>
            </a:r>
            <a:r>
              <a:rPr lang="he-IL" sz="3600" dirty="0" smtClean="0">
                <a:solidFill>
                  <a:schemeClr val="tx1"/>
                </a:solidFill>
              </a:rPr>
              <a:t>העדים</a:t>
            </a:r>
            <a:endParaRPr lang="he-IL" sz="3600" dirty="0">
              <a:solidFill>
                <a:schemeClr val="tx1"/>
              </a:solidFill>
            </a:endParaRPr>
          </a:p>
        </p:txBody>
      </p:sp>
      <p:sp>
        <p:nvSpPr>
          <p:cNvPr id="5" name="TextBox 4"/>
          <p:cNvSpPr txBox="1"/>
          <p:nvPr/>
        </p:nvSpPr>
        <p:spPr>
          <a:xfrm>
            <a:off x="0" y="6237312"/>
            <a:ext cx="2483768" cy="584775"/>
          </a:xfrm>
          <a:prstGeom prst="rect">
            <a:avLst/>
          </a:prstGeom>
          <a:noFill/>
        </p:spPr>
        <p:txBody>
          <a:bodyPr wrap="square" rtlCol="1">
            <a:spAutoFit/>
          </a:bodyPr>
          <a:lstStyle/>
          <a:p>
            <a:r>
              <a:rPr lang="he-IL" sz="1600" b="1" dirty="0" err="1" smtClean="0">
                <a:solidFill>
                  <a:schemeClr val="accent2"/>
                </a:solidFill>
                <a:latin typeface="Lucida Sans Unicode" pitchFamily="34" charset="0"/>
              </a:rPr>
              <a:t>טרבלוס</a:t>
            </a:r>
            <a:r>
              <a:rPr lang="he-IL" sz="1600" b="1" dirty="0" smtClean="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p>
          <a:p>
            <a:r>
              <a:rPr lang="he-IL" sz="1600" b="1" dirty="0" smtClean="0">
                <a:solidFill>
                  <a:schemeClr val="accent2"/>
                </a:solidFill>
                <a:latin typeface="Lucida Sans Unicode" pitchFamily="34" charset="0"/>
              </a:rPr>
              <a:t>האוניברסיטה הפתוחה</a:t>
            </a:r>
            <a:endParaRPr lang="he-IL" sz="1600" b="1" dirty="0">
              <a:solidFill>
                <a:schemeClr val="accent2"/>
              </a:solidFill>
              <a:latin typeface="Lucida Sans Unicode"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0"/>
            <a:ext cx="8229600" cy="908720"/>
          </a:xfrm>
        </p:spPr>
        <p:txBody>
          <a:bodyPr>
            <a:scene3d>
              <a:camera prst="orthographicFront"/>
              <a:lightRig rig="soft" dir="t"/>
            </a:scene3d>
            <a:sp3d prstMaterial="softEdge">
              <a:bevelT w="25400" h="25400"/>
            </a:sp3d>
          </a:bodyPr>
          <a:lstStyle/>
          <a:p>
            <a:pPr algn="r" eaLnBrk="1" fontAlgn="auto" hangingPunct="1">
              <a:spcAft>
                <a:spcPts val="0"/>
              </a:spcAft>
              <a:defRPr/>
            </a:pPr>
            <a:r>
              <a:rPr lang="he-IL" sz="3600" dirty="0" smtClean="0">
                <a:solidFill>
                  <a:schemeClr val="accent2"/>
                </a:solidFill>
              </a:rPr>
              <a:t> השערות המחקר</a:t>
            </a:r>
            <a:endParaRPr lang="he-IL" sz="3600" dirty="0">
              <a:solidFill>
                <a:schemeClr val="accent2"/>
              </a:solidFill>
            </a:endParaRPr>
          </a:p>
        </p:txBody>
      </p:sp>
      <p:sp>
        <p:nvSpPr>
          <p:cNvPr id="18435" name="TextBox 2"/>
          <p:cNvSpPr txBox="1">
            <a:spLocks noChangeArrowheads="1"/>
          </p:cNvSpPr>
          <p:nvPr/>
        </p:nvSpPr>
        <p:spPr bwMode="auto">
          <a:xfrm>
            <a:off x="8101013" y="1916113"/>
            <a:ext cx="184150" cy="1201737"/>
          </a:xfrm>
          <a:prstGeom prst="rect">
            <a:avLst/>
          </a:prstGeom>
          <a:noFill/>
          <a:ln w="9525">
            <a:noFill/>
            <a:miter lim="800000"/>
            <a:headEnd/>
            <a:tailEnd/>
          </a:ln>
        </p:spPr>
        <p:txBody>
          <a:bodyPr wrap="none">
            <a:spAutoFit/>
          </a:bodyPr>
          <a:lstStyle/>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a:p>
            <a:endParaRPr lang="he-IL">
              <a:latin typeface="Lucida Sans Unicode" pitchFamily="34" charset="0"/>
            </a:endParaRPr>
          </a:p>
        </p:txBody>
      </p:sp>
      <p:sp>
        <p:nvSpPr>
          <p:cNvPr id="17412" name="Rectangle 1"/>
          <p:cNvSpPr>
            <a:spLocks noChangeArrowheads="1"/>
          </p:cNvSpPr>
          <p:nvPr/>
        </p:nvSpPr>
        <p:spPr bwMode="auto">
          <a:xfrm>
            <a:off x="1403350" y="764704"/>
            <a:ext cx="7200900" cy="5719438"/>
          </a:xfrm>
          <a:prstGeom prst="rect">
            <a:avLst/>
          </a:prstGeom>
          <a:noFill/>
          <a:ln w="9525">
            <a:noFill/>
            <a:miter lim="800000"/>
            <a:headEnd/>
            <a:tailEnd/>
          </a:ln>
        </p:spPr>
        <p:txBody>
          <a:bodyPr wrap="square" anchor="ctr">
            <a:spAutoFit/>
          </a:bodyPr>
          <a:lstStyle/>
          <a:p>
            <a:pPr>
              <a:buFont typeface="Wingdings" pitchFamily="2" charset="2"/>
              <a:buChar char="q"/>
            </a:pPr>
            <a:r>
              <a:rPr lang="he-IL" sz="2400" dirty="0">
                <a:solidFill>
                  <a:srgbClr val="002060"/>
                </a:solidFill>
                <a:ea typeface="Times New Roman" pitchFamily="18" charset="0"/>
                <a:cs typeface="David" pitchFamily="34" charset="-79"/>
              </a:rPr>
              <a:t> </a:t>
            </a:r>
            <a:r>
              <a:rPr lang="he-IL" sz="2000" dirty="0">
                <a:solidFill>
                  <a:srgbClr val="002060"/>
                </a:solidFill>
                <a:ea typeface="Times New Roman" pitchFamily="18" charset="0"/>
                <a:cs typeface="+mn-cs"/>
              </a:rPr>
              <a:t>רמת השימושיות ברשת של המשתתפים אשר חוו אלימות ברשת תהיה גבוהה מרמת השימושיות ברשת של המשתתפים אשר לא חוו אלימות ברשת. </a:t>
            </a:r>
            <a:endParaRPr lang="he-IL" sz="2000" dirty="0" smtClean="0">
              <a:solidFill>
                <a:srgbClr val="002060"/>
              </a:solidFill>
              <a:ea typeface="Times New Roman" pitchFamily="18" charset="0"/>
              <a:cs typeface="+mn-cs"/>
            </a:endParaRPr>
          </a:p>
          <a:p>
            <a:pPr>
              <a:buFont typeface="Wingdings" pitchFamily="2" charset="2"/>
              <a:buChar char="q"/>
            </a:pPr>
            <a:endParaRPr lang="he-IL" sz="2000" dirty="0">
              <a:solidFill>
                <a:srgbClr val="002060"/>
              </a:solidFill>
              <a:ea typeface="Times New Roman" pitchFamily="18" charset="0"/>
              <a:cs typeface="+mn-cs"/>
            </a:endParaRPr>
          </a:p>
          <a:p>
            <a:pPr eaLnBrk="0" hangingPunct="0">
              <a:buFont typeface="Wingdings" pitchFamily="2" charset="2"/>
              <a:buChar char="q"/>
            </a:pPr>
            <a:r>
              <a:rPr lang="he-IL" sz="2000" dirty="0">
                <a:solidFill>
                  <a:srgbClr val="002060"/>
                </a:solidFill>
                <a:ea typeface="Times New Roman" pitchFamily="18" charset="0"/>
                <a:cs typeface="+mn-cs"/>
              </a:rPr>
              <a:t> יימצא דמיון בין אלימות פנים-אל-פנים לאלימות ברשת: המעורבים באלימות ברשת יהיו מעורבים גם באלימות פנים-אל-פנים (תוקף, קורבן, עד). </a:t>
            </a:r>
            <a:endParaRPr lang="he-IL" sz="2000" dirty="0" smtClean="0">
              <a:solidFill>
                <a:srgbClr val="002060"/>
              </a:solidFill>
              <a:ea typeface="Times New Roman" pitchFamily="18" charset="0"/>
              <a:cs typeface="+mn-cs"/>
            </a:endParaRPr>
          </a:p>
          <a:p>
            <a:pPr eaLnBrk="0" hangingPunct="0">
              <a:buFont typeface="Wingdings" pitchFamily="2" charset="2"/>
              <a:buChar char="q"/>
            </a:pPr>
            <a:endParaRPr lang="he-IL" sz="2000" dirty="0">
              <a:solidFill>
                <a:srgbClr val="002060"/>
              </a:solidFill>
              <a:ea typeface="Times New Roman" pitchFamily="18" charset="0"/>
              <a:cs typeface="+mn-cs"/>
            </a:endParaRPr>
          </a:p>
          <a:p>
            <a:pPr eaLnBrk="0" hangingPunct="0">
              <a:buFont typeface="Wingdings" pitchFamily="2" charset="2"/>
              <a:buChar char="q"/>
            </a:pPr>
            <a:r>
              <a:rPr lang="he-IL" sz="2000" dirty="0">
                <a:solidFill>
                  <a:srgbClr val="002060"/>
                </a:solidFill>
                <a:ea typeface="Times New Roman" pitchFamily="18" charset="0"/>
                <a:cs typeface="+mn-cs"/>
              </a:rPr>
              <a:t> מספר העדים לאלימות ברשת יהיה גדול ממספר המעורבים באלימות ברשת (קורבן או תוקף). בנוסף, מצופה כי מרבית העדים לאלימות ברשת יהיו פסיביים ולא יפעלו לעצירתה</a:t>
            </a:r>
            <a:r>
              <a:rPr lang="he-IL" sz="2000" dirty="0" smtClean="0">
                <a:solidFill>
                  <a:srgbClr val="002060"/>
                </a:solidFill>
                <a:ea typeface="Times New Roman" pitchFamily="18" charset="0"/>
                <a:cs typeface="+mn-cs"/>
              </a:rPr>
              <a:t>.</a:t>
            </a:r>
          </a:p>
          <a:p>
            <a:pPr eaLnBrk="0" hangingPunct="0">
              <a:buFont typeface="Wingdings" pitchFamily="2" charset="2"/>
              <a:buChar char="q"/>
            </a:pPr>
            <a:endParaRPr lang="he-IL" sz="2000" dirty="0">
              <a:solidFill>
                <a:srgbClr val="002060"/>
              </a:solidFill>
              <a:ea typeface="Times New Roman" pitchFamily="18" charset="0"/>
              <a:cs typeface="+mn-cs"/>
            </a:endParaRPr>
          </a:p>
          <a:p>
            <a:pPr eaLnBrk="0" hangingPunct="0">
              <a:buFont typeface="Wingdings" pitchFamily="2" charset="2"/>
              <a:buChar char="q"/>
            </a:pPr>
            <a:r>
              <a:rPr lang="he-IL" sz="2000" dirty="0">
                <a:solidFill>
                  <a:srgbClr val="002060"/>
                </a:solidFill>
                <a:ea typeface="Times New Roman" pitchFamily="18" charset="0"/>
                <a:cs typeface="+mn-cs"/>
              </a:rPr>
              <a:t> ימצא קשר בין מגדר למעורבות באלימות ברשת (כקורבן או כתוקף); מחקרים  על אלימות הראו שבנים נוטים להיות תוקפים בעוד שבנות נוטות להיות קורבנות </a:t>
            </a:r>
            <a:r>
              <a:rPr lang="he-IL" sz="2000" dirty="0">
                <a:solidFill>
                  <a:srgbClr val="002060"/>
                </a:solidFill>
                <a:latin typeface="Times New Roman" pitchFamily="18" charset="0"/>
                <a:ea typeface="Times New Roman" pitchFamily="18" charset="0"/>
                <a:cs typeface="+mn-cs"/>
              </a:rPr>
              <a:t>(</a:t>
            </a:r>
            <a:r>
              <a:rPr lang="en-US" sz="2000" dirty="0">
                <a:solidFill>
                  <a:srgbClr val="002060"/>
                </a:solidFill>
                <a:latin typeface="Times New Roman" pitchFamily="18" charset="0"/>
                <a:ea typeface="Times New Roman" pitchFamily="18" charset="0"/>
                <a:cs typeface="+mn-cs"/>
              </a:rPr>
              <a:t>Li, 2006</a:t>
            </a:r>
            <a:r>
              <a:rPr lang="he-IL" sz="2000" dirty="0">
                <a:solidFill>
                  <a:srgbClr val="002060"/>
                </a:solidFill>
                <a:latin typeface="Times New Roman" pitchFamily="18" charset="0"/>
                <a:ea typeface="Times New Roman" pitchFamily="18" charset="0"/>
                <a:cs typeface="+mn-cs"/>
              </a:rPr>
              <a:t>). </a:t>
            </a:r>
            <a:endParaRPr lang="he-IL" sz="2000" dirty="0" smtClean="0">
              <a:solidFill>
                <a:srgbClr val="002060"/>
              </a:solidFill>
              <a:latin typeface="Times New Roman" pitchFamily="18" charset="0"/>
              <a:ea typeface="Times New Roman" pitchFamily="18" charset="0"/>
              <a:cs typeface="+mn-cs"/>
            </a:endParaRPr>
          </a:p>
          <a:p>
            <a:pPr eaLnBrk="0" hangingPunct="0">
              <a:buFont typeface="Wingdings" pitchFamily="2" charset="2"/>
              <a:buChar char="q"/>
            </a:pPr>
            <a:endParaRPr lang="he-IL" sz="2000" dirty="0">
              <a:solidFill>
                <a:srgbClr val="002060"/>
              </a:solidFill>
              <a:latin typeface="Times New Roman" pitchFamily="18" charset="0"/>
              <a:ea typeface="Times New Roman" pitchFamily="18" charset="0"/>
              <a:cs typeface="+mn-cs"/>
            </a:endParaRPr>
          </a:p>
          <a:p>
            <a:pPr eaLnBrk="0" hangingPunct="0">
              <a:buFont typeface="Wingdings" pitchFamily="2" charset="2"/>
              <a:buChar char="q"/>
            </a:pPr>
            <a:r>
              <a:rPr lang="he-IL" sz="2000" dirty="0">
                <a:solidFill>
                  <a:srgbClr val="002060"/>
                </a:solidFill>
                <a:latin typeface="Times New Roman" pitchFamily="18" charset="0"/>
                <a:ea typeface="Times New Roman" pitchFamily="18" charset="0"/>
                <a:cs typeface="+mn-cs"/>
              </a:rPr>
              <a:t> האנונימיות והזמינות שהרשת מאפשרת תגרום לעליה במקרים של אלימות ברשת לעומת מקרים של אלימות </a:t>
            </a:r>
            <a:r>
              <a:rPr lang="he-IL" sz="2000" dirty="0" err="1">
                <a:solidFill>
                  <a:srgbClr val="002060"/>
                </a:solidFill>
                <a:latin typeface="Times New Roman" pitchFamily="18" charset="0"/>
                <a:ea typeface="Times New Roman" pitchFamily="18" charset="0"/>
                <a:cs typeface="+mn-cs"/>
              </a:rPr>
              <a:t>פא"פ</a:t>
            </a:r>
            <a:r>
              <a:rPr lang="he-IL" sz="2400" dirty="0">
                <a:solidFill>
                  <a:srgbClr val="002060"/>
                </a:solidFill>
                <a:latin typeface="Times New Roman" pitchFamily="18" charset="0"/>
                <a:ea typeface="Times New Roman" pitchFamily="18" charset="0"/>
                <a:cs typeface="+mn-cs"/>
              </a:rPr>
              <a:t>.</a:t>
            </a:r>
            <a:endParaRPr lang="he-IL" sz="2400" dirty="0">
              <a:solidFill>
                <a:srgbClr val="002060"/>
              </a:solidFill>
              <a:ea typeface="Times New Roman" pitchFamily="18" charset="0"/>
              <a:cs typeface="+mn-cs"/>
            </a:endParaRPr>
          </a:p>
        </p:txBody>
      </p:sp>
      <p:sp>
        <p:nvSpPr>
          <p:cNvPr id="18437" name="TextBox 4"/>
          <p:cNvSpPr txBox="1">
            <a:spLocks noChangeArrowheads="1"/>
          </p:cNvSpPr>
          <p:nvPr/>
        </p:nvSpPr>
        <p:spPr bwMode="auto">
          <a:xfrm>
            <a:off x="75413" y="6309320"/>
            <a:ext cx="2504275" cy="861774"/>
          </a:xfrm>
          <a:prstGeom prst="rect">
            <a:avLst/>
          </a:prstGeom>
          <a:noFill/>
          <a:ln w="9525">
            <a:noFill/>
            <a:miter lim="800000"/>
            <a:headEnd/>
            <a:tailEnd/>
          </a:ln>
        </p:spPr>
        <p:txBody>
          <a:bodyPr wrap="square">
            <a:spAutoFit/>
          </a:bodyPr>
          <a:lstStyle/>
          <a:p>
            <a:r>
              <a:rPr lang="he-IL" sz="1600" b="1" dirty="0" err="1">
                <a:solidFill>
                  <a:schemeClr val="accent2"/>
                </a:solidFill>
                <a:latin typeface="Lucida Sans Unicode" pitchFamily="34" charset="0"/>
              </a:rPr>
              <a:t>טרבלוס</a:t>
            </a:r>
            <a:r>
              <a:rPr lang="he-IL" sz="1600" b="1" dirty="0">
                <a:solidFill>
                  <a:schemeClr val="accent2"/>
                </a:solidFill>
                <a:latin typeface="Lucida Sans Unicode" pitchFamily="34" charset="0"/>
              </a:rPr>
              <a:t>, היימן, </a:t>
            </a:r>
            <a:r>
              <a:rPr lang="he-IL" sz="1600" b="1" dirty="0" err="1" smtClean="0">
                <a:solidFill>
                  <a:schemeClr val="accent2"/>
                </a:solidFill>
                <a:latin typeface="Lucida Sans Unicode" pitchFamily="34" charset="0"/>
              </a:rPr>
              <a:t>אולניק</a:t>
            </a:r>
            <a:r>
              <a:rPr lang="he-IL" sz="1600" b="1" dirty="0" smtClean="0">
                <a:solidFill>
                  <a:schemeClr val="accent2"/>
                </a:solidFill>
                <a:latin typeface="Lucida Sans Unicode" pitchFamily="34" charset="0"/>
              </a:rPr>
              <a:t>-שמש</a:t>
            </a:r>
            <a:endParaRPr lang="he-IL" sz="1600" b="1" dirty="0">
              <a:solidFill>
                <a:schemeClr val="accent2"/>
              </a:solidFill>
              <a:latin typeface="Lucida Sans Unicode" pitchFamily="34" charset="0"/>
            </a:endParaRPr>
          </a:p>
          <a:p>
            <a:r>
              <a:rPr lang="he-IL" sz="1600" b="1" dirty="0">
                <a:solidFill>
                  <a:schemeClr val="accent2"/>
                </a:solidFill>
                <a:latin typeface="Lucida Sans Unicode" pitchFamily="34" charset="0"/>
              </a:rPr>
              <a:t>האוניברסיטה הפתוחה</a:t>
            </a:r>
          </a:p>
          <a:p>
            <a:endParaRPr lang="he-IL"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dissolve">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412">
                                            <p:txEl>
                                              <p:pRg st="2" end="2"/>
                                            </p:txEl>
                                          </p:spTgt>
                                        </p:tgtEl>
                                        <p:attrNameLst>
                                          <p:attrName>style.visibility</p:attrName>
                                        </p:attrNameLst>
                                      </p:cBhvr>
                                      <p:to>
                                        <p:strVal val="visible"/>
                                      </p:to>
                                    </p:set>
                                    <p:animEffect transition="in" filter="dissolve">
                                      <p:cBhvr>
                                        <p:cTn id="12" dur="500"/>
                                        <p:tgtEl>
                                          <p:spTgt spid="174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412">
                                            <p:txEl>
                                              <p:pRg st="4" end="4"/>
                                            </p:txEl>
                                          </p:spTgt>
                                        </p:tgtEl>
                                        <p:attrNameLst>
                                          <p:attrName>style.visibility</p:attrName>
                                        </p:attrNameLst>
                                      </p:cBhvr>
                                      <p:to>
                                        <p:strVal val="visible"/>
                                      </p:to>
                                    </p:set>
                                    <p:animEffect transition="in" filter="dissolve">
                                      <p:cBhvr>
                                        <p:cTn id="17" dur="500"/>
                                        <p:tgtEl>
                                          <p:spTgt spid="174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412">
                                            <p:txEl>
                                              <p:pRg st="6" end="6"/>
                                            </p:txEl>
                                          </p:spTgt>
                                        </p:tgtEl>
                                        <p:attrNameLst>
                                          <p:attrName>style.visibility</p:attrName>
                                        </p:attrNameLst>
                                      </p:cBhvr>
                                      <p:to>
                                        <p:strVal val="visible"/>
                                      </p:to>
                                    </p:set>
                                    <p:animEffect transition="in" filter="dissolve">
                                      <p:cBhvr>
                                        <p:cTn id="22" dur="500"/>
                                        <p:tgtEl>
                                          <p:spTgt spid="174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412">
                                            <p:txEl>
                                              <p:pRg st="8" end="8"/>
                                            </p:txEl>
                                          </p:spTgt>
                                        </p:tgtEl>
                                        <p:attrNameLst>
                                          <p:attrName>style.visibility</p:attrName>
                                        </p:attrNameLst>
                                      </p:cBhvr>
                                      <p:to>
                                        <p:strVal val="visible"/>
                                      </p:to>
                                    </p:set>
                                    <p:animEffect transition="in" filter="dissolve">
                                      <p:cBhvr>
                                        <p:cTn id="27" dur="500"/>
                                        <p:tgtEl>
                                          <p:spTgt spid="174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חבה">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רחבה">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רחבה">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3322</TotalTime>
  <Words>2424</Words>
  <Application>Microsoft Office PowerPoint</Application>
  <PresentationFormat>‫הצגה על המסך (4:3)</PresentationFormat>
  <Paragraphs>254</Paragraphs>
  <Slides>17</Slides>
  <Notes>16</Notes>
  <HiddenSlides>0</HiddenSlides>
  <MMClips>1</MMClips>
  <ScaleCrop>false</ScaleCrop>
  <HeadingPairs>
    <vt:vector size="4" baseType="variant">
      <vt:variant>
        <vt:lpstr>ערכת נושא</vt:lpstr>
      </vt:variant>
      <vt:variant>
        <vt:i4>1</vt:i4>
      </vt:variant>
      <vt:variant>
        <vt:lpstr>כותרות שקופיות</vt:lpstr>
      </vt:variant>
      <vt:variant>
        <vt:i4>17</vt:i4>
      </vt:variant>
    </vt:vector>
  </HeadingPairs>
  <TitlesOfParts>
    <vt:vector size="18" baseType="lpstr">
      <vt:lpstr>רחבה</vt:lpstr>
      <vt:lpstr>אלימות באינטרנט מול אלימות פנים אל פנים בקרב בני נוער</vt:lpstr>
      <vt:lpstr>שקופית 2</vt:lpstr>
      <vt:lpstr>בריונות ברשת עלולה לגרום ל...</vt:lpstr>
      <vt:lpstr>הגדרה של אלימות ברשת</vt:lpstr>
      <vt:lpstr>מטרות המחקר</vt:lpstr>
      <vt:lpstr>המעורבים באלימות ברשת - הקורבנות  </vt:lpstr>
      <vt:lpstr>המעורבים באלימות ברשת - הבריונים</vt:lpstr>
      <vt:lpstr>המעורבים באלימות ברשת - העדים</vt:lpstr>
      <vt:lpstr> השערות המחקר</vt:lpstr>
      <vt:lpstr>שיטה</vt:lpstr>
      <vt:lpstr>כלי המחקר</vt:lpstr>
      <vt:lpstr> ממצאים –  הקשר בין מידת השימושיות באינטרנט ואלימות ברשת </vt:lpstr>
      <vt:lpstr>ממצאים-</vt:lpstr>
      <vt:lpstr>ממצאים –  הבדלים בין המינים באלימות ברשת ומחוץ לרשת</vt:lpstr>
      <vt:lpstr>מסקנות</vt:lpstr>
      <vt:lpstr>המשך - מסקנות</vt:lpstr>
      <vt:lpstr>שקופית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אלימות באינטרנט מול אלימות פנים אל פנים בקרב בני נוער</dc:title>
  <dc:creator>תמר</dc:creator>
  <cp:lastModifiedBy>osnatts</cp:lastModifiedBy>
  <cp:revision>225</cp:revision>
  <dcterms:created xsi:type="dcterms:W3CDTF">2011-01-04T16:01:55Z</dcterms:created>
  <dcterms:modified xsi:type="dcterms:W3CDTF">2011-02-15T07:23:16Z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-1299426394</vt:i4>
  </property>
  <property fmtid="{D5CDD505-2E9C-101B-9397-08002B2CF9AE}" pid="3" name="_NewReviewCycle">
    <vt:lpwstr/>
  </property>
  <property fmtid="{D5CDD505-2E9C-101B-9397-08002B2CF9AE}" pid="4" name="_EmailSubject">
    <vt:lpwstr>תיקונים אחרונים למצגת לכנב צ'ייס</vt:lpwstr>
  </property>
  <property fmtid="{D5CDD505-2E9C-101B-9397-08002B2CF9AE}" pid="5" name="_AuthorEmail">
    <vt:lpwstr>doritol@openu.ac.il</vt:lpwstr>
  </property>
  <property fmtid="{D5CDD505-2E9C-101B-9397-08002B2CF9AE}" pid="6" name="_AuthorEmailDisplayName">
    <vt:lpwstr>Dorit Olenik - Shemesh</vt:lpwstr>
  </property>
</Properties>
</file>