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75" r:id="rId3"/>
    <p:sldId id="276" r:id="rId4"/>
    <p:sldId id="279" r:id="rId5"/>
    <p:sldId id="277" r:id="rId6"/>
    <p:sldId id="278" r:id="rId7"/>
    <p:sldId id="260" r:id="rId8"/>
    <p:sldId id="261" r:id="rId9"/>
    <p:sldId id="262" r:id="rId10"/>
    <p:sldId id="263" r:id="rId11"/>
    <p:sldId id="266" r:id="rId12"/>
    <p:sldId id="280" r:id="rId13"/>
    <p:sldId id="264" r:id="rId14"/>
    <p:sldId id="281" r:id="rId15"/>
    <p:sldId id="284" r:id="rId16"/>
    <p:sldId id="285" r:id="rId17"/>
    <p:sldId id="286" r:id="rId18"/>
    <p:sldId id="268" r:id="rId19"/>
    <p:sldId id="287" r:id="rId20"/>
    <p:sldId id="288" r:id="rId21"/>
    <p:sldId id="289" r:id="rId22"/>
    <p:sldId id="291" r:id="rId23"/>
    <p:sldId id="292" r:id="rId24"/>
    <p:sldId id="271" r:id="rId25"/>
    <p:sldId id="273" r:id="rId26"/>
    <p:sldId id="272" r:id="rId27"/>
    <p:sldId id="293" r:id="rId28"/>
    <p:sldId id="274" r:id="rId29"/>
    <p:sldId id="29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8" y="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84FFC-591F-413F-B79F-BF30DFE6CCFA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A66D5-135E-432B-97E7-24B71839E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he-IL" dirty="0" smtClean="0"/>
              <a:t>עריכה ישירה עלולה לחבל במארג הקשרים בין המורים</a:t>
            </a:r>
          </a:p>
          <a:p>
            <a:pPr marL="361950" lvl="1" indent="-28575">
              <a:buNone/>
            </a:pPr>
            <a:r>
              <a:rPr lang="he-IL" dirty="0" smtClean="0"/>
              <a:t>בשל ההיכרות  האישית  עם  הכותבים  הם חשו שלא בנוח לערוך להם את המערך, כדי שהדברים לא יתפרשו כביקורת אישית.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66D5-135E-432B-97E7-24B71839E21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להתייחס לכך שאלה יתרונות כלליים מוכרים של ויקי למי שעורך ויקי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A66D5-135E-432B-97E7-24B71839E21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שריקי </a:t>
            </a:r>
            <a:r>
              <a:rPr lang="he-IL" dirty="0" err="1" smtClean="0"/>
              <a:t>ומובשוביץ</a:t>
            </a:r>
            <a:r>
              <a:rPr lang="he-IL" dirty="0" smtClean="0"/>
              <a:t>-הדר: </a:t>
            </a:r>
          </a:p>
          <a:p>
            <a:r>
              <a:rPr lang="he-IL" dirty="0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 מערכי-שיעור במתמטיקה על ויקי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 מערכי-שיעור במתמטיקה על ויקי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196752"/>
            <a:ext cx="8229600" cy="4525963"/>
          </a:xfrm>
        </p:spPr>
        <p:txBody>
          <a:bodyPr/>
          <a:lstStyle>
            <a:lvl1pPr>
              <a:defRPr>
                <a:cs typeface="David" pitchFamily="2" charset="-79"/>
              </a:defRPr>
            </a:lvl1pPr>
            <a:lvl2pPr>
              <a:defRPr>
                <a:cs typeface="David" pitchFamily="2" charset="-79"/>
              </a:defRPr>
            </a:lvl2pPr>
          </a:lstStyle>
          <a:p>
            <a:pPr lvl="0"/>
            <a:r>
              <a:rPr lang="he-IL" dirty="0" err="1" smtClean="0"/>
              <a:t>חיכגדחיחיגח</a:t>
            </a:r>
            <a:endParaRPr lang="en-US" dirty="0" smtClean="0"/>
          </a:p>
          <a:p>
            <a:pPr lvl="1"/>
            <a:r>
              <a:rPr lang="he-IL" dirty="0" err="1" smtClean="0"/>
              <a:t>גדחיחדגגד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שריקי </a:t>
            </a:r>
            <a:r>
              <a:rPr lang="he-IL" dirty="0" err="1" smtClean="0"/>
              <a:t>ומובשוביץ</a:t>
            </a:r>
            <a:r>
              <a:rPr lang="he-IL" dirty="0" smtClean="0"/>
              <a:t>-הדר: </a:t>
            </a:r>
          </a:p>
          <a:p>
            <a:r>
              <a:rPr lang="he-IL" dirty="0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 מערכי-שיעור במתמטיקה על ויקי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 מערכי-שיעור במתמטיקה על ויקי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 מערכי-שיעור במתמטיקה על ויקי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 מערכי-שיעור במתמטיקה על ויקי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 מערכי-שיעור במתמטיקה על ויקי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 מערכי-שיעור במתמטיקה על ויקי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 מערכי-שיעור במתמטיקה על ויקי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he-IL" dirty="0" smtClean="0"/>
              <a:t>הוסף כותרת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dirty="0" smtClean="0"/>
              <a:t>שריקי </a:t>
            </a:r>
            <a:r>
              <a:rPr lang="he-IL" dirty="0" err="1" smtClean="0"/>
              <a:t>ומובשוביץ</a:t>
            </a:r>
            <a:r>
              <a:rPr lang="he-IL" dirty="0" smtClean="0"/>
              <a:t>-הדר: </a:t>
            </a:r>
          </a:p>
          <a:p>
            <a:r>
              <a:rPr lang="he-IL" dirty="0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34E67-5046-4323-B78E-0908FA10D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b="1" kern="1200" baseline="0">
          <a:solidFill>
            <a:schemeClr val="accent3">
              <a:lumMod val="60000"/>
              <a:lumOff val="40000"/>
            </a:schemeClr>
          </a:solidFill>
          <a:latin typeface="+mj-lt"/>
          <a:ea typeface="+mj-ea"/>
          <a:cs typeface="David" pitchFamily="2" charset="-79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Clr>
          <a:schemeClr val="accent3">
            <a:lumMod val="60000"/>
            <a:lumOff val="40000"/>
          </a:schemeClr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Clr>
          <a:schemeClr val="accent3">
            <a:lumMod val="60000"/>
            <a:lumOff val="40000"/>
          </a:schemeClr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Clr>
          <a:schemeClr val="accent3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Clr>
          <a:schemeClr val="accent3">
            <a:lumMod val="60000"/>
            <a:lumOff val="4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Clr>
          <a:schemeClr val="accent3">
            <a:lumMod val="60000"/>
            <a:lumOff val="4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8964488" cy="1470025"/>
          </a:xfrm>
        </p:spPr>
        <p:txBody>
          <a:bodyPr>
            <a:noAutofit/>
          </a:bodyPr>
          <a:lstStyle/>
          <a:p>
            <a:r>
              <a:rPr lang="he-IL" dirty="0" smtClean="0"/>
              <a:t>בנייה שיתופית של מערכי-שיעור במתמטיקה</a:t>
            </a:r>
            <a:br>
              <a:rPr lang="he-IL" dirty="0" smtClean="0"/>
            </a:br>
            <a:r>
              <a:rPr lang="he-IL" dirty="0" smtClean="0"/>
              <a:t>על גבי פלטפורמת ויקי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עטרה שריקי</a:t>
            </a:r>
          </a:p>
          <a:p>
            <a:r>
              <a:rPr lang="he-IL" dirty="0" smtClean="0"/>
              <a:t>נצה מובשוביץ-הדר</a:t>
            </a:r>
          </a:p>
          <a:p>
            <a:r>
              <a:rPr lang="he-IL" dirty="0" smtClean="0"/>
              <a:t>כנס </a:t>
            </a:r>
            <a:r>
              <a:rPr lang="he-IL" dirty="0" err="1" smtClean="0"/>
              <a:t>צ'ייס</a:t>
            </a:r>
            <a:r>
              <a:rPr lang="he-IL" dirty="0" smtClean="0"/>
              <a:t> או"פ רעננה 17.2.2011</a:t>
            </a:r>
            <a:endParaRPr lang="en-US" dirty="0"/>
          </a:p>
        </p:txBody>
      </p:sp>
    </p:spTree>
  </p:cSld>
  <p:clrMapOvr>
    <a:masterClrMapping/>
  </p:clrMapOvr>
  <p:transition advTm="6047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שיטות לניתוח </a:t>
            </a:r>
            <a:r>
              <a:rPr lang="he-IL" dirty="0" smtClean="0"/>
              <a:t>הנתונים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יומני-הלמידה </a:t>
            </a:r>
            <a:r>
              <a:rPr lang="he-IL" dirty="0"/>
              <a:t>הרפלקטיביים והראיונות נותחו בעזרת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אינדוקציה אנליטית </a:t>
            </a:r>
            <a:r>
              <a:rPr lang="he-IL" dirty="0"/>
              <a:t>(</a:t>
            </a:r>
            <a:r>
              <a:rPr lang="en-US" sz="2000" dirty="0"/>
              <a:t>Taylor &amp; </a:t>
            </a:r>
            <a:r>
              <a:rPr lang="en-US" sz="2000" dirty="0" err="1"/>
              <a:t>Bogdan</a:t>
            </a:r>
            <a:r>
              <a:rPr lang="en-US" sz="2000" dirty="0"/>
              <a:t>, 1998</a:t>
            </a:r>
            <a:r>
              <a:rPr lang="he-IL" dirty="0"/>
              <a:t>) במטרה לזהות  מאפיינים משותפים. </a:t>
            </a:r>
            <a:endParaRPr lang="he-IL" dirty="0" smtClean="0"/>
          </a:p>
          <a:p>
            <a:r>
              <a:rPr lang="he-IL" dirty="0" smtClean="0"/>
              <a:t>דפי-</a:t>
            </a:r>
            <a:r>
              <a:rPr lang="he-IL" dirty="0" err="1" smtClean="0"/>
              <a:t>הויקי</a:t>
            </a:r>
            <a:r>
              <a:rPr lang="he-IL" dirty="0" smtClean="0"/>
              <a:t> </a:t>
            </a:r>
            <a:r>
              <a:rPr lang="he-IL" dirty="0"/>
              <a:t>נותחו בעזרת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ניתוח תוכן </a:t>
            </a:r>
            <a:r>
              <a:rPr lang="en-US" dirty="0"/>
              <a:t>(</a:t>
            </a:r>
            <a:r>
              <a:rPr lang="en-US" sz="2000" dirty="0"/>
              <a:t>Kimberly, 2002</a:t>
            </a:r>
            <a:r>
              <a:rPr lang="en-US" dirty="0"/>
              <a:t>)</a:t>
            </a:r>
            <a:r>
              <a:rPr lang="he-IL" dirty="0"/>
              <a:t>, במטרה ליצור קטגוריות המאפיינות את התפתחותו של ידע-שיתופי. </a:t>
            </a:r>
            <a:endParaRPr lang="he-IL" dirty="0" smtClean="0"/>
          </a:p>
          <a:p>
            <a:r>
              <a:rPr lang="he-IL" dirty="0" smtClean="0"/>
              <a:t>הפעולות </a:t>
            </a:r>
            <a:r>
              <a:rPr lang="he-IL" dirty="0"/>
              <a:t>הטכניות שבצעו </a:t>
            </a:r>
            <a:r>
              <a:rPr lang="he-IL" dirty="0" smtClean="0"/>
              <a:t>המורים </a:t>
            </a:r>
            <a:r>
              <a:rPr lang="he-IL" dirty="0"/>
              <a:t>בדפי-</a:t>
            </a:r>
            <a:r>
              <a:rPr lang="he-IL" dirty="0" err="1"/>
              <a:t>הויקי</a:t>
            </a:r>
            <a:r>
              <a:rPr lang="he-IL" dirty="0"/>
              <a:t> נותחו בכלים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סטטיסטיים </a:t>
            </a:r>
            <a:r>
              <a:rPr lang="he-IL" dirty="0"/>
              <a:t>בסיסיים. 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advTm="19437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/>
            </a:r>
            <a:br>
              <a:rPr lang="he-IL" dirty="0" smtClean="0"/>
            </a:br>
            <a:r>
              <a:rPr lang="he-IL" sz="4400" dirty="0" smtClean="0"/>
              <a:t>ממצאים – מידע כמותי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4525963"/>
          </a:xfrm>
        </p:spPr>
        <p:txBody>
          <a:bodyPr>
            <a:noAutofit/>
          </a:bodyPr>
          <a:lstStyle/>
          <a:p>
            <a:pPr marL="0" indent="19050">
              <a:buNone/>
            </a:pPr>
            <a:r>
              <a:rPr lang="he-IL" dirty="0" smtClean="0"/>
              <a:t>הממצאים הבאים מצביעים על פעילות אינטנסיבית של המורים באתר:</a:t>
            </a:r>
          </a:p>
          <a:p>
            <a:r>
              <a:rPr lang="he-IL" dirty="0" smtClean="0"/>
              <a:t>במהלך </a:t>
            </a:r>
            <a:r>
              <a:rPr lang="he-IL" dirty="0"/>
              <a:t>שלושת חודשי הניסוי נוצרו </a:t>
            </a:r>
            <a:r>
              <a:rPr lang="he-IL" dirty="0" smtClean="0"/>
              <a:t>במאגר השיתופי, ע"י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11</a:t>
            </a:r>
            <a:r>
              <a:rPr lang="he-IL" dirty="0" smtClean="0"/>
              <a:t> המורים והתומך הטכני,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219 דפים </a:t>
            </a:r>
            <a:r>
              <a:rPr lang="he-IL" dirty="0"/>
              <a:t>הכוללים דפי-תוכן, דפי-שיחה, ודפי-תמיכה. </a:t>
            </a:r>
            <a:endParaRPr lang="he-IL" dirty="0" smtClean="0"/>
          </a:p>
          <a:p>
            <a:r>
              <a:rPr lang="he-IL" dirty="0" smtClean="0"/>
              <a:t>באתר </a:t>
            </a:r>
            <a:r>
              <a:rPr lang="he-IL" dirty="0"/>
              <a:t>התבצעו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8,554 צפיות </a:t>
            </a:r>
            <a:r>
              <a:rPr lang="he-IL" dirty="0"/>
              <a:t>בדפים, </a:t>
            </a:r>
            <a:r>
              <a:rPr lang="he-IL" dirty="0" smtClean="0"/>
              <a:t>מתוכן 1035 בעמוד הראשי , ו-490 בלוח המודעות הקבוצתי. </a:t>
            </a:r>
          </a:p>
          <a:p>
            <a:r>
              <a:rPr lang="he-IL" dirty="0" smtClean="0"/>
              <a:t>כל דף של מערך-שיעור נצפה, בממוצע,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154</a:t>
            </a:r>
            <a:r>
              <a:rPr lang="he-IL" dirty="0" smtClean="0"/>
              <a:t> פעמים.</a:t>
            </a:r>
          </a:p>
          <a:p>
            <a:r>
              <a:rPr lang="he-IL" dirty="0" smtClean="0"/>
              <a:t>כמו-כן בוצעו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1,268</a:t>
            </a:r>
            <a:r>
              <a:rPr lang="he-IL" dirty="0"/>
              <a:t> פעולות עריכה. </a:t>
            </a:r>
            <a:r>
              <a:rPr lang="he-IL" dirty="0" smtClean="0"/>
              <a:t>כלומר, בממוצע בוצעו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5.79</a:t>
            </a:r>
            <a:r>
              <a:rPr lang="he-IL" dirty="0"/>
              <a:t> עריכות לדף, ו-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6.75</a:t>
            </a:r>
            <a:r>
              <a:rPr lang="he-IL" dirty="0"/>
              <a:t> </a:t>
            </a:r>
            <a:r>
              <a:rPr lang="he-IL" dirty="0" smtClean="0"/>
              <a:t>צפיות </a:t>
            </a:r>
            <a:r>
              <a:rPr lang="he-IL" dirty="0"/>
              <a:t>לכל עריכה.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advTm="597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/>
            </a:r>
            <a:br>
              <a:rPr lang="he-IL" dirty="0" smtClean="0"/>
            </a:br>
            <a:r>
              <a:rPr lang="he-IL" sz="4400" dirty="0" smtClean="0"/>
              <a:t>ממצאים – מיומני הלמידה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052736"/>
            <a:ext cx="8424936" cy="4525963"/>
          </a:xfrm>
        </p:spPr>
        <p:txBody>
          <a:bodyPr>
            <a:noAutofit/>
          </a:bodyPr>
          <a:lstStyle/>
          <a:p>
            <a:pPr marL="0" indent="19050">
              <a:buNone/>
            </a:pPr>
            <a:r>
              <a:rPr lang="he-IL" dirty="0" smtClean="0"/>
              <a:t>נתמקד ב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שניים</a:t>
            </a:r>
            <a:r>
              <a:rPr lang="he-IL" dirty="0" smtClean="0"/>
              <a:t> מההיבטים שעלו מתוך </a:t>
            </a:r>
            <a:r>
              <a:rPr lang="he-IL" dirty="0"/>
              <a:t>הרפלקציה המסכמת של </a:t>
            </a:r>
            <a:r>
              <a:rPr lang="he-IL" dirty="0" smtClean="0"/>
              <a:t>המורים </a:t>
            </a:r>
            <a:r>
              <a:rPr lang="he-IL" dirty="0"/>
              <a:t>כפי שנכתבה </a:t>
            </a:r>
            <a:r>
              <a:rPr lang="he-IL" dirty="0" smtClean="0"/>
              <a:t>ביומני-הלמידה:</a:t>
            </a:r>
          </a:p>
          <a:p>
            <a:r>
              <a:rPr lang="he-IL" dirty="0" smtClean="0"/>
              <a:t>מאפייני </a:t>
            </a:r>
            <a:r>
              <a:rPr lang="he-IL" dirty="0"/>
              <a:t>הבנייה השיתופית באמצעות </a:t>
            </a:r>
            <a:r>
              <a:rPr lang="he-IL" dirty="0" smtClean="0"/>
              <a:t>פלטפורמת-</a:t>
            </a:r>
            <a:r>
              <a:rPr lang="he-IL" dirty="0" err="1" smtClean="0"/>
              <a:t>הויקי</a:t>
            </a:r>
            <a:r>
              <a:rPr lang="he-IL" dirty="0" smtClean="0"/>
              <a:t>;</a:t>
            </a:r>
          </a:p>
          <a:p>
            <a:r>
              <a:rPr lang="he-IL" dirty="0" smtClean="0"/>
              <a:t>היתרונות </a:t>
            </a:r>
            <a:r>
              <a:rPr lang="he-IL" dirty="0"/>
              <a:t>והחסרונות של הפלטפורמה.    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83568" y="1988840"/>
            <a:ext cx="7776864" cy="576064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529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Autofit/>
          </a:bodyPr>
          <a:lstStyle/>
          <a:p>
            <a:pPr lvl="0"/>
            <a:r>
              <a:rPr lang="he-IL" dirty="0"/>
              <a:t>מאפייני הבנייה השיתופית על </a:t>
            </a:r>
            <a:r>
              <a:rPr lang="he-IL" dirty="0" smtClean="0"/>
              <a:t>פלטפורמת-ויקי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rmAutofit/>
          </a:bodyPr>
          <a:lstStyle/>
          <a:p>
            <a:pPr marL="0" indent="19050">
              <a:buNone/>
            </a:pPr>
            <a:r>
              <a:rPr lang="he-IL" dirty="0" smtClean="0"/>
              <a:t>בהקשר זה, התייחסו המורים לארבעה </a:t>
            </a:r>
            <a:r>
              <a:rPr lang="he-IL" dirty="0"/>
              <a:t>היבטים </a:t>
            </a:r>
            <a:r>
              <a:rPr lang="he-IL" dirty="0" smtClean="0"/>
              <a:t>מרכזיים: </a:t>
            </a:r>
            <a:endParaRPr lang="en-US" dirty="0"/>
          </a:p>
          <a:p>
            <a:r>
              <a:rPr lang="he-IL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עצם </a:t>
            </a:r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השיתופיות;</a:t>
            </a:r>
          </a:p>
          <a:p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התפתחותה של תרבות-דיון ותרומתה לעשייה השיתופית; </a:t>
            </a:r>
          </a:p>
          <a:p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תחושת בעלות;</a:t>
            </a:r>
          </a:p>
          <a:p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התפתחות היכולת לתת משוב ולקבל משוב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13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1126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Autofit/>
          </a:bodyPr>
          <a:lstStyle/>
          <a:p>
            <a:pPr lvl="0"/>
            <a:r>
              <a:rPr lang="he-IL" dirty="0"/>
              <a:t>מאפייני הבנייה השיתופית על </a:t>
            </a:r>
            <a:r>
              <a:rPr lang="he-IL" dirty="0" smtClean="0"/>
              <a:t>פלטפורמת-ויקי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Autofit/>
          </a:bodyPr>
          <a:lstStyle/>
          <a:p>
            <a:pPr marL="0" indent="19050">
              <a:buNone/>
            </a:pPr>
            <a:r>
              <a:rPr lang="he-IL" dirty="0" smtClean="0"/>
              <a:t>בהקשר זה, התייחסו המורים לארבעה היבטים מרכזיים:  </a:t>
            </a:r>
            <a:endParaRPr lang="en-US" dirty="0"/>
          </a:p>
          <a:p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עצם השיתופיות. </a:t>
            </a:r>
          </a:p>
          <a:p>
            <a:pPr>
              <a:spcBef>
                <a:spcPts val="0"/>
              </a:spcBef>
              <a:buNone/>
            </a:pPr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r>
              <a:rPr lang="he-IL" dirty="0" smtClean="0"/>
              <a:t>מורים </a:t>
            </a:r>
            <a:r>
              <a:rPr lang="he-IL" dirty="0"/>
              <a:t>ראו </a:t>
            </a:r>
            <a:r>
              <a:rPr lang="he-IL" dirty="0" err="1"/>
              <a:t>בויקי</a:t>
            </a:r>
            <a:r>
              <a:rPr lang="he-IL" dirty="0"/>
              <a:t> פלטפורמה אידיאלית ליצירת </a:t>
            </a:r>
            <a:r>
              <a:rPr lang="he-IL" dirty="0">
                <a:solidFill>
                  <a:schemeClr val="tx2">
                    <a:lumMod val="75000"/>
                  </a:schemeClr>
                </a:solidFill>
              </a:rPr>
              <a:t>שיתוף-פעולה</a:t>
            </a:r>
            <a:r>
              <a:rPr lang="he-IL" dirty="0"/>
              <a:t> בין מורים, תוך מתן מענה לבעיית </a:t>
            </a:r>
            <a:r>
              <a:rPr lang="he-IL" dirty="0">
                <a:solidFill>
                  <a:schemeClr val="tx2">
                    <a:lumMod val="75000"/>
                  </a:schemeClr>
                </a:solidFill>
              </a:rPr>
              <a:t>הבדידות</a:t>
            </a:r>
            <a:r>
              <a:rPr lang="he-IL" dirty="0"/>
              <a:t> המלווה את עבודת-המורה. </a:t>
            </a:r>
            <a:endParaRPr lang="he-IL" dirty="0" smtClean="0"/>
          </a:p>
          <a:p>
            <a:pPr>
              <a:spcBef>
                <a:spcPts val="0"/>
              </a:spcBef>
              <a:buNone/>
            </a:pPr>
            <a:r>
              <a:rPr lang="he-IL" dirty="0" smtClean="0"/>
              <a:t>	יחד </a:t>
            </a:r>
            <a:r>
              <a:rPr lang="he-IL" dirty="0"/>
              <a:t>עם זאת, הפרספקטיבה המרכזית שלהם שיקפה את התועלת </a:t>
            </a:r>
            <a:r>
              <a:rPr lang="he-IL" dirty="0" smtClean="0"/>
              <a:t>האישית - </a:t>
            </a:r>
            <a:r>
              <a:rPr lang="he-IL" dirty="0"/>
              <a:t>"מה </a:t>
            </a:r>
            <a:r>
              <a:rPr lang="he-IL" dirty="0">
                <a:solidFill>
                  <a:schemeClr val="tx2">
                    <a:lumMod val="75000"/>
                  </a:schemeClr>
                </a:solidFill>
              </a:rPr>
              <a:t>הרווחתי</a:t>
            </a:r>
            <a:r>
              <a:rPr lang="he-IL" dirty="0"/>
              <a:t> מהעבודה השיתופית", ופחות לכיוון ההפוך-  "מה </a:t>
            </a:r>
            <a:r>
              <a:rPr lang="he-IL" dirty="0">
                <a:solidFill>
                  <a:schemeClr val="tx2">
                    <a:lumMod val="75000"/>
                  </a:schemeClr>
                </a:solidFill>
              </a:rPr>
              <a:t>תרמתי</a:t>
            </a:r>
            <a:r>
              <a:rPr lang="he-IL" dirty="0"/>
              <a:t>".</a:t>
            </a:r>
            <a:endParaRPr lang="en-US" dirty="0"/>
          </a:p>
          <a:p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התפתחותה של תרבות-דיון ותרומתה לעשייה השיתופית; </a:t>
            </a:r>
          </a:p>
          <a:p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תחושת בעלות;</a:t>
            </a:r>
          </a:p>
          <a:p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התפתחות היכולת לתת משוב ולקבל משוב .</a:t>
            </a:r>
            <a:endParaRPr lang="en-US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251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Autofit/>
          </a:bodyPr>
          <a:lstStyle/>
          <a:p>
            <a:pPr lvl="0"/>
            <a:r>
              <a:rPr lang="he-IL" dirty="0"/>
              <a:t>מאפייני הבנייה השיתופית על </a:t>
            </a:r>
            <a:r>
              <a:rPr lang="he-IL" dirty="0" smtClean="0"/>
              <a:t>פלטפורמת-ויקי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8676456" cy="5472608"/>
          </a:xfrm>
        </p:spPr>
        <p:txBody>
          <a:bodyPr>
            <a:noAutofit/>
          </a:bodyPr>
          <a:lstStyle/>
          <a:p>
            <a:pPr marL="0" indent="19050">
              <a:buNone/>
            </a:pPr>
            <a:r>
              <a:rPr lang="he-IL" dirty="0" smtClean="0"/>
              <a:t>בהקשר זה, התייחסו המורים לארבעה היבטים מרכזיים: </a:t>
            </a:r>
            <a:endParaRPr lang="en-US" dirty="0" smtClean="0"/>
          </a:p>
          <a:p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עצם השיתופיות;</a:t>
            </a:r>
          </a:p>
          <a:p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התפתחותה של תרבות-דיון ותרומתה לעשייה השיתופית; </a:t>
            </a:r>
          </a:p>
          <a:p>
            <a:pPr>
              <a:spcBef>
                <a:spcPts val="0"/>
              </a:spcBef>
              <a:buNone/>
              <a:tabLst>
                <a:tab pos="3228975" algn="l"/>
              </a:tabLst>
            </a:pPr>
            <a:r>
              <a:rPr lang="he-IL" dirty="0" smtClean="0"/>
              <a:t>	לדעת המורים: (1) כדי להבטיח שיתפתח דיון </a:t>
            </a: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א-סינכרוני </a:t>
            </a:r>
            <a:r>
              <a:rPr lang="he-IL" dirty="0" smtClean="0"/>
              <a:t>פורה על-גבי </a:t>
            </a:r>
            <a:r>
              <a:rPr lang="he-IL" dirty="0" err="1" smtClean="0"/>
              <a:t>הויקי</a:t>
            </a:r>
            <a:r>
              <a:rPr lang="he-IL" dirty="0" smtClean="0"/>
              <a:t>, יש צורך ב</a:t>
            </a: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פתיחות</a:t>
            </a:r>
            <a:r>
              <a:rPr lang="he-IL" dirty="0" smtClean="0"/>
              <a:t> וב</a:t>
            </a: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נכונות</a:t>
            </a:r>
            <a:r>
              <a:rPr lang="he-IL" dirty="0" smtClean="0"/>
              <a:t> של הפרט לשינוי, ובאמונה שהשיתוף והדיונים הקבוצתיים יביאו לו תועלת. </a:t>
            </a:r>
          </a:p>
          <a:p>
            <a:pPr>
              <a:spcBef>
                <a:spcPts val="0"/>
              </a:spcBef>
              <a:buNone/>
            </a:pPr>
            <a:r>
              <a:rPr lang="he-IL" dirty="0" smtClean="0"/>
              <a:t>	(2) </a:t>
            </a:r>
            <a:r>
              <a:rPr lang="he-IL" dirty="0" err="1" smtClean="0"/>
              <a:t>הויקי</a:t>
            </a:r>
            <a:r>
              <a:rPr lang="he-IL" dirty="0" smtClean="0"/>
              <a:t> מקל על יצירת </a:t>
            </a: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תרבות-דיון</a:t>
            </a:r>
            <a:r>
              <a:rPr lang="he-IL" dirty="0" smtClean="0"/>
              <a:t>, שכן כל אחד יכול, בזמנו הפנוי, לחשוב על תגובה הולמת, להקשיב ולשקול את דברי העמיתים, ולהתמקד בעיקרי-הדברים. </a:t>
            </a:r>
            <a:endParaRPr lang="he-IL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תחושת בעלות;</a:t>
            </a:r>
          </a:p>
          <a:p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התפתחות היכולת לתת משוב ולקבל משוב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322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Autofit/>
          </a:bodyPr>
          <a:lstStyle/>
          <a:p>
            <a:pPr lvl="0"/>
            <a:r>
              <a:rPr lang="he-IL" dirty="0"/>
              <a:t>מאפייני הבנייה השיתופית על </a:t>
            </a:r>
            <a:r>
              <a:rPr lang="he-IL" dirty="0" smtClean="0"/>
              <a:t>פלטפורמת-ויקי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8676456" cy="5472608"/>
          </a:xfrm>
        </p:spPr>
        <p:txBody>
          <a:bodyPr>
            <a:noAutofit/>
          </a:bodyPr>
          <a:lstStyle/>
          <a:p>
            <a:pPr marL="0" indent="19050">
              <a:buNone/>
            </a:pPr>
            <a:r>
              <a:rPr lang="he-IL" dirty="0" smtClean="0"/>
              <a:t>בהקשר זה, התייחסו המורים לארבעה היבטים מרכזיים: 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עצם השיתופיות;</a:t>
            </a:r>
          </a:p>
          <a:p>
            <a:pPr>
              <a:spcBef>
                <a:spcPts val="0"/>
              </a:spcBef>
            </a:pPr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התפתחותה של תרבות-דיון ותרומתה לעשייה השיתופית; </a:t>
            </a:r>
          </a:p>
          <a:p>
            <a:pPr>
              <a:spcBef>
                <a:spcPts val="0"/>
              </a:spcBef>
              <a:tabLst>
                <a:tab pos="3228975" algn="l"/>
              </a:tabLst>
            </a:pPr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תחושת בעלות;</a:t>
            </a:r>
          </a:p>
          <a:p>
            <a:pPr marL="361950" indent="0">
              <a:spcBef>
                <a:spcPts val="0"/>
              </a:spcBef>
              <a:buNone/>
            </a:pP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6</a:t>
            </a:r>
            <a:r>
              <a:rPr lang="he-IL" dirty="0" smtClean="0"/>
              <a:t> מורים ייחסו חשיבות מרובה לכך </a:t>
            </a: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שדפי ההיסטוריה</a:t>
            </a:r>
            <a:r>
              <a:rPr lang="he-IL" dirty="0" smtClean="0"/>
              <a:t> מאפשרים לעקוב אחר התרומה הייחודית של כל</a:t>
            </a: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 פרט </a:t>
            </a:r>
            <a:r>
              <a:rPr lang="he-IL" dirty="0" smtClean="0"/>
              <a:t>לתוצר הקולקטיבי, שכן בדרך זו ניתן </a:t>
            </a: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לנכס אותה </a:t>
            </a:r>
            <a:r>
              <a:rPr lang="he-IL" dirty="0" smtClean="0"/>
              <a:t>לתורם. </a:t>
            </a:r>
          </a:p>
          <a:p>
            <a:pPr marL="361950" indent="0">
              <a:spcBef>
                <a:spcPts val="0"/>
              </a:spcBef>
              <a:buNone/>
            </a:pP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he-IL" dirty="0" smtClean="0"/>
              <a:t> מורים סברו </a:t>
            </a: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שאין די </a:t>
            </a:r>
            <a:r>
              <a:rPr lang="he-IL" dirty="0" smtClean="0"/>
              <a:t>במעקב כזה, שכן משתמשי-הקצה ממילא אינם טורחים לעקוב אחרי התורם של כל שינוי. </a:t>
            </a:r>
          </a:p>
          <a:p>
            <a:pPr marL="361950" indent="0">
              <a:spcBef>
                <a:spcPts val="0"/>
              </a:spcBef>
              <a:buNone/>
            </a:pP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he-IL" dirty="0" smtClean="0"/>
              <a:t> מורים סברו להיפך, ששמירה על זכויות </a:t>
            </a: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אינה</a:t>
            </a:r>
            <a:r>
              <a:rPr lang="he-IL" dirty="0" smtClean="0"/>
              <a:t> הכרחית. לדעתם </a:t>
            </a: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התמורה</a:t>
            </a:r>
            <a:r>
              <a:rPr lang="he-IL" dirty="0" smtClean="0"/>
              <a:t> על וויתור על האגו והפרטיות, </a:t>
            </a: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עולה</a:t>
            </a:r>
            <a:r>
              <a:rPr lang="he-IL" dirty="0" smtClean="0"/>
              <a:t> על ההפסד.</a:t>
            </a:r>
            <a:endParaRPr lang="he-IL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התפתחות היכולת לתת משוב ולקבל משוב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4959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Autofit/>
          </a:bodyPr>
          <a:lstStyle/>
          <a:p>
            <a:pPr lvl="0"/>
            <a:r>
              <a:rPr lang="he-IL" dirty="0"/>
              <a:t>מאפייני הבנייה השיתופית על </a:t>
            </a:r>
            <a:r>
              <a:rPr lang="he-IL" dirty="0" smtClean="0"/>
              <a:t>פלטפורמת-ויקי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14346" y="1000108"/>
            <a:ext cx="8892480" cy="5472608"/>
          </a:xfrm>
        </p:spPr>
        <p:txBody>
          <a:bodyPr>
            <a:noAutofit/>
          </a:bodyPr>
          <a:lstStyle/>
          <a:p>
            <a:pPr marL="0" indent="19050">
              <a:buNone/>
            </a:pPr>
            <a:r>
              <a:rPr lang="he-IL" dirty="0" smtClean="0"/>
              <a:t>בהקשר זה, התייחסו המורים לארבעה היבטים מרכזיים: 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עצם השיתופיות;</a:t>
            </a:r>
          </a:p>
          <a:p>
            <a:pPr>
              <a:spcBef>
                <a:spcPts val="0"/>
              </a:spcBef>
            </a:pPr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התפתחותה של תרבות-דיון ותרומתה לעשייה השיתופית; </a:t>
            </a:r>
          </a:p>
          <a:p>
            <a:pPr>
              <a:spcBef>
                <a:spcPts val="0"/>
              </a:spcBef>
              <a:tabLst>
                <a:tab pos="3228975" algn="l"/>
              </a:tabLst>
            </a:pPr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תחושת בעלות;</a:t>
            </a:r>
          </a:p>
          <a:p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התפתחות היכולת לתת משוב ולקבל משוב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he-IL" dirty="0" smtClean="0"/>
              <a:t>	הסוגיה של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מתן</a:t>
            </a:r>
            <a:r>
              <a:rPr lang="he-IL" b="1" dirty="0" smtClean="0"/>
              <a:t>/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קבלת</a:t>
            </a:r>
            <a:r>
              <a:rPr lang="he-IL" b="1" dirty="0" smtClean="0"/>
              <a:t> </a:t>
            </a:r>
            <a:r>
              <a:rPr lang="he-IL" dirty="0" smtClean="0"/>
              <a:t>משוב לעמיתים זכתה </a:t>
            </a:r>
            <a:r>
              <a:rPr lang="he-IL" dirty="0" err="1" smtClean="0"/>
              <a:t>למירב</a:t>
            </a:r>
            <a:r>
              <a:rPr lang="he-IL" dirty="0" smtClean="0"/>
              <a:t> תשומת הלב של המורים. היא באה לידי ביטוי בעיקר בהתייחסות ל-3 דברים:</a:t>
            </a:r>
          </a:p>
          <a:p>
            <a:pPr lvl="1">
              <a:spcBef>
                <a:spcPts val="0"/>
              </a:spcBef>
            </a:pPr>
            <a:r>
              <a:rPr lang="he-IL" dirty="0" smtClean="0"/>
              <a:t>אופן מתן/קבלת המשוב: </a:t>
            </a: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עריכה</a:t>
            </a:r>
            <a:r>
              <a:rPr lang="he-IL" dirty="0" smtClean="0"/>
              <a:t> </a:t>
            </a: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ישירה</a:t>
            </a:r>
            <a:r>
              <a:rPr lang="he-IL" dirty="0" smtClean="0"/>
              <a:t> בגוף מערך-השיעור לעומת </a:t>
            </a:r>
            <a:r>
              <a:rPr lang="he-IL" dirty="0" smtClean="0">
                <a:solidFill>
                  <a:schemeClr val="tx2">
                    <a:lumMod val="75000"/>
                  </a:schemeClr>
                </a:solidFill>
              </a:rPr>
              <a:t>הצעות בדף-השיחה</a:t>
            </a:r>
            <a:r>
              <a:rPr lang="he-IL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he-IL" dirty="0" smtClean="0"/>
              <a:t>קושי במתן משוב שלילי.</a:t>
            </a:r>
          </a:p>
          <a:p>
            <a:pPr lvl="1">
              <a:spcBef>
                <a:spcPts val="0"/>
              </a:spcBef>
            </a:pPr>
            <a:r>
              <a:rPr lang="he-IL" dirty="0" smtClean="0"/>
              <a:t>הערך המוסף של קבלת משוב.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269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e-IL" dirty="0" smtClean="0"/>
              <a:t>מתן משוב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55446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e-IL" dirty="0" smtClean="0"/>
              <a:t>	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r>
              <a:rPr lang="he-IL" dirty="0" smtClean="0"/>
              <a:t>	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pPr marL="361950" lvl="1" indent="-28575">
              <a:buNone/>
            </a:pPr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 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7504" y="1052734"/>
          <a:ext cx="8820472" cy="5112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10236"/>
                <a:gridCol w="4410236"/>
              </a:tblGrid>
              <a:tr h="852095">
                <a:tc>
                  <a:txBody>
                    <a:bodyPr/>
                    <a:lstStyle/>
                    <a:p>
                      <a:pPr algn="ctr" rtl="1">
                        <a:lnSpc>
                          <a:spcPts val="2500"/>
                        </a:lnSpc>
                      </a:pPr>
                      <a:r>
                        <a:rPr lang="he-IL" sz="28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cs typeface="David" pitchFamily="2" charset="-79"/>
                        </a:rPr>
                        <a:t>מתן משוב באמצעות</a:t>
                      </a:r>
                      <a:r>
                        <a:rPr lang="he-IL" sz="2800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cs typeface="David" pitchFamily="2" charset="-79"/>
                        </a:rPr>
                        <a:t> עריכה ישירה</a:t>
                      </a:r>
                      <a:r>
                        <a:rPr lang="he-IL" sz="2800" baseline="0" dirty="0" smtClean="0">
                          <a:cs typeface="David" pitchFamily="2" charset="-79"/>
                        </a:rPr>
                        <a:t> (הניתנת למעקב) – 3 בעד</a:t>
                      </a:r>
                      <a:endParaRPr lang="en-US" sz="2800" dirty="0">
                        <a:cs typeface="David" pitchFamily="2" charset="-79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500"/>
                        </a:lnSpc>
                      </a:pPr>
                      <a:r>
                        <a:rPr lang="he-IL" sz="28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cs typeface="David" pitchFamily="2" charset="-79"/>
                        </a:rPr>
                        <a:t>מתן משוב בדף שיחה </a:t>
                      </a:r>
                    </a:p>
                    <a:p>
                      <a:pPr algn="ctr" rtl="1">
                        <a:lnSpc>
                          <a:spcPts val="2500"/>
                        </a:lnSpc>
                      </a:pPr>
                      <a:r>
                        <a:rPr lang="he-IL" sz="2800" dirty="0" smtClean="0">
                          <a:cs typeface="David" pitchFamily="2" charset="-79"/>
                        </a:rPr>
                        <a:t>ללא עריכה ישירה -</a:t>
                      </a:r>
                      <a:r>
                        <a:rPr lang="he-IL" sz="2800" baseline="0" dirty="0" smtClean="0">
                          <a:cs typeface="David" pitchFamily="2" charset="-79"/>
                        </a:rPr>
                        <a:t> 8</a:t>
                      </a:r>
                      <a:r>
                        <a:rPr lang="he-IL" sz="2800" dirty="0" smtClean="0">
                          <a:cs typeface="David" pitchFamily="2" charset="-79"/>
                        </a:rPr>
                        <a:t> בעד</a:t>
                      </a:r>
                      <a:endParaRPr lang="en-US" sz="2800" dirty="0">
                        <a:cs typeface="David" pitchFamily="2" charset="-79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09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dirty="0" smtClean="0">
                          <a:cs typeface="David" pitchFamily="2" charset="-79"/>
                        </a:rPr>
                        <a:t>יותר יעיל מבחינת</a:t>
                      </a:r>
                      <a:r>
                        <a:rPr lang="he-IL" sz="2800" baseline="0" dirty="0" smtClean="0">
                          <a:cs typeface="David" pitchFamily="2" charset="-79"/>
                        </a:rPr>
                        <a:t> משך הזמן</a:t>
                      </a:r>
                      <a:r>
                        <a:rPr lang="he-IL" sz="2800" dirty="0" smtClean="0">
                          <a:cs typeface="David" pitchFamily="2" charset="-79"/>
                        </a:rPr>
                        <a:t> להשגת היעד</a:t>
                      </a:r>
                      <a:endParaRPr lang="en-US" sz="2800" dirty="0" smtClean="0">
                        <a:cs typeface="David" pitchFamily="2" charset="-79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2500"/>
                        </a:lnSpc>
                      </a:pPr>
                      <a:r>
                        <a:rPr lang="he-IL" sz="2800" dirty="0" smtClean="0">
                          <a:cs typeface="David" pitchFamily="2" charset="-79"/>
                        </a:rPr>
                        <a:t>התערבות לא ישירה מכבדת את זכויות הכותב המקורי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52095">
                <a:tc>
                  <a:txBody>
                    <a:bodyPr/>
                    <a:lstStyle/>
                    <a:p>
                      <a:pPr algn="r" rtl="1">
                        <a:lnSpc>
                          <a:spcPts val="2500"/>
                        </a:lnSpc>
                      </a:pPr>
                      <a:r>
                        <a:rPr lang="he-IL" sz="2800" dirty="0" smtClean="0">
                          <a:cs typeface="David" pitchFamily="2" charset="-79"/>
                        </a:rPr>
                        <a:t>יותר יעיל מבחינת איכות התוצר המתקבל</a:t>
                      </a:r>
                      <a:endParaRPr lang="en-US" sz="2800" dirty="0">
                        <a:cs typeface="David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2500"/>
                        </a:lnSpc>
                        <a:tabLst/>
                      </a:pPr>
                      <a:r>
                        <a:rPr lang="he-IL" sz="2800" dirty="0" smtClean="0">
                          <a:cs typeface="David" pitchFamily="2" charset="-79"/>
                        </a:rPr>
                        <a:t>מקבל המשוב חופשי להחליט אם לבצע את השינוי או לא </a:t>
                      </a:r>
                      <a:endParaRPr lang="en-US" sz="2800" dirty="0">
                        <a:cs typeface="David" pitchFamily="2" charset="-79"/>
                      </a:endParaRPr>
                    </a:p>
                  </a:txBody>
                  <a:tcPr anchor="ctr"/>
                </a:tc>
              </a:tr>
              <a:tr h="852095">
                <a:tc>
                  <a:txBody>
                    <a:bodyPr/>
                    <a:lstStyle/>
                    <a:p>
                      <a:pPr algn="ctr" rtl="1">
                        <a:lnSpc>
                          <a:spcPts val="2500"/>
                        </a:lnSpc>
                      </a:pPr>
                      <a:endParaRPr lang="en-US" sz="2800" dirty="0">
                        <a:cs typeface="David" pitchFamily="2" charset="-79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dirty="0" smtClean="0">
                          <a:cs typeface="David" pitchFamily="2" charset="-79"/>
                        </a:rPr>
                        <a:t>משוב בדף השיחה מאפשר להסביר את כוונת השנוי המוצע</a:t>
                      </a:r>
                      <a:endParaRPr lang="en-US" sz="2800" dirty="0" smtClean="0">
                        <a:cs typeface="David" pitchFamily="2" charset="-79"/>
                      </a:endParaRPr>
                    </a:p>
                  </a:txBody>
                  <a:tcPr anchor="ctr"/>
                </a:tc>
              </a:tr>
              <a:tr h="852095">
                <a:tc>
                  <a:txBody>
                    <a:bodyPr/>
                    <a:lstStyle/>
                    <a:p>
                      <a:pPr algn="ctr" rtl="1">
                        <a:lnSpc>
                          <a:spcPts val="2500"/>
                        </a:lnSpc>
                      </a:pPr>
                      <a:endParaRPr lang="en-US" sz="2800" dirty="0">
                        <a:cs typeface="David" pitchFamily="2" charset="-79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2500"/>
                        </a:lnSpc>
                      </a:pPr>
                      <a:r>
                        <a:rPr lang="he-IL" sz="2800" dirty="0" smtClean="0">
                          <a:cs typeface="David" pitchFamily="2" charset="-79"/>
                        </a:rPr>
                        <a:t>הקולגיאליות מחייבת. במיוחד על רקע של היכרות אישית</a:t>
                      </a:r>
                      <a:endParaRPr lang="en-US" sz="2800" dirty="0">
                        <a:cs typeface="David" pitchFamily="2" charset="-79"/>
                      </a:endParaRPr>
                    </a:p>
                  </a:txBody>
                  <a:tcPr anchor="ctr"/>
                </a:tc>
              </a:tr>
              <a:tr h="852095">
                <a:tc>
                  <a:txBody>
                    <a:bodyPr/>
                    <a:lstStyle/>
                    <a:p>
                      <a:pPr algn="ctr" rtl="1">
                        <a:lnSpc>
                          <a:spcPts val="2500"/>
                        </a:lnSpc>
                      </a:pPr>
                      <a:endParaRPr lang="en-US" sz="2800" dirty="0">
                        <a:cs typeface="David" pitchFamily="2" charset="-79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500"/>
                        </a:lnSpc>
                      </a:pPr>
                      <a:r>
                        <a:rPr lang="he-IL" sz="2800" dirty="0" smtClean="0">
                          <a:cs typeface="David" pitchFamily="2" charset="-79"/>
                        </a:rPr>
                        <a:t>יותר פרטיות למרות שגם</a:t>
                      </a:r>
                      <a:r>
                        <a:rPr lang="he-IL" sz="2800" baseline="0" dirty="0" smtClean="0">
                          <a:cs typeface="David" pitchFamily="2" charset="-79"/>
                        </a:rPr>
                        <a:t> בדף השיחה אין מספיק פרטיות </a:t>
                      </a:r>
                      <a:endParaRPr lang="en-US" sz="2800" dirty="0">
                        <a:cs typeface="David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Tm="16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rtl="1"/>
            <a:r>
              <a:rPr lang="he-IL" dirty="0" smtClean="0"/>
              <a:t>מתן משוב שלילי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052736"/>
            <a:ext cx="9145016" cy="4525963"/>
          </a:xfrm>
        </p:spPr>
        <p:txBody>
          <a:bodyPr>
            <a:noAutofit/>
          </a:bodyPr>
          <a:lstStyle/>
          <a:p>
            <a:r>
              <a:rPr lang="he-IL" dirty="0" smtClean="0"/>
              <a:t>המורים </a:t>
            </a:r>
            <a:r>
              <a:rPr lang="he-IL" dirty="0"/>
              <a:t>התלבטו רבות בסוגיית המשוב השלילי. </a:t>
            </a:r>
            <a:endParaRPr lang="he-IL" dirty="0" smtClean="0"/>
          </a:p>
          <a:p>
            <a:r>
              <a:rPr lang="he-IL" dirty="0" smtClean="0"/>
              <a:t>היות וכמורים, הם אינם </a:t>
            </a:r>
            <a:r>
              <a:rPr lang="he-IL" dirty="0"/>
              <a:t>מורגלים במתן משוב </a:t>
            </a:r>
            <a:r>
              <a:rPr lang="he-IL" dirty="0" smtClean="0"/>
              <a:t>לעמיתים:</a:t>
            </a:r>
          </a:p>
          <a:p>
            <a:pPr lvl="1"/>
            <a:r>
              <a:rPr lang="he-IL" dirty="0" smtClean="0"/>
              <a:t>לא </a:t>
            </a:r>
            <a:r>
              <a:rPr lang="he-IL" dirty="0"/>
              <a:t>היה באפשרותם לצפות מראש את התגובות של מקבל </a:t>
            </a:r>
            <a:r>
              <a:rPr lang="he-IL" dirty="0" smtClean="0"/>
              <a:t>המשוב</a:t>
            </a:r>
          </a:p>
          <a:p>
            <a:pPr lvl="1"/>
            <a:r>
              <a:rPr lang="he-IL" dirty="0" smtClean="0"/>
              <a:t>הם </a:t>
            </a:r>
            <a:r>
              <a:rPr lang="he-IL" dirty="0"/>
              <a:t>הביעו חשש מכך שהמשוב לא יתקבל ברוח טובה. </a:t>
            </a:r>
            <a:endParaRPr lang="he-IL" dirty="0" smtClean="0"/>
          </a:p>
          <a:p>
            <a:r>
              <a:rPr lang="he-IL" dirty="0" smtClean="0"/>
              <a:t>כפועל </a:t>
            </a:r>
            <a:r>
              <a:rPr lang="he-IL" dirty="0"/>
              <a:t>יוצא מכך השתדלו </a:t>
            </a:r>
            <a:r>
              <a:rPr lang="he-IL" dirty="0" smtClean="0"/>
              <a:t>רוב המורים </a:t>
            </a:r>
            <a:r>
              <a:rPr lang="he-IL" dirty="0"/>
              <a:t>ככל-האפשר להימנע משימוש במלים שיפוטיות, מתוך אמונה שכך יהיה קל יותר למקבל המשוב לשקול </a:t>
            </a:r>
            <a:r>
              <a:rPr lang="he-IL" dirty="0" smtClean="0"/>
              <a:t>אותו באופן בונה.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שריקי </a:t>
            </a:r>
            <a:r>
              <a:rPr lang="he-IL" dirty="0" err="1" smtClean="0"/>
              <a:t>ומובשוביץ</a:t>
            </a:r>
            <a:r>
              <a:rPr lang="he-IL" dirty="0" smtClean="0"/>
              <a:t>-הדר: </a:t>
            </a:r>
          </a:p>
          <a:p>
            <a:r>
              <a:rPr lang="he-IL" dirty="0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ransition advTm="1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he-IL" dirty="0" smtClean="0"/>
              <a:t>המניע למחקר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28641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he-IL" dirty="0"/>
              <a:t>מורה </a:t>
            </a:r>
            <a:r>
              <a:rPr lang="he-IL" dirty="0" smtClean="0"/>
              <a:t>למתמטיקה מכין </a:t>
            </a:r>
            <a:r>
              <a:rPr lang="he-IL" dirty="0"/>
              <a:t>כ-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700</a:t>
            </a:r>
            <a:r>
              <a:rPr lang="he-IL" dirty="0"/>
              <a:t> מערכי-שיעור בכל </a:t>
            </a:r>
            <a:r>
              <a:rPr lang="he-IL" dirty="0" smtClean="0"/>
              <a:t>שנת-לימודים. </a:t>
            </a:r>
          </a:p>
          <a:p>
            <a:pPr>
              <a:spcBef>
                <a:spcPts val="600"/>
              </a:spcBef>
            </a:pPr>
            <a:r>
              <a:rPr lang="he-IL" dirty="0" smtClean="0"/>
              <a:t>לא </a:t>
            </a:r>
            <a:r>
              <a:rPr lang="he-IL" dirty="0"/>
              <a:t>מתקיים תהליך של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פיתוח שיתופי </a:t>
            </a:r>
            <a:r>
              <a:rPr lang="he-IL" dirty="0"/>
              <a:t>ושל התחלקות הפרט עם הקהילייה בידע ובניסיון ההולכים ומצטברים אצלו במהלך השנים. </a:t>
            </a:r>
            <a:endParaRPr lang="he-IL" dirty="0" smtClean="0"/>
          </a:p>
          <a:p>
            <a:pPr>
              <a:spcBef>
                <a:spcPts val="600"/>
              </a:spcBef>
            </a:pPr>
            <a:r>
              <a:rPr lang="he-IL" dirty="0" smtClean="0"/>
              <a:t>השימוש </a:t>
            </a:r>
            <a:r>
              <a:rPr lang="he-IL" dirty="0"/>
              <a:t>הגובר </a:t>
            </a:r>
            <a:r>
              <a:rPr lang="he-IL" dirty="0" err="1"/>
              <a:t>בויקיפדיה</a:t>
            </a:r>
            <a:r>
              <a:rPr lang="he-IL" dirty="0"/>
              <a:t> </a:t>
            </a:r>
            <a:r>
              <a:rPr lang="he-IL" dirty="0" smtClean="0"/>
              <a:t>ל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איגום </a:t>
            </a:r>
            <a:r>
              <a:rPr lang="he-IL" dirty="0" smtClean="0"/>
              <a:t>ול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איתור </a:t>
            </a:r>
            <a:r>
              <a:rPr lang="he-IL" dirty="0"/>
              <a:t>מידע, הביאו אותנו למחשבה שפלטפורמת ויקי </a:t>
            </a:r>
            <a:r>
              <a:rPr lang="he-IL" dirty="0" smtClean="0"/>
              <a:t>או דמוית-ויקי עשויה </a:t>
            </a:r>
            <a:r>
              <a:rPr lang="he-IL" dirty="0"/>
              <a:t>להתאים </a:t>
            </a:r>
            <a:endParaRPr lang="he-IL" dirty="0" smtClean="0"/>
          </a:p>
          <a:p>
            <a:pPr>
              <a:spcBef>
                <a:spcPts val="600"/>
              </a:spcBef>
              <a:buNone/>
            </a:pP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לצבירה ולשימור </a:t>
            </a:r>
            <a:r>
              <a:rPr lang="he-IL" dirty="0"/>
              <a:t>של </a:t>
            </a:r>
            <a:r>
              <a:rPr lang="he-IL" dirty="0" smtClean="0"/>
              <a:t>הידע הפדגוגי (שולמן 97) הקיים בצורת מערכי שיעור ולתהליך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מתמשך</a:t>
            </a:r>
            <a:r>
              <a:rPr lang="he-IL" dirty="0" smtClean="0"/>
              <a:t> של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פיתוחו </a:t>
            </a:r>
            <a:r>
              <a:rPr lang="he-IL" dirty="0" smtClean="0"/>
              <a:t>בשיתופיות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he-IL" dirty="0" smtClean="0"/>
              <a:t>ו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עדכונו </a:t>
            </a:r>
            <a:r>
              <a:rPr lang="he-IL" dirty="0" smtClean="0"/>
              <a:t>בהתאם לשינויים </a:t>
            </a:r>
            <a:r>
              <a:rPr lang="he-IL" dirty="0" err="1" smtClean="0"/>
              <a:t>בתכה"ל</a:t>
            </a:r>
            <a:r>
              <a:rPr lang="he-IL" dirty="0" smtClean="0"/>
              <a:t>. </a:t>
            </a:r>
          </a:p>
          <a:p>
            <a:pPr>
              <a:spcBef>
                <a:spcPts val="600"/>
              </a:spcBef>
            </a:pP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מטרת המחקר</a:t>
            </a:r>
            <a:r>
              <a:rPr lang="he-IL" dirty="0" smtClean="0"/>
              <a:t>: לבחון את מאפייני התהליך </a:t>
            </a:r>
          </a:p>
          <a:p>
            <a:pPr>
              <a:spcBef>
                <a:spcPts val="0"/>
              </a:spcBef>
              <a:buNone/>
            </a:pPr>
            <a:r>
              <a:rPr lang="he-IL" dirty="0" smtClean="0"/>
              <a:t>	של יצירה שיתופית של מערכי-שיעור (במתמטיקה) </a:t>
            </a:r>
          </a:p>
          <a:p>
            <a:pPr>
              <a:spcBef>
                <a:spcPts val="0"/>
              </a:spcBef>
              <a:buNone/>
            </a:pPr>
            <a:r>
              <a:rPr lang="he-IL" dirty="0" smtClean="0"/>
              <a:t>	על-ידי קבוצה של מורים בעלי ניסיון וידע מעשי.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advTm="481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pPr lvl="0" rtl="1"/>
            <a:r>
              <a:rPr lang="he-IL" dirty="0" smtClean="0"/>
              <a:t>קבלת משוב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15832" cy="4525963"/>
          </a:xfrm>
        </p:spPr>
        <p:txBody>
          <a:bodyPr>
            <a:noAutofit/>
          </a:bodyPr>
          <a:lstStyle/>
          <a:p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</a:t>
            </a:r>
            <a:r>
              <a:rPr lang="he-IL" dirty="0" smtClean="0"/>
              <a:t> מורים </a:t>
            </a:r>
            <a:r>
              <a:rPr lang="he-IL" dirty="0"/>
              <a:t>הביעו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תמיכה מפורשת </a:t>
            </a:r>
            <a:r>
              <a:rPr lang="he-IL" dirty="0"/>
              <a:t>בכך שעמיתיהם יערכו את מערכי-השיעור שלהם. </a:t>
            </a:r>
            <a:endParaRPr lang="he-IL" dirty="0" smtClean="0"/>
          </a:p>
          <a:p>
            <a:r>
              <a:rPr lang="he-IL" dirty="0" smtClean="0"/>
              <a:t>רק </a:t>
            </a:r>
            <a:r>
              <a:rPr lang="he-IL" dirty="0"/>
              <a:t>אחת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התנגדה</a:t>
            </a:r>
            <a:r>
              <a:rPr lang="he-IL" dirty="0"/>
              <a:t> לכך באופן מפורש, בטענה שאין באפשרותו של מי שאינו מכיר את סביבת-הלמידה שבה היא פועלת, להבין מהם השינויים הדרושים. </a:t>
            </a:r>
            <a:endParaRPr lang="he-IL" dirty="0" smtClean="0"/>
          </a:p>
          <a:p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he-IL" dirty="0" smtClean="0"/>
              <a:t> מורים </a:t>
            </a:r>
            <a:r>
              <a:rPr lang="he-IL" dirty="0"/>
              <a:t>הניחו שאילו היה מדובר בדפי-ויקי מתמטיים,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ולא </a:t>
            </a:r>
            <a:r>
              <a:rPr lang="he-IL" dirty="0"/>
              <a:t>במערכי-שיעור אישיים, היה </a:t>
            </a:r>
            <a:r>
              <a:rPr lang="he-IL" dirty="0" smtClean="0"/>
              <a:t>לאחרים קל מבחינה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רגשית</a:t>
            </a:r>
            <a:r>
              <a:rPr lang="he-IL" dirty="0"/>
              <a:t>, לערוך אותם. </a:t>
            </a:r>
            <a:endParaRPr lang="he-IL" dirty="0" smtClean="0"/>
          </a:p>
          <a:p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 </a:t>
            </a:r>
            <a:r>
              <a:rPr lang="he-IL" dirty="0" smtClean="0"/>
              <a:t>מורים </a:t>
            </a:r>
            <a:r>
              <a:rPr lang="he-IL" dirty="0"/>
              <a:t>אשר תמכו בעריכה, </a:t>
            </a:r>
            <a:r>
              <a:rPr lang="he-IL" dirty="0" smtClean="0"/>
              <a:t>ציינו </a:t>
            </a:r>
            <a:r>
              <a:rPr lang="he-IL" dirty="0"/>
              <a:t>שאילו היה מתקבל מערך-שיעור השונה במהותו מהמקורי, הם לא היו שבעי-רצון מכך.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שריקי </a:t>
            </a:r>
            <a:r>
              <a:rPr lang="he-IL" dirty="0" err="1" smtClean="0"/>
              <a:t>ומובשוביץ</a:t>
            </a:r>
            <a:r>
              <a:rPr lang="he-IL" dirty="0" smtClean="0"/>
              <a:t>-הדר: </a:t>
            </a:r>
          </a:p>
          <a:p>
            <a:r>
              <a:rPr lang="he-IL" dirty="0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ransition advTm="47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pPr lvl="0" rtl="1"/>
            <a:r>
              <a:rPr lang="he-IL" dirty="0" smtClean="0"/>
              <a:t>קבלת משוב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616624"/>
          </a:xfrm>
        </p:spPr>
        <p:txBody>
          <a:bodyPr>
            <a:noAutofit/>
          </a:bodyPr>
          <a:lstStyle/>
          <a:p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</a:t>
            </a:r>
            <a:r>
              <a:rPr lang="he-IL" dirty="0" smtClean="0"/>
              <a:t> מורים </a:t>
            </a:r>
            <a:r>
              <a:rPr lang="he-IL" dirty="0"/>
              <a:t>ציינו שהשיבו לחבריהם על ההערות שקבלו בדף-השיחה </a:t>
            </a:r>
            <a:r>
              <a:rPr lang="he-IL" dirty="0" smtClean="0"/>
              <a:t>והודו להם עליהן, </a:t>
            </a:r>
            <a:r>
              <a:rPr lang="he-IL" dirty="0"/>
              <a:t>קיימו עימם דיונים, ואף ביצעו שינויים במקרים בהם השתכנעו בצדקת ההערות. </a:t>
            </a:r>
            <a:endParaRPr lang="he-IL" dirty="0" smtClean="0"/>
          </a:p>
          <a:p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כל</a:t>
            </a:r>
            <a:r>
              <a:rPr lang="he-IL" dirty="0" smtClean="0"/>
              <a:t> המורים </a:t>
            </a:r>
            <a:r>
              <a:rPr lang="he-IL" dirty="0"/>
              <a:t>ציינו שההערות היו </a:t>
            </a:r>
            <a:r>
              <a:rPr lang="he-IL" dirty="0" smtClean="0"/>
              <a:t>ענייניות </a:t>
            </a:r>
            <a:r>
              <a:rPr lang="he-IL" dirty="0"/>
              <a:t>ושניכר היה שכוונת העמיתים הייתה לעזור.</a:t>
            </a:r>
            <a:endParaRPr lang="en-US" dirty="0"/>
          </a:p>
          <a:p>
            <a:r>
              <a:rPr lang="he-IL" dirty="0" smtClean="0"/>
              <a:t>כמקבלי </a:t>
            </a:r>
            <a:r>
              <a:rPr lang="he-IL" dirty="0"/>
              <a:t>משוב, ציינו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4</a:t>
            </a:r>
            <a:r>
              <a:rPr lang="he-IL" dirty="0" smtClean="0"/>
              <a:t> מהמורים </a:t>
            </a:r>
            <a:r>
              <a:rPr lang="he-IL" dirty="0"/>
              <a:t>שכדאי היה לקבוע מראש </a:t>
            </a:r>
            <a:r>
              <a:rPr lang="he-IL" dirty="0" smtClean="0"/>
              <a:t>הסכם </a:t>
            </a:r>
            <a:r>
              <a:rPr lang="he-IL" dirty="0"/>
              <a:t>בנוגע לאופן </a:t>
            </a:r>
            <a:r>
              <a:rPr lang="he-IL" dirty="0" smtClean="0"/>
              <a:t>מתן-המשוב (עריכה </a:t>
            </a:r>
            <a:r>
              <a:rPr lang="he-IL" dirty="0"/>
              <a:t>ישירה </a:t>
            </a:r>
            <a:r>
              <a:rPr lang="he-IL" dirty="0" smtClean="0"/>
              <a:t>/ הצעות בדפי-השיחה / שילוב </a:t>
            </a:r>
            <a:r>
              <a:rPr lang="he-IL" dirty="0"/>
              <a:t>בין </a:t>
            </a:r>
            <a:r>
              <a:rPr lang="he-IL" dirty="0" smtClean="0"/>
              <a:t>השניים). </a:t>
            </a:r>
            <a:r>
              <a:rPr lang="he-IL" dirty="0"/>
              <a:t>בכך הייתה נמנעת, לדעתם, ההתלבטות הנוגעת להיבט זה. </a:t>
            </a:r>
            <a:endParaRPr lang="en-US" dirty="0"/>
          </a:p>
          <a:p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כל</a:t>
            </a:r>
            <a:r>
              <a:rPr lang="he-IL" dirty="0" smtClean="0"/>
              <a:t> המורים התייחסו לכך שחשוב היה להם לקבל מעמיתיהם משוב על מערך-השיעור שפיתחו, וכי המשוב סייע להם לבצע רפלקציה עליו ולהשביחו.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שריקי </a:t>
            </a:r>
            <a:r>
              <a:rPr lang="he-IL" dirty="0" err="1" smtClean="0"/>
              <a:t>ומובשוביץ</a:t>
            </a:r>
            <a:r>
              <a:rPr lang="he-IL" dirty="0" smtClean="0"/>
              <a:t>-הדר: </a:t>
            </a:r>
          </a:p>
          <a:p>
            <a:r>
              <a:rPr lang="he-IL" dirty="0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ransition advTm="16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/>
            </a:r>
            <a:br>
              <a:rPr lang="he-IL" dirty="0" smtClean="0"/>
            </a:br>
            <a:r>
              <a:rPr lang="he-IL" sz="4400" dirty="0" smtClean="0"/>
              <a:t>ממצאים – מיומני הלמידה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052736"/>
            <a:ext cx="8424936" cy="4525963"/>
          </a:xfrm>
        </p:spPr>
        <p:txBody>
          <a:bodyPr>
            <a:noAutofit/>
          </a:bodyPr>
          <a:lstStyle/>
          <a:p>
            <a:pPr marL="0" indent="19050">
              <a:buNone/>
            </a:pPr>
            <a:r>
              <a:rPr lang="he-IL" dirty="0" smtClean="0"/>
              <a:t>עד כאן התמקדנו באחד משני ההיבטים שעלו מתוך </a:t>
            </a:r>
            <a:r>
              <a:rPr lang="he-IL" dirty="0"/>
              <a:t>הרפלקציה המסכמת של </a:t>
            </a:r>
            <a:r>
              <a:rPr lang="he-IL" dirty="0" smtClean="0"/>
              <a:t>המורים </a:t>
            </a:r>
            <a:r>
              <a:rPr lang="he-IL" dirty="0"/>
              <a:t>כפי שנכתבה </a:t>
            </a:r>
            <a:r>
              <a:rPr lang="he-IL" dirty="0" smtClean="0"/>
              <a:t>ביומני-הלמידה:</a:t>
            </a:r>
          </a:p>
          <a:p>
            <a:r>
              <a:rPr lang="he-IL" dirty="0" smtClean="0"/>
              <a:t>מאפייני </a:t>
            </a:r>
            <a:r>
              <a:rPr lang="he-IL" dirty="0"/>
              <a:t>הבנייה השיתופית באמצעות </a:t>
            </a:r>
            <a:r>
              <a:rPr lang="he-IL" dirty="0" smtClean="0"/>
              <a:t>פלטפורמת-</a:t>
            </a:r>
            <a:r>
              <a:rPr lang="he-IL" dirty="0" err="1" smtClean="0"/>
              <a:t>הויקי</a:t>
            </a:r>
            <a:r>
              <a:rPr lang="he-IL" dirty="0" smtClean="0"/>
              <a:t>;</a:t>
            </a:r>
          </a:p>
          <a:p>
            <a:pPr lvl="1">
              <a:spcBef>
                <a:spcPts val="0"/>
              </a:spcBef>
            </a:pPr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עצם השיתופיות;</a:t>
            </a:r>
          </a:p>
          <a:p>
            <a:pPr lvl="1">
              <a:spcBef>
                <a:spcPts val="0"/>
              </a:spcBef>
            </a:pPr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התפתחותה של תרבות-דיון ותרומתה לעשייה השיתופית; </a:t>
            </a:r>
          </a:p>
          <a:p>
            <a:pPr lvl="1">
              <a:spcBef>
                <a:spcPts val="0"/>
              </a:spcBef>
            </a:pPr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תחושת בעלות;</a:t>
            </a:r>
          </a:p>
          <a:p>
            <a:pPr lvl="1">
              <a:spcBef>
                <a:spcPts val="0"/>
              </a:spcBef>
            </a:pPr>
            <a:r>
              <a:rPr lang="he-I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התפתחות היכולת לתת משוב ולקבל משוב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endParaRPr lang="he-IL" dirty="0" smtClean="0"/>
          </a:p>
          <a:p>
            <a:r>
              <a:rPr lang="he-IL" dirty="0" smtClean="0"/>
              <a:t>היתרונות </a:t>
            </a:r>
            <a:r>
              <a:rPr lang="he-IL" dirty="0"/>
              <a:t>והחסרונות של הפלטפורמה.  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83568" y="1988840"/>
            <a:ext cx="7776864" cy="576064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241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0 0.3886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יתרונות </a:t>
            </a:r>
            <a:r>
              <a:rPr lang="he-IL" dirty="0"/>
              <a:t>וחסרונות של פלטפורמת-ויקי בהקשר ליצירה שיתופית של מערכי-שיעור </a:t>
            </a:r>
            <a:r>
              <a:rPr lang="he-IL" dirty="0" smtClean="0"/>
              <a:t>במתמטיקה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036496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he-IL" dirty="0" smtClean="0"/>
              <a:t>המורים ציינו ביומניהם שלושה יתרונות ושלושה חסרונות עיקריים.</a:t>
            </a: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he-IL" dirty="0" smtClean="0"/>
              <a:t>שלושת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היתרונות</a:t>
            </a:r>
            <a:r>
              <a:rPr lang="he-IL" dirty="0" smtClean="0"/>
              <a:t> הם:</a:t>
            </a:r>
            <a:endParaRPr lang="en-US" dirty="0"/>
          </a:p>
          <a:p>
            <a:pPr lvl="0">
              <a:spcBef>
                <a:spcPts val="0"/>
              </a:spcBef>
            </a:pP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פשטות ניהול המידע</a:t>
            </a:r>
            <a:r>
              <a:rPr lang="he-IL" dirty="0"/>
              <a:t> </a:t>
            </a:r>
            <a:r>
              <a:rPr lang="he-IL" dirty="0" err="1"/>
              <a:t>בויקי</a:t>
            </a:r>
            <a:r>
              <a:rPr lang="he-IL" dirty="0"/>
              <a:t>: אין צורך בהורדה ובהעלאה של קבצים, בשמירתם, </a:t>
            </a:r>
            <a:r>
              <a:rPr lang="he-IL" dirty="0" smtClean="0"/>
              <a:t>פתיחתם </a:t>
            </a:r>
            <a:r>
              <a:rPr lang="he-IL" dirty="0"/>
              <a:t>ושליחתם לנמענים (בהשוואה למערכות ניהול קבצים).</a:t>
            </a:r>
            <a:endParaRPr lang="en-US" dirty="0"/>
          </a:p>
          <a:p>
            <a:pPr lvl="0">
              <a:spcBef>
                <a:spcPts val="0"/>
              </a:spcBef>
            </a:pP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קלות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המעקב </a:t>
            </a:r>
            <a:r>
              <a:rPr lang="he-IL" dirty="0"/>
              <a:t>אחר התפתחותו של כל דף </a:t>
            </a:r>
            <a:r>
              <a:rPr lang="he-IL" dirty="0" err="1"/>
              <a:t>בויקי</a:t>
            </a:r>
            <a:r>
              <a:rPr lang="he-IL" dirty="0"/>
              <a:t>, וזיהוי התורמים להתפתחותו.</a:t>
            </a:r>
            <a:endParaRPr lang="en-US" dirty="0"/>
          </a:p>
          <a:p>
            <a:pPr lvl="0">
              <a:spcBef>
                <a:spcPts val="0"/>
              </a:spcBef>
            </a:pPr>
            <a:r>
              <a:rPr lang="he-IL" dirty="0"/>
              <a:t>האפשרות לצפות בדפים, לערוך </a:t>
            </a:r>
            <a:r>
              <a:rPr lang="he-IL" dirty="0" smtClean="0"/>
              <a:t>אותם </a:t>
            </a:r>
            <a:r>
              <a:rPr lang="he-IL" dirty="0"/>
              <a:t>ולתת להם משוב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בכל זמן</a:t>
            </a:r>
            <a:r>
              <a:rPr lang="he-IL" dirty="0"/>
              <a:t>, בהתאם לנוחות האישית של כל אחד. </a:t>
            </a:r>
            <a:r>
              <a:rPr lang="he-IL" dirty="0" smtClean="0"/>
              <a:t>(בניגוד </a:t>
            </a:r>
            <a:r>
              <a:rPr lang="he-IL" dirty="0"/>
              <a:t>לתיאומי הזמנים שיש לעשות כאשר מדובר בעבודה קבוצתית-שיתופית במתכונת של מפגשי פנים-אל-פנים</a:t>
            </a:r>
            <a:r>
              <a:rPr lang="he-IL" dirty="0" smtClean="0"/>
              <a:t>.) כלומר האופי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הא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David"/>
              </a:rPr>
              <a:t>ָ-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סינכרוני</a:t>
            </a:r>
            <a:r>
              <a:rPr lang="he-IL" dirty="0" smtClean="0"/>
              <a:t> של התקשורת.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23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575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יתרונות </a:t>
            </a:r>
            <a:r>
              <a:rPr lang="he-IL" dirty="0"/>
              <a:t>וחסרונות של פלטפורמת-ויקי בהקשר ליצירה שיתופית של מערכי-שיעור </a:t>
            </a:r>
            <a:r>
              <a:rPr lang="he-IL" dirty="0" smtClean="0"/>
              <a:t>במתמטיקה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0405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he-IL" dirty="0" smtClean="0"/>
              <a:t>שלושת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החסרונות</a:t>
            </a:r>
            <a:r>
              <a:rPr lang="he-IL" dirty="0" smtClean="0"/>
              <a:t> שצוינו ע"י המורים:</a:t>
            </a:r>
            <a:endParaRPr lang="en-US" dirty="0"/>
          </a:p>
          <a:p>
            <a:pPr lvl="0">
              <a:spcBef>
                <a:spcPts val="0"/>
              </a:spcBef>
            </a:pPr>
            <a:r>
              <a:rPr lang="he-IL" dirty="0"/>
              <a:t>הצורך </a:t>
            </a:r>
            <a:r>
              <a:rPr lang="he-IL" dirty="0" smtClean="0"/>
              <a:t>בשליטה  ב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מידע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טכני </a:t>
            </a:r>
            <a:r>
              <a:rPr lang="he-IL" dirty="0"/>
              <a:t>רב: שפת העריכה של </a:t>
            </a:r>
            <a:r>
              <a:rPr lang="he-IL" dirty="0" err="1"/>
              <a:t>הויקי</a:t>
            </a:r>
            <a:r>
              <a:rPr lang="he-IL" dirty="0"/>
              <a:t>, שינוי שם של דף קיים, העברת מידע מדף לדף, קושי </a:t>
            </a:r>
            <a:r>
              <a:rPr lang="he-IL" dirty="0" err="1"/>
              <a:t>בשיחזור</a:t>
            </a:r>
            <a:r>
              <a:rPr lang="he-IL" dirty="0"/>
              <a:t> הפעולות שבוצעו על-ידי הפרט לאחר שדפיו נערכו, ועוד.</a:t>
            </a:r>
            <a:endParaRPr lang="en-US" dirty="0"/>
          </a:p>
          <a:p>
            <a:pPr lvl="0">
              <a:spcBef>
                <a:spcPts val="0"/>
              </a:spcBef>
            </a:pPr>
            <a:r>
              <a:rPr lang="he-IL" dirty="0"/>
              <a:t>קושי ב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העלאת טבלאות, שרטוטים ונוסחאות</a:t>
            </a:r>
            <a:r>
              <a:rPr lang="he-IL" dirty="0"/>
              <a:t>, הגורם לבזבוז זמן רב. </a:t>
            </a:r>
            <a:endParaRPr lang="en-US" dirty="0"/>
          </a:p>
          <a:p>
            <a:pPr lvl="0">
              <a:spcBef>
                <a:spcPts val="0"/>
              </a:spcBef>
            </a:pPr>
            <a:r>
              <a:rPr lang="he-IL" dirty="0"/>
              <a:t>חוסר האפשרות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להסתיר באופן זמני </a:t>
            </a:r>
            <a:r>
              <a:rPr lang="he-IL" dirty="0"/>
              <a:t>מערך-שיעור במצב </a:t>
            </a:r>
            <a:r>
              <a:rPr lang="he-IL" dirty="0" smtClean="0"/>
              <a:t>טיוטה, עד </a:t>
            </a:r>
            <a:r>
              <a:rPr lang="he-IL" dirty="0"/>
              <a:t>להשלמתו.</a:t>
            </a:r>
            <a:endParaRPr lang="en-US" dirty="0"/>
          </a:p>
          <a:p>
            <a:pPr marL="0" indent="19050">
              <a:spcBef>
                <a:spcPts val="0"/>
              </a:spcBef>
              <a:buNone/>
            </a:pPr>
            <a:r>
              <a:rPr lang="he-IL" dirty="0" smtClean="0"/>
              <a:t>בנוסף</a:t>
            </a:r>
            <a:r>
              <a:rPr lang="he-IL" dirty="0"/>
              <a:t>, </a:t>
            </a:r>
            <a:r>
              <a:rPr lang="he-IL" dirty="0" smtClean="0"/>
              <a:t>העובדה שכל קושי שבו נתקלו קיבל מענה מיידי, תרמה ליכולתם להתמודד עם הקשיים בביצוע המשימה. מרבית המורים </a:t>
            </a:r>
            <a:r>
              <a:rPr lang="he-IL" dirty="0"/>
              <a:t>הדגישו כי </a:t>
            </a:r>
            <a:r>
              <a:rPr lang="he-IL" dirty="0" smtClean="0"/>
              <a:t>אלמלא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התמיכה</a:t>
            </a:r>
            <a:r>
              <a:rPr lang="he-IL" dirty="0"/>
              <a:t>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והליווי הצמוד </a:t>
            </a:r>
            <a:r>
              <a:rPr lang="he-IL" dirty="0"/>
              <a:t>שלהם זכו במהלך העבודה, ייתכן ולא היו מצליחים להתמיד בכך</a:t>
            </a:r>
            <a:r>
              <a:rPr lang="he-IL" dirty="0" smtClean="0"/>
              <a:t>.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24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729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dirty="0" smtClean="0"/>
              <a:t>יתרונות </a:t>
            </a:r>
            <a:r>
              <a:rPr lang="he-IL" dirty="0"/>
              <a:t>וחסרונות של </a:t>
            </a:r>
            <a:r>
              <a:rPr lang="he-IL" dirty="0" err="1" smtClean="0"/>
              <a:t>הויקי</a:t>
            </a:r>
            <a:r>
              <a:rPr lang="he-IL" dirty="0" smtClean="0"/>
              <a:t> -סיכום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686800" cy="4525963"/>
          </a:xfrm>
        </p:spPr>
        <p:txBody>
          <a:bodyPr/>
          <a:lstStyle/>
          <a:p>
            <a:r>
              <a:rPr lang="he-IL" dirty="0" smtClean="0"/>
              <a:t>היתרונות עליהם הצביעו המורים דומים </a:t>
            </a:r>
            <a:r>
              <a:rPr lang="he-IL" dirty="0"/>
              <a:t>לממצאי מחקרים אחרים שנעשו לגבי תרומה </a:t>
            </a:r>
            <a:r>
              <a:rPr lang="he-IL" dirty="0" err="1"/>
              <a:t>לויקי</a:t>
            </a:r>
            <a:r>
              <a:rPr lang="he-IL" dirty="0"/>
              <a:t> (למשל,</a:t>
            </a:r>
            <a:r>
              <a:rPr lang="en-US" dirty="0" err="1"/>
              <a:t>Elgort</a:t>
            </a:r>
            <a:r>
              <a:rPr lang="en-US" dirty="0"/>
              <a:t> et al., 2008</a:t>
            </a:r>
            <a:r>
              <a:rPr lang="he-IL" dirty="0"/>
              <a:t>). </a:t>
            </a:r>
            <a:endParaRPr lang="he-IL" dirty="0" smtClean="0"/>
          </a:p>
          <a:p>
            <a:r>
              <a:rPr lang="he-IL" dirty="0" smtClean="0"/>
              <a:t>החסרונות </a:t>
            </a:r>
            <a:r>
              <a:rPr lang="he-IL" dirty="0"/>
              <a:t>אותם ציינו </a:t>
            </a:r>
            <a:r>
              <a:rPr lang="he-IL" dirty="0" smtClean="0"/>
              <a:t>המורים </a:t>
            </a:r>
            <a:r>
              <a:rPr lang="he-IL" dirty="0"/>
              <a:t>מצביעים על-כך שפלטפורמת-</a:t>
            </a:r>
            <a:r>
              <a:rPr lang="he-IL" dirty="0" err="1"/>
              <a:t>הויקי</a:t>
            </a:r>
            <a:r>
              <a:rPr lang="he-IL" dirty="0"/>
              <a:t> הזמינה כיום אינה ידידותית די הצורך ליצירת מאגר שיתופי של מערכי-שיעור </a:t>
            </a:r>
            <a:r>
              <a:rPr lang="he-IL" dirty="0" smtClean="0"/>
              <a:t>במתמטיקה.</a:t>
            </a:r>
          </a:p>
          <a:p>
            <a:r>
              <a:rPr lang="he-IL" dirty="0" smtClean="0"/>
              <a:t>יש </a:t>
            </a:r>
            <a:r>
              <a:rPr lang="he-IL" dirty="0"/>
              <a:t>צורך בביצוע התאמות רבות אשר יאפשרו יצירה נוחה של מאגר כזה. 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 advTm="322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dirty="0" smtClean="0"/>
              <a:t>יצירה </a:t>
            </a:r>
            <a:r>
              <a:rPr lang="he-IL" dirty="0"/>
              <a:t>שיתופית של מערכי-שיעור</a:t>
            </a:r>
            <a:r>
              <a:rPr lang="he-IL" dirty="0" smtClean="0"/>
              <a:t> - סיכום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e-IL" dirty="0" smtClean="0"/>
              <a:t>יצירה </a:t>
            </a:r>
            <a:r>
              <a:rPr lang="he-IL" dirty="0"/>
              <a:t>שיתופית של מערכי-שיעור על פלטפורמת-ויקי, מסייעת למורים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להשביח את התוצר</a:t>
            </a:r>
            <a:r>
              <a:rPr lang="he-IL" dirty="0"/>
              <a:t>, תורמת לפיתוח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שיח קהילתי </a:t>
            </a:r>
            <a:r>
              <a:rPr lang="he-IL" dirty="0"/>
              <a:t>ומוציאה את המורה מ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הבדידות </a:t>
            </a:r>
            <a:r>
              <a:rPr lang="he-IL" dirty="0"/>
              <a:t>המאפיינת את העשייה היום-יומית שלו.</a:t>
            </a:r>
            <a:endParaRPr lang="en-US" b="1" dirty="0"/>
          </a:p>
          <a:p>
            <a:pPr>
              <a:spcBef>
                <a:spcPts val="0"/>
              </a:spcBef>
            </a:pPr>
            <a:r>
              <a:rPr lang="he-IL" dirty="0" smtClean="0"/>
              <a:t>סוגיות שיש לתת עליהן את הדעת אם רוצים שמורים ישתפו פעולה בהכנת מערכי-שיעור:</a:t>
            </a:r>
          </a:p>
          <a:p>
            <a:pPr lvl="1">
              <a:spcBef>
                <a:spcPts val="0"/>
              </a:spcBef>
            </a:pPr>
            <a:r>
              <a:rPr lang="he-IL" dirty="0" smtClean="0"/>
              <a:t>ההכרה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בבעלות</a:t>
            </a:r>
            <a:r>
              <a:rPr lang="he-IL" dirty="0"/>
              <a:t> על מערך-שיעור או על תרומה </a:t>
            </a:r>
            <a:r>
              <a:rPr lang="he-IL" dirty="0" smtClean="0"/>
              <a:t>לשיפורו; </a:t>
            </a:r>
          </a:p>
          <a:p>
            <a:pPr lvl="1">
              <a:spcBef>
                <a:spcPts val="0"/>
              </a:spcBef>
            </a:pPr>
            <a:r>
              <a:rPr lang="he-IL" dirty="0" smtClean="0"/>
              <a:t>מתן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אופציה למניעת </a:t>
            </a:r>
            <a:r>
              <a:rPr lang="he-IL" dirty="0" smtClean="0"/>
              <a:t>הכנסת </a:t>
            </a:r>
            <a:r>
              <a:rPr lang="he-IL" dirty="0"/>
              <a:t>שינויים במערך </a:t>
            </a:r>
            <a:r>
              <a:rPr lang="he-IL" dirty="0" smtClean="0"/>
              <a:t>שיעור;</a:t>
            </a:r>
          </a:p>
          <a:p>
            <a:pPr lvl="1">
              <a:spcBef>
                <a:spcPts val="0"/>
              </a:spcBef>
              <a:buNone/>
            </a:pPr>
            <a:r>
              <a:rPr lang="he-IL" dirty="0" smtClean="0"/>
              <a:t>שתיהן מנוגדת </a:t>
            </a:r>
            <a:r>
              <a:rPr lang="he-IL" dirty="0"/>
              <a:t>באופיין לתרבות-השיתוף </a:t>
            </a:r>
            <a:r>
              <a:rPr lang="he-IL" dirty="0" err="1" smtClean="0"/>
              <a:t>בויקי</a:t>
            </a:r>
            <a:r>
              <a:rPr lang="he-IL" dirty="0" smtClean="0"/>
              <a:t>. </a:t>
            </a:r>
            <a:endParaRPr lang="en-US" dirty="0"/>
          </a:p>
          <a:p>
            <a:pPr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26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453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44624"/>
            <a:ext cx="8229600" cy="1143000"/>
          </a:xfrm>
        </p:spPr>
        <p:txBody>
          <a:bodyPr>
            <a:normAutofit/>
          </a:bodyPr>
          <a:lstStyle/>
          <a:p>
            <a:r>
              <a:rPr lang="he-IL" dirty="0" smtClean="0"/>
              <a:t>יצירה שיתופית של מערכי-שיעור - סיכום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686800" cy="48245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e-IL" dirty="0" smtClean="0"/>
              <a:t>קיים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פער</a:t>
            </a:r>
            <a:r>
              <a:rPr lang="he-IL" dirty="0"/>
              <a:t> בין הציפיות של מורים התורמים למאגר לכך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שיערכו להם </a:t>
            </a:r>
            <a:r>
              <a:rPr lang="he-IL" dirty="0"/>
              <a:t>את השיעור באופן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ישיר</a:t>
            </a:r>
            <a:r>
              <a:rPr lang="he-IL" dirty="0"/>
              <a:t>, לבין העובדה שהם עצמם בחרו במרבית המקרים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להגיב לעמיתים </a:t>
            </a:r>
            <a:r>
              <a:rPr lang="he-IL" dirty="0"/>
              <a:t>באופן 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לא ישיר </a:t>
            </a:r>
            <a:r>
              <a:rPr lang="he-IL" dirty="0"/>
              <a:t>באמצעות דף-השיחה. </a:t>
            </a:r>
            <a:r>
              <a:rPr lang="he-IL" dirty="0" smtClean="0"/>
              <a:t>ממצאים </a:t>
            </a:r>
            <a:r>
              <a:rPr lang="he-IL" dirty="0"/>
              <a:t>אלה  עולים בקנה אחד עם ממצאי מחקרים קודמים (למשל, ברגר, </a:t>
            </a:r>
            <a:r>
              <a:rPr lang="he-IL" dirty="0" err="1"/>
              <a:t>גורסקי</a:t>
            </a:r>
            <a:r>
              <a:rPr lang="he-IL" dirty="0"/>
              <a:t> ומישר-טל, 2008</a:t>
            </a:r>
            <a:r>
              <a:rPr lang="en-US" dirty="0"/>
              <a:t>(</a:t>
            </a:r>
            <a:r>
              <a:rPr lang="he-IL" dirty="0"/>
              <a:t>. </a:t>
            </a:r>
            <a:endParaRPr lang="he-IL" dirty="0" smtClean="0"/>
          </a:p>
          <a:p>
            <a:pPr>
              <a:spcBef>
                <a:spcPts val="0"/>
              </a:spcBef>
            </a:pPr>
            <a:r>
              <a:rPr lang="he-IL" dirty="0" smtClean="0"/>
              <a:t>במחקר </a:t>
            </a:r>
            <a:r>
              <a:rPr lang="he-IL" dirty="0"/>
              <a:t>הנוכחי הפער </a:t>
            </a:r>
            <a:r>
              <a:rPr lang="he-IL" dirty="0" smtClean="0"/>
              <a:t>הנזכר נבע מכך שהמורים </a:t>
            </a:r>
            <a:r>
              <a:rPr lang="he-IL" dirty="0"/>
              <a:t>חשו שקשה להם יותר להעיר ו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להעביר ביקורת</a:t>
            </a:r>
            <a:r>
              <a:rPr lang="he-IL" dirty="0"/>
              <a:t>, מאשר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לקבל ביקורת </a:t>
            </a:r>
            <a:r>
              <a:rPr lang="he-IL" dirty="0"/>
              <a:t>בעצמם.</a:t>
            </a:r>
            <a:r>
              <a:rPr lang="he-IL" b="1" dirty="0"/>
              <a:t> </a:t>
            </a:r>
            <a:endParaRPr lang="he-IL" b="1" dirty="0" smtClean="0"/>
          </a:p>
          <a:p>
            <a:pPr>
              <a:spcBef>
                <a:spcPts val="0"/>
              </a:spcBef>
            </a:pPr>
            <a:r>
              <a:rPr lang="he-IL" dirty="0" smtClean="0"/>
              <a:t>לפיכך</a:t>
            </a:r>
            <a:r>
              <a:rPr lang="he-IL" dirty="0"/>
              <a:t>, כדי שניתן יהיה לפתח מאגר של מערכי-שיעור באופן שיתופי,  הכרחי לפתח </a:t>
            </a:r>
            <a:r>
              <a:rPr lang="he-IL" dirty="0" smtClean="0"/>
              <a:t>את</a:t>
            </a:r>
          </a:p>
          <a:p>
            <a:pPr lvl="1">
              <a:spcBef>
                <a:spcPts val="0"/>
              </a:spcBef>
            </a:pPr>
            <a:r>
              <a:rPr lang="he-IL" dirty="0" smtClean="0"/>
              <a:t>התובנות של מורים לגבי המשמעות </a:t>
            </a:r>
            <a:r>
              <a:rPr lang="he-IL" dirty="0"/>
              <a:t>והחשיבות </a:t>
            </a:r>
            <a:r>
              <a:rPr lang="he-IL" dirty="0" smtClean="0"/>
              <a:t>של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משוב</a:t>
            </a:r>
            <a:r>
              <a:rPr lang="he-IL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he-IL" dirty="0" smtClean="0"/>
              <a:t>היכולת של המורים </a:t>
            </a:r>
            <a:r>
              <a:rPr lang="he-IL" dirty="0"/>
              <a:t>לקיים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דיון </a:t>
            </a:r>
            <a:r>
              <a:rPr lang="he-IL" dirty="0"/>
              <a:t>מקצועי.  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27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510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he-IL" dirty="0" smtClean="0"/>
              <a:t>הסתייגויות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63277"/>
            <a:ext cx="8136904" cy="4525963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he-IL" dirty="0" smtClean="0"/>
              <a:t>מחקר-החלוץ </a:t>
            </a:r>
            <a:r>
              <a:rPr lang="he-IL" dirty="0"/>
              <a:t>התבצע בשיתוף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קבוצה קטנה של מורים</a:t>
            </a:r>
            <a:r>
              <a:rPr lang="he-IL" dirty="0"/>
              <a:t>, אשר היו </a:t>
            </a:r>
            <a:r>
              <a:rPr lang="he-IL" dirty="0" err="1"/>
              <a:t>מחוייבים</a:t>
            </a:r>
            <a:r>
              <a:rPr lang="he-IL" dirty="0"/>
              <a:t> לעשייה מתוקף השתתפותם בקורס. </a:t>
            </a:r>
            <a:endParaRPr lang="he-IL" dirty="0" smtClean="0"/>
          </a:p>
          <a:p>
            <a:pPr lvl="0">
              <a:spcBef>
                <a:spcPts val="0"/>
              </a:spcBef>
            </a:pPr>
            <a:r>
              <a:rPr lang="he-IL" dirty="0" smtClean="0"/>
              <a:t>הם הכירו אחד את </a:t>
            </a:r>
            <a:r>
              <a:rPr lang="he-IL" dirty="0"/>
              <a:t>השני באופן אישי, וחלק מהעבודה התבצע </a:t>
            </a:r>
            <a:r>
              <a:rPr lang="he-IL" dirty="0" smtClean="0"/>
              <a:t>במפגשים </a:t>
            </a:r>
            <a:r>
              <a:rPr lang="he-IL" dirty="0"/>
              <a:t>אישיים. </a:t>
            </a:r>
            <a:endParaRPr lang="he-IL" dirty="0" smtClean="0"/>
          </a:p>
          <a:p>
            <a:pPr lvl="0">
              <a:spcBef>
                <a:spcPts val="0"/>
              </a:spcBef>
            </a:pPr>
            <a:r>
              <a:rPr lang="he-IL" dirty="0" smtClean="0"/>
              <a:t>לפיכך</a:t>
            </a:r>
            <a:r>
              <a:rPr lang="he-IL" dirty="0"/>
              <a:t>, ממצאי-המחקר אינם מאפשרים לִצְפות </a:t>
            </a:r>
            <a:r>
              <a:rPr lang="he-IL" dirty="0" err="1"/>
              <a:t>את</a:t>
            </a:r>
            <a:r>
              <a:rPr lang="he-IL" dirty="0"/>
              <a:t> התהליכים החברתיים ואת הקשיים אשר עתידים לאפיין מהלך דומה בקרב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הקהילייה כולה</a:t>
            </a:r>
            <a:r>
              <a:rPr lang="he-IL" dirty="0"/>
              <a:t>. </a:t>
            </a:r>
            <a:endParaRPr lang="he-I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28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3318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9867"/>
            <a:ext cx="8229600" cy="1143000"/>
          </a:xfrm>
        </p:spPr>
        <p:txBody>
          <a:bodyPr>
            <a:normAutofit/>
          </a:bodyPr>
          <a:lstStyle/>
          <a:p>
            <a:r>
              <a:rPr lang="he-IL" dirty="0" smtClean="0"/>
              <a:t>ומה הלאה?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980728"/>
            <a:ext cx="9036496" cy="5688632"/>
          </a:xfrm>
        </p:spPr>
        <p:txBody>
          <a:bodyPr>
            <a:noAutofit/>
          </a:bodyPr>
          <a:lstStyle/>
          <a:p>
            <a:pPr marL="0" indent="19050">
              <a:spcBef>
                <a:spcPts val="0"/>
              </a:spcBef>
              <a:buNone/>
            </a:pPr>
            <a:r>
              <a:rPr lang="he-IL" dirty="0" smtClean="0"/>
              <a:t>התנהגות המורים הן כמשתמשי-קצה והן כתורמים, ראויה למחקר נוסף. לשם כך יש צורך בביצוע מהלך ארוך-טווח שבמסגרתו ייבחנו ההיבטים היישומיים והתיאורטיים של תהליך היצירה ושל אופן השימוש בתוצר. </a:t>
            </a:r>
          </a:p>
          <a:p>
            <a:pPr lvl="0">
              <a:spcBef>
                <a:spcPts val="0"/>
              </a:spcBef>
              <a:buNone/>
            </a:pPr>
            <a:r>
              <a:rPr lang="he-IL" dirty="0" smtClean="0"/>
              <a:t>מהלך </a:t>
            </a:r>
            <a:r>
              <a:rPr lang="he-IL" dirty="0"/>
              <a:t>כזה דורש השקעה לא מבוטלת של משאבים אשר </a:t>
            </a:r>
            <a:r>
              <a:rPr lang="he-IL" dirty="0" smtClean="0"/>
              <a:t>יופנו אל: </a:t>
            </a:r>
          </a:p>
          <a:p>
            <a:pPr lvl="0">
              <a:spcBef>
                <a:spcPts val="0"/>
              </a:spcBef>
            </a:pP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תגמול למורים </a:t>
            </a:r>
            <a:r>
              <a:rPr lang="he-IL" dirty="0" smtClean="0"/>
              <a:t>אשר </a:t>
            </a:r>
            <a:r>
              <a:rPr lang="he-IL" dirty="0"/>
              <a:t>יעסקו בפיתוח ראשוני של המאגר, עד ליצירת "מסה קריטית" של </a:t>
            </a:r>
            <a:r>
              <a:rPr lang="he-IL" dirty="0" smtClean="0"/>
              <a:t>מערכי-שיעור במתמטיקה;</a:t>
            </a:r>
          </a:p>
          <a:p>
            <a:pPr lvl="0">
              <a:spcBef>
                <a:spcPts val="0"/>
              </a:spcBef>
            </a:pP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התאמת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הפלטפורמה </a:t>
            </a:r>
            <a:r>
              <a:rPr lang="he-IL" dirty="0"/>
              <a:t>לצרכים הספציפיים של יצירת מאגר </a:t>
            </a:r>
            <a:r>
              <a:rPr lang="he-IL" dirty="0" smtClean="0"/>
              <a:t>כזה;</a:t>
            </a:r>
          </a:p>
          <a:p>
            <a:pPr lvl="0">
              <a:spcBef>
                <a:spcPts val="0"/>
              </a:spcBef>
            </a:pP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להנגשת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המאגר </a:t>
            </a:r>
            <a:r>
              <a:rPr lang="he-IL" dirty="0" smtClean="0"/>
              <a:t>לקהיליית המשתמשים </a:t>
            </a:r>
            <a:r>
              <a:rPr lang="he-IL" dirty="0"/>
              <a:t>הפוטנציאליים </a:t>
            </a:r>
            <a:r>
              <a:rPr lang="he-IL" dirty="0" smtClean="0"/>
              <a:t>וליצירת </a:t>
            </a:r>
            <a:r>
              <a:rPr lang="he-IL" dirty="0"/>
              <a:t>שיח קהילתי</a:t>
            </a:r>
            <a:r>
              <a:rPr lang="he-IL" dirty="0" smtClean="0"/>
              <a:t>.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29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6057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he-IL" dirty="0" smtClean="0"/>
              <a:t>המניע למחקר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4525963"/>
          </a:xfrm>
        </p:spPr>
        <p:txBody>
          <a:bodyPr>
            <a:normAutofit/>
          </a:bodyPr>
          <a:lstStyle/>
          <a:p>
            <a:r>
              <a:rPr lang="he-IL" dirty="0" smtClean="0"/>
              <a:t>במילים אחרות, המחקר עוסק ב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מאפייניו של תהליך </a:t>
            </a:r>
            <a:r>
              <a:rPr lang="he-IL" dirty="0" smtClean="0"/>
              <a:t>שמתקיימת בו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יצירה שיתופית </a:t>
            </a:r>
            <a:r>
              <a:rPr lang="he-IL" dirty="0" smtClean="0"/>
              <a:t>של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ידע פרקטי</a:t>
            </a:r>
            <a:r>
              <a:rPr lang="he-IL" dirty="0" smtClean="0"/>
              <a:t>, בשונה מתהליך של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איגום </a:t>
            </a:r>
            <a:r>
              <a:rPr lang="he-IL" dirty="0" smtClean="0"/>
              <a:t>או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ארגון מחדש </a:t>
            </a:r>
            <a:r>
              <a:rPr lang="he-IL" dirty="0" smtClean="0"/>
              <a:t>של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מידע</a:t>
            </a:r>
            <a:r>
              <a:rPr lang="he-IL" dirty="0" smtClean="0"/>
              <a:t>.</a:t>
            </a:r>
            <a:endParaRPr lang="en-US" dirty="0" smtClean="0"/>
          </a:p>
          <a:p>
            <a:r>
              <a:rPr lang="he-IL" dirty="0" smtClean="0"/>
              <a:t>יחד </a:t>
            </a:r>
            <a:r>
              <a:rPr lang="he-IL" dirty="0"/>
              <a:t>עם זאת, היו  לנו ספקות לגבי מידת התאמתה של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הפלטפורמה</a:t>
            </a:r>
            <a:r>
              <a:rPr lang="he-IL" dirty="0"/>
              <a:t>, שכן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מערכי-שיעור</a:t>
            </a:r>
            <a:r>
              <a:rPr lang="he-IL" dirty="0"/>
              <a:t>, להבדיל ממידע אנציקלופדי, הם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יצירה אישית </a:t>
            </a:r>
            <a:r>
              <a:rPr lang="he-IL" dirty="0" smtClean="0"/>
              <a:t>(מכוונת-מטרה</a:t>
            </a:r>
            <a:r>
              <a:rPr lang="he-IL" dirty="0"/>
              <a:t>). </a:t>
            </a:r>
            <a:endParaRPr lang="he-IL" dirty="0" smtClean="0"/>
          </a:p>
          <a:p>
            <a:r>
              <a:rPr lang="he-IL" dirty="0" smtClean="0"/>
              <a:t>מוּנָעים על-ידי תחושת </a:t>
            </a:r>
            <a:r>
              <a:rPr lang="he-IL" dirty="0"/>
              <a:t>הצורך במציאת פתרון </a:t>
            </a:r>
            <a:r>
              <a:rPr lang="he-IL" dirty="0" smtClean="0"/>
              <a:t>הולם </a:t>
            </a:r>
          </a:p>
          <a:p>
            <a:pPr>
              <a:spcBef>
                <a:spcPts val="0"/>
              </a:spcBef>
              <a:buNone/>
            </a:pPr>
            <a:r>
              <a:rPr lang="he-IL" dirty="0" smtClean="0"/>
              <a:t>	ל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שימור</a:t>
            </a:r>
            <a:r>
              <a:rPr lang="he-IL" dirty="0"/>
              <a:t>,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צבירה </a:t>
            </a:r>
            <a:r>
              <a:rPr lang="he-IL" dirty="0"/>
              <a:t>ו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שיתוף </a:t>
            </a:r>
            <a:r>
              <a:rPr lang="he-IL" dirty="0"/>
              <a:t>בהכנת מערכי-שיעור, יצאנו למחקר </a:t>
            </a:r>
            <a:r>
              <a:rPr lang="he-IL" dirty="0" smtClean="0"/>
              <a:t>חלוץ.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advTm="3806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dirty="0" smtClean="0"/>
              <a:t>ידע אישי, ידע קולקטיבי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001156" cy="4525963"/>
          </a:xfrm>
        </p:spPr>
        <p:txBody>
          <a:bodyPr>
            <a:noAutofit/>
          </a:bodyPr>
          <a:lstStyle/>
          <a:p>
            <a:r>
              <a:rPr lang="he-IL" dirty="0" smtClean="0"/>
              <a:t>תכנון מערכי-שיעור הוא שלב הכרחי בעבודתו המורכבת של המורה. הוא תובע יישום מגוון רחב של סוגי ידע אישי.</a:t>
            </a:r>
          </a:p>
          <a:p>
            <a:r>
              <a:rPr lang="he-IL" dirty="0" smtClean="0"/>
              <a:t>רוב המורים נוטים לבצע את עבודתם בבדידות מזהרת.	</a:t>
            </a:r>
          </a:p>
          <a:p>
            <a:r>
              <a:rPr lang="he-IL" dirty="0" smtClean="0"/>
              <a:t>זאת למרות שספרות המחקר מצביעה על כך ש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איגום</a:t>
            </a:r>
            <a:r>
              <a:rPr lang="he-IL" dirty="0" smtClean="0"/>
              <a:t> הידע שנצבר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ברמת הפרט</a:t>
            </a:r>
            <a:r>
              <a:rPr lang="he-IL" dirty="0" smtClean="0"/>
              <a:t>, והפיכתו ל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ידע קולקטיבי, </a:t>
            </a:r>
            <a:r>
              <a:rPr lang="he-IL" dirty="0" smtClean="0"/>
              <a:t>תומכים בעשייה של כל פרט בקהילייה ובהתפתחותה של הקהילייה המקצועית כולה.</a:t>
            </a:r>
            <a:endParaRPr lang="he-IL" sz="2000" dirty="0" smtClean="0"/>
          </a:p>
          <a:p>
            <a:pPr algn="l" rtl="0">
              <a:buNone/>
            </a:pPr>
            <a:r>
              <a:rPr lang="en-US" sz="2000" dirty="0" smtClean="0"/>
              <a:t>Burbank &amp; </a:t>
            </a:r>
            <a:r>
              <a:rPr lang="en-US" sz="2000" dirty="0" err="1" smtClean="0"/>
              <a:t>Kauchak's</a:t>
            </a:r>
            <a:r>
              <a:rPr lang="en-US" sz="2000" dirty="0" smtClean="0"/>
              <a:t>, 2003</a:t>
            </a:r>
            <a:r>
              <a:rPr lang="he-IL" sz="2000" dirty="0" smtClean="0"/>
              <a:t> </a:t>
            </a:r>
            <a:r>
              <a:rPr lang="en-US" sz="2000" dirty="0" smtClean="0"/>
              <a:t>; Carroll et al., 2003; </a:t>
            </a:r>
            <a:r>
              <a:rPr lang="en-US" sz="2000" dirty="0" err="1" smtClean="0"/>
              <a:t>Coakes</a:t>
            </a:r>
            <a:r>
              <a:rPr lang="en-US" sz="2000" dirty="0" smtClean="0"/>
              <a:t> </a:t>
            </a:r>
            <a:r>
              <a:rPr lang="en-US" sz="2000" dirty="0"/>
              <a:t>&amp; Smith, </a:t>
            </a:r>
            <a:r>
              <a:rPr lang="en-US" sz="2000" dirty="0" smtClean="0"/>
              <a:t>2007; Wenger, 1998</a:t>
            </a:r>
            <a:r>
              <a:rPr lang="he-IL" sz="2000" dirty="0" smtClean="0"/>
              <a:t> </a:t>
            </a:r>
            <a:endParaRPr lang="en-US" sz="2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 advTm="210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אודות פלטפורמות ויקי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040560"/>
          </a:xfrm>
        </p:spPr>
        <p:txBody>
          <a:bodyPr>
            <a:noAutofit/>
          </a:bodyPr>
          <a:lstStyle/>
          <a:p>
            <a:r>
              <a:rPr lang="he-IL" dirty="0" smtClean="0"/>
              <a:t>פלטפורמת  </a:t>
            </a:r>
            <a:r>
              <a:rPr lang="he-IL" dirty="0"/>
              <a:t>ויקי-מדיה היא אחת הפלטפורמות המקובלות כיום לצבירה שיתופית ולשמירת מידע. </a:t>
            </a:r>
            <a:endParaRPr lang="he-IL" dirty="0" smtClean="0"/>
          </a:p>
          <a:p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יתרונה </a:t>
            </a:r>
            <a:r>
              <a:rPr lang="he-IL" dirty="0"/>
              <a:t>הוא בכך שמאגר-המידע נוצר ונערך על-ידי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כותבים רבים</a:t>
            </a:r>
            <a:r>
              <a:rPr lang="he-IL" dirty="0"/>
              <a:t>, ובכל רגע נתון קיימת אפשרות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להרחיבו ולעדכנו </a:t>
            </a:r>
            <a:r>
              <a:rPr lang="he-IL" dirty="0"/>
              <a:t>בקלות (</a:t>
            </a:r>
            <a:r>
              <a:rPr lang="en-US" sz="2000" dirty="0" err="1"/>
              <a:t>Arreguin</a:t>
            </a:r>
            <a:r>
              <a:rPr lang="en-US" sz="2000" dirty="0"/>
              <a:t>, 2004</a:t>
            </a:r>
            <a:r>
              <a:rPr lang="he-IL" dirty="0"/>
              <a:t>). </a:t>
            </a:r>
            <a:endParaRPr lang="he-IL" dirty="0" smtClean="0"/>
          </a:p>
          <a:p>
            <a:r>
              <a:rPr lang="he-IL" dirty="0" smtClean="0"/>
              <a:t>מאפיין </a:t>
            </a:r>
            <a:r>
              <a:rPr lang="he-IL" dirty="0"/>
              <a:t>זה תורם ליצירתו של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כלי שיתופי </a:t>
            </a:r>
            <a:r>
              <a:rPr lang="he-IL" dirty="0"/>
              <a:t>התומך ומסייע  בבנייה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משותפת</a:t>
            </a:r>
            <a:r>
              <a:rPr lang="he-IL" dirty="0"/>
              <a:t> של מאגר-מידע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דינמי</a:t>
            </a:r>
            <a:r>
              <a:rPr lang="he-IL" dirty="0"/>
              <a:t>, תוך החלפת-דעות, ומבלי להמתין ל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עריכה של "מומחה" </a:t>
            </a:r>
            <a:r>
              <a:rPr lang="he-IL" dirty="0"/>
              <a:t>(</a:t>
            </a:r>
            <a:r>
              <a:rPr lang="en-US" sz="2000" dirty="0" err="1"/>
              <a:t>Ebersbach</a:t>
            </a:r>
            <a:r>
              <a:rPr lang="en-US" sz="2000" dirty="0"/>
              <a:t> et al., 2006</a:t>
            </a:r>
            <a:r>
              <a:rPr lang="he-IL" dirty="0"/>
              <a:t>). </a:t>
            </a:r>
            <a:endParaRPr lang="he-IL" dirty="0" smtClean="0"/>
          </a:p>
          <a:p>
            <a:r>
              <a:rPr lang="he-IL" dirty="0" smtClean="0"/>
              <a:t>הניסיון מצביע </a:t>
            </a:r>
            <a:r>
              <a:rPr lang="he-IL" dirty="0"/>
              <a:t>על כך שלמרות שדפי-</a:t>
            </a:r>
            <a:r>
              <a:rPr lang="he-IL" dirty="0" err="1"/>
              <a:t>הויקי</a:t>
            </a:r>
            <a:r>
              <a:rPr lang="he-IL" dirty="0"/>
              <a:t> נוצרים בתהליך של עבודה שיתופית ללא "פיקוח מגבוה", עד מהרה הם הופכים למקור-מידע אמין </a:t>
            </a:r>
            <a:r>
              <a:rPr lang="he-IL" dirty="0" smtClean="0"/>
              <a:t>וקוהרנטי עד כמה שאפשר </a:t>
            </a:r>
            <a:r>
              <a:rPr lang="he-IL" dirty="0"/>
              <a:t>(</a:t>
            </a:r>
            <a:r>
              <a:rPr lang="en-US" sz="2000" dirty="0" err="1"/>
              <a:t>Arreguin</a:t>
            </a:r>
            <a:r>
              <a:rPr lang="en-US" sz="2000" dirty="0"/>
              <a:t>, 2004</a:t>
            </a:r>
            <a:r>
              <a:rPr lang="he-IL" dirty="0"/>
              <a:t>).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5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66437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אודות פלטפורמות ויקי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" y="1196752"/>
            <a:ext cx="8507288" cy="525658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he-IL" dirty="0" smtClean="0"/>
              <a:t>אחת </a:t>
            </a:r>
            <a:r>
              <a:rPr lang="he-IL" dirty="0"/>
              <a:t>הסיבות העיקריות לכך שהמידע המצטבר באופן שיתופי על גבי </a:t>
            </a:r>
            <a:r>
              <a:rPr lang="he-IL" dirty="0" err="1"/>
              <a:t>פלטרפומת</a:t>
            </a:r>
            <a:r>
              <a:rPr lang="he-IL" dirty="0"/>
              <a:t>-ויקי הופך למקור-מידע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אמין</a:t>
            </a:r>
            <a:r>
              <a:rPr lang="he-IL" dirty="0" smtClean="0"/>
              <a:t>, </a:t>
            </a:r>
            <a:r>
              <a:rPr lang="he-IL" dirty="0"/>
              <a:t>היא העובדה שהוא נוצר ומתפתח בתהליך של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הערכת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עמיתים.</a:t>
            </a:r>
            <a:endParaRPr lang="he-IL" dirty="0"/>
          </a:p>
          <a:p>
            <a:pPr>
              <a:spcBef>
                <a:spcPts val="1200"/>
              </a:spcBef>
            </a:pPr>
            <a:r>
              <a:rPr lang="he-IL" dirty="0" smtClean="0"/>
              <a:t>בתהליך זה, </a:t>
            </a:r>
            <a:r>
              <a:rPr lang="he-IL" dirty="0"/>
              <a:t>המשתתפים הם בעלי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רקע</a:t>
            </a:r>
            <a:r>
              <a:rPr lang="he-IL" dirty="0"/>
              <a:t> </a:t>
            </a:r>
            <a:r>
              <a:rPr lang="he-IL" dirty="0" smtClean="0"/>
              <a:t>משותף, הם עובדים להשגת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מטרה</a:t>
            </a:r>
            <a:r>
              <a:rPr lang="he-IL" dirty="0" smtClean="0"/>
              <a:t> משותפת, תוך מתן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משוב הדדי</a:t>
            </a:r>
            <a:r>
              <a:rPr lang="he-IL" dirty="0" smtClean="0"/>
              <a:t> הכולל הצעות לשיפור</a:t>
            </a:r>
            <a:r>
              <a:rPr lang="he-IL" dirty="0"/>
              <a:t>,</a:t>
            </a:r>
            <a:r>
              <a:rPr lang="he-IL" dirty="0" smtClean="0"/>
              <a:t> (</a:t>
            </a:r>
            <a:r>
              <a:rPr lang="en-US" sz="2000" dirty="0" smtClean="0"/>
              <a:t>Herndon, 2006; </a:t>
            </a:r>
            <a:r>
              <a:rPr lang="en-US" sz="2000" dirty="0" err="1" smtClean="0"/>
              <a:t>Keig</a:t>
            </a:r>
            <a:r>
              <a:rPr lang="en-US" sz="2000" dirty="0" smtClean="0"/>
              <a:t> &amp; Waggoner, 1994</a:t>
            </a:r>
            <a:r>
              <a:rPr lang="he-IL" sz="2000" dirty="0" smtClean="0"/>
              <a:t> </a:t>
            </a:r>
            <a:r>
              <a:rPr lang="he-IL" dirty="0" smtClean="0"/>
              <a:t>). </a:t>
            </a:r>
          </a:p>
          <a:p>
            <a:pPr>
              <a:spcBef>
                <a:spcPts val="1200"/>
              </a:spcBef>
            </a:pPr>
            <a:r>
              <a:rPr lang="he-IL" dirty="0" smtClean="0"/>
              <a:t>התהליך </a:t>
            </a:r>
            <a:r>
              <a:rPr lang="he-IL" dirty="0"/>
              <a:t>מבוסס על כך </a:t>
            </a:r>
            <a:r>
              <a:rPr lang="he-IL" dirty="0" smtClean="0"/>
              <a:t>ש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כל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פרט </a:t>
            </a:r>
            <a:r>
              <a:rPr lang="he-IL" dirty="0"/>
              <a:t>בקבוצת העמיתים </a:t>
            </a:r>
            <a:r>
              <a:rPr lang="he-IL" dirty="0" smtClean="0"/>
              <a:t>יכול </a:t>
            </a:r>
            <a:r>
              <a:rPr lang="he-IL" dirty="0"/>
              <a:t>להבחין </a:t>
            </a:r>
            <a:r>
              <a:rPr lang="he-IL" dirty="0" smtClean="0"/>
              <a:t>ב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חלק</a:t>
            </a:r>
            <a:r>
              <a:rPr lang="he-IL" dirty="0" smtClean="0"/>
              <a:t> מהיתרונות והחסרונות של </a:t>
            </a:r>
            <a:r>
              <a:rPr lang="he-IL" dirty="0"/>
              <a:t>עבודה שנכתבה על-ידי אחד מהם, ולכן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כקבוצה</a:t>
            </a:r>
            <a:r>
              <a:rPr lang="he-IL" dirty="0"/>
              <a:t> הם בעלי יכולת לאבחן מגוון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רחב</a:t>
            </a:r>
            <a:r>
              <a:rPr lang="he-IL" dirty="0"/>
              <a:t> של נקודות תורפה (</a:t>
            </a:r>
            <a:r>
              <a:rPr lang="en-US" sz="2000" dirty="0"/>
              <a:t>Rogers &amp; </a:t>
            </a:r>
            <a:r>
              <a:rPr lang="en-US" sz="2000" dirty="0" err="1"/>
              <a:t>Threatt</a:t>
            </a:r>
            <a:r>
              <a:rPr lang="en-US" sz="2000" dirty="0"/>
              <a:t>, 2000</a:t>
            </a:r>
            <a:r>
              <a:rPr lang="he-IL" dirty="0"/>
              <a:t>).</a:t>
            </a:r>
            <a:r>
              <a:rPr lang="he-IL" strike="sngStrike" dirty="0"/>
              <a:t> </a:t>
            </a:r>
            <a:endParaRPr lang="en-US" b="1" dirty="0"/>
          </a:p>
          <a:p>
            <a:pPr>
              <a:spcBef>
                <a:spcPts val="1200"/>
              </a:spcBef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advTm="40906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המחקר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7615"/>
            <a:ext cx="843528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המשתתפים</a:t>
            </a:r>
            <a:r>
              <a:rPr lang="he-IL" dirty="0" smtClean="0"/>
              <a:t>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במחקר</a:t>
            </a:r>
            <a:r>
              <a:rPr lang="he-IL" dirty="0" smtClean="0"/>
              <a:t> היו:</a:t>
            </a:r>
          </a:p>
          <a:p>
            <a:pPr lvl="1">
              <a:spcBef>
                <a:spcPts val="0"/>
              </a:spcBef>
            </a:pPr>
            <a:r>
              <a:rPr lang="he-IL" dirty="0" smtClean="0"/>
              <a:t>11 מורים למתמטיקה בעל-יסודי, </a:t>
            </a:r>
          </a:p>
          <a:p>
            <a:pPr lvl="1">
              <a:spcBef>
                <a:spcPts val="0"/>
              </a:spcBef>
            </a:pPr>
            <a:r>
              <a:rPr lang="he-IL" dirty="0" smtClean="0"/>
              <a:t>ותק ממוצע - </a:t>
            </a:r>
            <a:r>
              <a:rPr lang="he-IL" dirty="0"/>
              <a:t>17 </a:t>
            </a:r>
            <a:r>
              <a:rPr lang="he-IL" dirty="0" smtClean="0"/>
              <a:t>שנה, </a:t>
            </a:r>
          </a:p>
          <a:p>
            <a:pPr lvl="1">
              <a:spcBef>
                <a:spcPts val="0"/>
              </a:spcBef>
            </a:pPr>
            <a:r>
              <a:rPr lang="he-IL" dirty="0" smtClean="0"/>
              <a:t>כולם השתתפו </a:t>
            </a:r>
            <a:r>
              <a:rPr lang="he-IL" dirty="0"/>
              <a:t>בקורס במסגרת הלימודים לקראת </a:t>
            </a:r>
            <a:r>
              <a:rPr lang="en-GB" dirty="0" err="1"/>
              <a:t>M.Ed</a:t>
            </a:r>
            <a:r>
              <a:rPr lang="en-US" dirty="0"/>
              <a:t>.</a:t>
            </a:r>
            <a:r>
              <a:rPr lang="he-IL" dirty="0"/>
              <a:t> במכללה גדולה בצפון. </a:t>
            </a:r>
            <a:endParaRPr lang="he-IL" dirty="0" smtClean="0"/>
          </a:p>
          <a:p>
            <a:pPr lvl="1">
              <a:spcBef>
                <a:spcPts val="0"/>
              </a:spcBef>
              <a:buNone/>
            </a:pP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פיתוח המאגר של מערכי-השיעור </a:t>
            </a:r>
          </a:p>
          <a:p>
            <a:pPr marL="447675" lvl="1" indent="9525">
              <a:spcBef>
                <a:spcPts val="0"/>
              </a:spcBef>
              <a:buNone/>
            </a:pPr>
            <a:r>
              <a:rPr lang="he-IL" dirty="0" smtClean="0"/>
              <a:t>הפיתוח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he-IL" dirty="0" smtClean="0"/>
              <a:t>התבצע במשך כ-3 חודשים על פלטפורמת-ויקי (חינמית, סטנדרטית) באתר ייעודי לקורס. </a:t>
            </a:r>
          </a:p>
          <a:p>
            <a:pPr lvl="1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advTm="691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שלבי </a:t>
            </a:r>
            <a:r>
              <a:rPr lang="he-IL" dirty="0"/>
              <a:t>העבודה על בניית </a:t>
            </a:r>
            <a:r>
              <a:rPr lang="he-IL" dirty="0" smtClean="0"/>
              <a:t>המאגר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0405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e-IL" dirty="0" smtClean="0"/>
              <a:t>הפיתוח התבצע בארבעה </a:t>
            </a:r>
            <a:r>
              <a:rPr lang="he-IL" dirty="0"/>
              <a:t>שלבים עיקריים: </a:t>
            </a:r>
            <a:endParaRPr lang="he-IL" dirty="0" smtClean="0"/>
          </a:p>
          <a:p>
            <a:pPr lvl="1">
              <a:spcBef>
                <a:spcPts val="0"/>
              </a:spcBef>
            </a:pPr>
            <a:r>
              <a:rPr lang="he-IL" dirty="0" smtClean="0"/>
              <a:t>יצירת </a:t>
            </a:r>
            <a:r>
              <a:rPr lang="he-IL" dirty="0"/>
              <a:t>דפי-ויקי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אישיים</a:t>
            </a:r>
            <a:r>
              <a:rPr lang="he-IL" dirty="0"/>
              <a:t> הכוללים את </a:t>
            </a:r>
            <a:r>
              <a:rPr lang="he-IL" dirty="0" smtClean="0"/>
              <a:t>ה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אני מאמין</a:t>
            </a:r>
            <a:r>
              <a:rPr lang="he-IL" dirty="0" smtClean="0"/>
              <a:t> בנוגע </a:t>
            </a:r>
            <a:r>
              <a:rPr lang="he-IL" dirty="0"/>
              <a:t>למשמעות של שיעור מתמטיקה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טוב</a:t>
            </a:r>
            <a:r>
              <a:rPr lang="he-IL" dirty="0"/>
              <a:t>; </a:t>
            </a:r>
            <a:endParaRPr lang="he-IL" dirty="0" smtClean="0"/>
          </a:p>
          <a:p>
            <a:pPr lvl="1">
              <a:spcBef>
                <a:spcPts val="0"/>
              </a:spcBef>
            </a:pPr>
            <a:r>
              <a:rPr lang="he-IL" dirty="0" smtClean="0"/>
              <a:t>גיבוש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קבוצתי</a:t>
            </a:r>
            <a:r>
              <a:rPr lang="he-IL" dirty="0"/>
              <a:t> של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קווים מנחים </a:t>
            </a:r>
            <a:r>
              <a:rPr lang="he-IL" dirty="0"/>
              <a:t>לכתיבת מערך-שיעור </a:t>
            </a:r>
            <a:r>
              <a:rPr lang="he-IL" dirty="0" smtClean="0"/>
              <a:t>כזה; </a:t>
            </a:r>
          </a:p>
          <a:p>
            <a:pPr lvl="1">
              <a:spcBef>
                <a:spcPts val="0"/>
              </a:spcBef>
            </a:pPr>
            <a:r>
              <a:rPr lang="he-IL" dirty="0" smtClean="0"/>
              <a:t>לאור זה,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הכנת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מערכי-שיעור </a:t>
            </a:r>
            <a:r>
              <a:rPr lang="he-IL" dirty="0" smtClean="0"/>
              <a:t>במתמטיקה על </a:t>
            </a:r>
            <a:r>
              <a:rPr lang="he-IL" dirty="0"/>
              <a:t>גבי הפלטפורמה; </a:t>
            </a:r>
            <a:endParaRPr lang="he-IL" dirty="0" smtClean="0"/>
          </a:p>
          <a:p>
            <a:pPr lvl="1">
              <a:spcBef>
                <a:spcPts val="0"/>
              </a:spcBef>
            </a:pPr>
            <a:r>
              <a:rPr lang="he-IL" dirty="0" smtClean="0"/>
              <a:t>עריכה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שיתופית</a:t>
            </a:r>
            <a:r>
              <a:rPr lang="he-IL" dirty="0"/>
              <a:t> של מערכי-השיעור. </a:t>
            </a:r>
            <a:endParaRPr lang="he-IL" dirty="0" smtClean="0"/>
          </a:p>
          <a:p>
            <a:pPr>
              <a:spcBef>
                <a:spcPts val="0"/>
              </a:spcBef>
            </a:pPr>
            <a:r>
              <a:rPr lang="he-IL" dirty="0" smtClean="0"/>
              <a:t>עם </a:t>
            </a:r>
            <a:r>
              <a:rPr lang="he-IL" dirty="0"/>
              <a:t>סיומו של כל שלב התקיים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דיון במליאה </a:t>
            </a:r>
            <a:r>
              <a:rPr lang="he-IL" dirty="0" smtClean="0"/>
              <a:t>שעסק </a:t>
            </a:r>
            <a:r>
              <a:rPr lang="he-IL" dirty="0"/>
              <a:t>במאפייני התהליך שעברו </a:t>
            </a:r>
            <a:r>
              <a:rPr lang="he-IL" dirty="0" smtClean="0"/>
              <a:t>המורים, </a:t>
            </a:r>
            <a:r>
              <a:rPr lang="he-IL" dirty="0"/>
              <a:t>במטרה להעמיק את התובנות </a:t>
            </a:r>
            <a:r>
              <a:rPr lang="he-IL" dirty="0" smtClean="0"/>
              <a:t>שלהם. 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שריקי </a:t>
            </a:r>
            <a:r>
              <a:rPr lang="he-IL" dirty="0" err="1" smtClean="0"/>
              <a:t>ומובשוביץ</a:t>
            </a:r>
            <a:r>
              <a:rPr lang="he-IL" dirty="0" smtClean="0"/>
              <a:t>-הדר: </a:t>
            </a:r>
          </a:p>
          <a:p>
            <a:r>
              <a:rPr lang="he-IL" dirty="0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advTm="773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מתודולוגיה וכלי מחקר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63277"/>
            <a:ext cx="817240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e-IL" dirty="0" smtClean="0"/>
              <a:t>המחקר </a:t>
            </a:r>
            <a:r>
              <a:rPr lang="he-IL" dirty="0"/>
              <a:t>התבצע במתכונת משולבת של מחקר איכותני ומחקר כמותני.  </a:t>
            </a:r>
            <a:endParaRPr lang="he-IL" dirty="0" smtClean="0"/>
          </a:p>
          <a:p>
            <a:pPr>
              <a:spcBef>
                <a:spcPts val="0"/>
              </a:spcBef>
            </a:pPr>
            <a:r>
              <a:rPr lang="he-IL" dirty="0" smtClean="0"/>
              <a:t>כלי-המחקר </a:t>
            </a:r>
            <a:r>
              <a:rPr lang="he-IL" dirty="0"/>
              <a:t>כללו: </a:t>
            </a:r>
            <a:endParaRPr lang="he-IL" dirty="0" smtClean="0"/>
          </a:p>
          <a:p>
            <a:pPr lvl="1">
              <a:spcBef>
                <a:spcPts val="0"/>
              </a:spcBef>
            </a:pPr>
            <a:r>
              <a:rPr lang="he-IL" dirty="0" smtClean="0"/>
              <a:t>יומני-למידה רפלקטיביים של המורים, </a:t>
            </a:r>
          </a:p>
          <a:p>
            <a:pPr lvl="1">
              <a:spcBef>
                <a:spcPts val="0"/>
              </a:spcBef>
            </a:pPr>
            <a:r>
              <a:rPr lang="he-IL" dirty="0" smtClean="0"/>
              <a:t>דפי-</a:t>
            </a:r>
            <a:r>
              <a:rPr lang="he-IL" dirty="0" err="1" smtClean="0"/>
              <a:t>הויקי</a:t>
            </a:r>
            <a:r>
              <a:rPr lang="he-IL" dirty="0" smtClean="0"/>
              <a:t> </a:t>
            </a:r>
            <a:r>
              <a:rPr lang="he-IL" dirty="0"/>
              <a:t>וההיסטוריה של כל דף, </a:t>
            </a:r>
            <a:endParaRPr lang="he-IL" dirty="0" smtClean="0"/>
          </a:p>
          <a:p>
            <a:pPr lvl="1">
              <a:spcBef>
                <a:spcPts val="0"/>
              </a:spcBef>
            </a:pPr>
            <a:r>
              <a:rPr lang="he-IL" dirty="0" smtClean="0"/>
              <a:t>מעקב </a:t>
            </a:r>
            <a:r>
              <a:rPr lang="he-IL" dirty="0"/>
              <a:t>סטטיסטי אחר הפעולות שבוצעו בדפי-</a:t>
            </a:r>
            <a:r>
              <a:rPr lang="he-IL" dirty="0" err="1"/>
              <a:t>הויקי</a:t>
            </a:r>
            <a:r>
              <a:rPr lang="he-IL" dirty="0"/>
              <a:t>, </a:t>
            </a:r>
            <a:endParaRPr lang="he-IL" dirty="0" smtClean="0"/>
          </a:p>
          <a:p>
            <a:pPr lvl="1">
              <a:spcBef>
                <a:spcPts val="0"/>
              </a:spcBef>
            </a:pPr>
            <a:r>
              <a:rPr lang="he-IL" dirty="0" smtClean="0"/>
              <a:t>שאלון-סיכום, </a:t>
            </a:r>
          </a:p>
          <a:p>
            <a:pPr lvl="1">
              <a:spcBef>
                <a:spcPts val="0"/>
              </a:spcBef>
            </a:pPr>
            <a:r>
              <a:rPr lang="he-IL" dirty="0" smtClean="0"/>
              <a:t>ראיונות אישיים עם המורים.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he-IL" dirty="0"/>
              <a:t>במתכוון לא התקיימה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התערבות יזומה </a:t>
            </a:r>
            <a:r>
              <a:rPr lang="he-IL" dirty="0" smtClean="0"/>
              <a:t>ע"י החוקרות במהלך </a:t>
            </a:r>
            <a:r>
              <a:rPr lang="he-IL" dirty="0"/>
              <a:t>השוטף של עבודת </a:t>
            </a:r>
            <a:r>
              <a:rPr lang="he-IL" dirty="0" smtClean="0"/>
              <a:t>המורים.</a:t>
            </a:r>
          </a:p>
          <a:p>
            <a:pPr>
              <a:spcBef>
                <a:spcPts val="0"/>
              </a:spcBef>
            </a:pPr>
            <a:r>
              <a:rPr lang="he-IL" dirty="0" smtClean="0"/>
              <a:t>במהלך כל שלבי-העבודה קבלו המורים </a:t>
            </a:r>
            <a:r>
              <a:rPr lang="he-I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תמיכה טכנית </a:t>
            </a:r>
            <a:r>
              <a:rPr lang="he-IL" dirty="0" smtClean="0"/>
              <a:t>ממומחה-ויקי בעל רקע בחינוך-מתמטי.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שריקי ומובשוביץ-הדר: </a:t>
            </a:r>
          </a:p>
          <a:p>
            <a:r>
              <a:rPr lang="he-IL" smtClean="0"/>
              <a:t>מערכי-שיעור במתמטיקה על ויקי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4E67-5046-4323-B78E-0908FA10D54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advTm="582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0.5|2.8|12.3|12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15.6|17.3|11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1.2|15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8.1|13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0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19.6|5.9|13.8|8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1.7|2.6|6.6|25.7|0.2|0.2|2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1.4|0.9|1.1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4.5|19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6.9|7.4|3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17.6|8.9"/>
</p:tagLst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2112</Words>
  <Application>Microsoft Office PowerPoint</Application>
  <PresentationFormat>‫הצגה על המסך (4:3)</PresentationFormat>
  <Paragraphs>312</Paragraphs>
  <Slides>29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29</vt:i4>
      </vt:variant>
    </vt:vector>
  </HeadingPairs>
  <TitlesOfParts>
    <vt:vector size="30" baseType="lpstr">
      <vt:lpstr>Office Theme</vt:lpstr>
      <vt:lpstr>בנייה שיתופית של מערכי-שיעור במתמטיקה על גבי פלטפורמת ויקי </vt:lpstr>
      <vt:lpstr>המניע למחקר</vt:lpstr>
      <vt:lpstr>המניע למחקר</vt:lpstr>
      <vt:lpstr>ידע אישי, ידע קולקטיבי</vt:lpstr>
      <vt:lpstr>אודות פלטפורמות ויקי</vt:lpstr>
      <vt:lpstr>אודות פלטפורמות ויקי</vt:lpstr>
      <vt:lpstr>המחקר</vt:lpstr>
      <vt:lpstr>שלבי העבודה על בניית המאגר</vt:lpstr>
      <vt:lpstr>מתודולוגיה וכלי מחקר  </vt:lpstr>
      <vt:lpstr>שיטות לניתוח הנתונים</vt:lpstr>
      <vt:lpstr> ממצאים – מידע כמותי  </vt:lpstr>
      <vt:lpstr> ממצאים – מיומני הלמידה  </vt:lpstr>
      <vt:lpstr>מאפייני הבנייה השיתופית על פלטפורמת-ויקי</vt:lpstr>
      <vt:lpstr>מאפייני הבנייה השיתופית על פלטפורמת-ויקי</vt:lpstr>
      <vt:lpstr>מאפייני הבנייה השיתופית על פלטפורמת-ויקי</vt:lpstr>
      <vt:lpstr>מאפייני הבנייה השיתופית על פלטפורמת-ויקי</vt:lpstr>
      <vt:lpstr>מאפייני הבנייה השיתופית על פלטפורמת-ויקי</vt:lpstr>
      <vt:lpstr>מתן משוב</vt:lpstr>
      <vt:lpstr>מתן משוב שלילי</vt:lpstr>
      <vt:lpstr>קבלת משוב</vt:lpstr>
      <vt:lpstr>קבלת משוב</vt:lpstr>
      <vt:lpstr> ממצאים – מיומני הלמידה  </vt:lpstr>
      <vt:lpstr>יתרונות וחסרונות של פלטפורמת-ויקי בהקשר ליצירה שיתופית של מערכי-שיעור במתמטיקה</vt:lpstr>
      <vt:lpstr>יתרונות וחסרונות של פלטפורמת-ויקי בהקשר ליצירה שיתופית של מערכי-שיעור במתמטיקה</vt:lpstr>
      <vt:lpstr>יתרונות וחסרונות של הויקי -סיכום </vt:lpstr>
      <vt:lpstr>יצירה שיתופית של מערכי-שיעור - סיכום</vt:lpstr>
      <vt:lpstr>יצירה שיתופית של מערכי-שיעור - סיכום</vt:lpstr>
      <vt:lpstr>הסתייגויות</vt:lpstr>
      <vt:lpstr>ומה הלאה?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nitsa</dc:creator>
  <cp:lastModifiedBy>osnatts</cp:lastModifiedBy>
  <cp:revision>124</cp:revision>
  <dcterms:created xsi:type="dcterms:W3CDTF">2010-12-29T10:12:37Z</dcterms:created>
  <dcterms:modified xsi:type="dcterms:W3CDTF">2011-02-08T07:48:07Z</dcterms:modified>
</cp:coreProperties>
</file>