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17"/>
  </p:notesMasterIdLst>
  <p:sldIdLst>
    <p:sldId id="334" r:id="rId2"/>
    <p:sldId id="517" r:id="rId3"/>
    <p:sldId id="519" r:id="rId4"/>
    <p:sldId id="507" r:id="rId5"/>
    <p:sldId id="498" r:id="rId6"/>
    <p:sldId id="512" r:id="rId7"/>
    <p:sldId id="513" r:id="rId8"/>
    <p:sldId id="514" r:id="rId9"/>
    <p:sldId id="515" r:id="rId10"/>
    <p:sldId id="516" r:id="rId11"/>
    <p:sldId id="508" r:id="rId12"/>
    <p:sldId id="511" r:id="rId13"/>
    <p:sldId id="524" r:id="rId14"/>
    <p:sldId id="525" r:id="rId15"/>
    <p:sldId id="505" r:id="rId16"/>
  </p:sldIdLst>
  <p:sldSz cx="9144000" cy="6858000" type="screen4x3"/>
  <p:notesSz cx="6858000" cy="9144000"/>
  <p:defaultTextStyle>
    <a:defPPr>
      <a:defRPr lang="he-IL"/>
    </a:defPPr>
    <a:lvl1pPr algn="l" rtl="0" fontAlgn="base">
      <a:spcBef>
        <a:spcPct val="0"/>
      </a:spcBef>
      <a:spcAft>
        <a:spcPct val="0"/>
      </a:spcAft>
      <a:defRPr kern="1200">
        <a:solidFill>
          <a:schemeClr val="tx1"/>
        </a:solidFill>
        <a:latin typeface="Times New Roman" pitchFamily="18" charset="0"/>
        <a:ea typeface="+mn-ea"/>
        <a:cs typeface="Arial" charset="0"/>
      </a:defRPr>
    </a:lvl1pPr>
    <a:lvl2pPr marL="457200" algn="l" rtl="0" fontAlgn="base">
      <a:spcBef>
        <a:spcPct val="0"/>
      </a:spcBef>
      <a:spcAft>
        <a:spcPct val="0"/>
      </a:spcAft>
      <a:defRPr kern="1200">
        <a:solidFill>
          <a:schemeClr val="tx1"/>
        </a:solidFill>
        <a:latin typeface="Times New Roman" pitchFamily="18" charset="0"/>
        <a:ea typeface="+mn-ea"/>
        <a:cs typeface="Arial" charset="0"/>
      </a:defRPr>
    </a:lvl2pPr>
    <a:lvl3pPr marL="914400" algn="l" rtl="0" fontAlgn="base">
      <a:spcBef>
        <a:spcPct val="0"/>
      </a:spcBef>
      <a:spcAft>
        <a:spcPct val="0"/>
      </a:spcAft>
      <a:defRPr kern="1200">
        <a:solidFill>
          <a:schemeClr val="tx1"/>
        </a:solidFill>
        <a:latin typeface="Times New Roman" pitchFamily="18" charset="0"/>
        <a:ea typeface="+mn-ea"/>
        <a:cs typeface="Arial" charset="0"/>
      </a:defRPr>
    </a:lvl3pPr>
    <a:lvl4pPr marL="1371600" algn="l" rtl="0" fontAlgn="base">
      <a:spcBef>
        <a:spcPct val="0"/>
      </a:spcBef>
      <a:spcAft>
        <a:spcPct val="0"/>
      </a:spcAft>
      <a:defRPr kern="1200">
        <a:solidFill>
          <a:schemeClr val="tx1"/>
        </a:solidFill>
        <a:latin typeface="Times New Roman" pitchFamily="18" charset="0"/>
        <a:ea typeface="+mn-ea"/>
        <a:cs typeface="Arial" charset="0"/>
      </a:defRPr>
    </a:lvl4pPr>
    <a:lvl5pPr marL="1828800" algn="l" rtl="0" fontAlgn="base">
      <a:spcBef>
        <a:spcPct val="0"/>
      </a:spcBef>
      <a:spcAft>
        <a:spcPct val="0"/>
      </a:spcAft>
      <a:defRPr kern="1200">
        <a:solidFill>
          <a:schemeClr val="tx1"/>
        </a:solidFill>
        <a:latin typeface="Times New Roman" pitchFamily="18" charset="0"/>
        <a:ea typeface="+mn-ea"/>
        <a:cs typeface="Arial" charset="0"/>
      </a:defRPr>
    </a:lvl5pPr>
    <a:lvl6pPr marL="2286000" algn="l" defTabSz="914400" rtl="0" eaLnBrk="1" latinLnBrk="0" hangingPunct="1">
      <a:defRPr kern="1200">
        <a:solidFill>
          <a:schemeClr val="tx1"/>
        </a:solidFill>
        <a:latin typeface="Times New Roman" pitchFamily="18" charset="0"/>
        <a:ea typeface="+mn-ea"/>
        <a:cs typeface="Arial" charset="0"/>
      </a:defRPr>
    </a:lvl6pPr>
    <a:lvl7pPr marL="2743200" algn="l" defTabSz="914400" rtl="0" eaLnBrk="1" latinLnBrk="0" hangingPunct="1">
      <a:defRPr kern="1200">
        <a:solidFill>
          <a:schemeClr val="tx1"/>
        </a:solidFill>
        <a:latin typeface="Times New Roman" pitchFamily="18" charset="0"/>
        <a:ea typeface="+mn-ea"/>
        <a:cs typeface="Arial" charset="0"/>
      </a:defRPr>
    </a:lvl7pPr>
    <a:lvl8pPr marL="3200400" algn="l" defTabSz="914400" rtl="0" eaLnBrk="1" latinLnBrk="0" hangingPunct="1">
      <a:defRPr kern="1200">
        <a:solidFill>
          <a:schemeClr val="tx1"/>
        </a:solidFill>
        <a:latin typeface="Times New Roman" pitchFamily="18" charset="0"/>
        <a:ea typeface="+mn-ea"/>
        <a:cs typeface="Arial" charset="0"/>
      </a:defRPr>
    </a:lvl8pPr>
    <a:lvl9pPr marL="3657600" algn="l" defTabSz="914400" rtl="0" eaLnBrk="1" latinLnBrk="0" hangingPunct="1">
      <a:defRPr kern="1200">
        <a:solidFill>
          <a:schemeClr val="tx1"/>
        </a:solidFill>
        <a:latin typeface="Times New Roman" pitchFamily="18"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Yael Kali" initials="YK" lastIdx="2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00FF00"/>
    <a:srgbClr val="000000"/>
    <a:srgbClr val="009900"/>
    <a:srgbClr val="00CC00"/>
    <a:srgbClr val="336699"/>
    <a:srgbClr val="FF9900"/>
    <a:srgbClr val="FEEC94"/>
    <a:srgbClr val="990033"/>
    <a:srgbClr val="0033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82" autoAdjust="0"/>
    <p:restoredTop sz="88439" autoAdjust="0"/>
  </p:normalViewPr>
  <p:slideViewPr>
    <p:cSldViewPr snapToGrid="0">
      <p:cViewPr varScale="1">
        <p:scale>
          <a:sx n="77" d="100"/>
          <a:sy n="77" d="100"/>
        </p:scale>
        <p:origin x="-111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2424" y="-12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Sheet1!$A$2</c:f>
              <c:strCache>
                <c:ptCount val="1"/>
                <c:pt idx="0">
                  <c:v>שנה לפני ההתערבות</c:v>
                </c:pt>
              </c:strCache>
            </c:strRef>
          </c:tx>
          <c:cat>
            <c:strRef>
              <c:f>Sheet1!$B$1:$D$1</c:f>
              <c:strCache>
                <c:ptCount val="3"/>
                <c:pt idx="0">
                  <c:v>מוטיבציה אינטרינזית</c:v>
                </c:pt>
                <c:pt idx="1">
                  <c:v>תחושה שהקורס סיפק התנסויות שתמכו בלמידה עצמית</c:v>
                </c:pt>
                <c:pt idx="2">
                  <c:v>תחושת ביטחון עצמי ביכולת ללמוד את תכני הקורס</c:v>
                </c:pt>
              </c:strCache>
            </c:strRef>
          </c:cat>
          <c:val>
            <c:numRef>
              <c:f>Sheet1!$B$2:$D$2</c:f>
              <c:numCache>
                <c:formatCode>0%</c:formatCode>
                <c:ptCount val="3"/>
                <c:pt idx="0">
                  <c:v>0.81</c:v>
                </c:pt>
                <c:pt idx="1">
                  <c:v>0.56999999999999995</c:v>
                </c:pt>
                <c:pt idx="2">
                  <c:v>0.55000000000000004</c:v>
                </c:pt>
              </c:numCache>
            </c:numRef>
          </c:val>
        </c:ser>
        <c:ser>
          <c:idx val="1"/>
          <c:order val="1"/>
          <c:tx>
            <c:strRef>
              <c:f>Sheet1!$A$3</c:f>
              <c:strCache>
                <c:ptCount val="1"/>
                <c:pt idx="0">
                  <c:v>גרסה בסיסית</c:v>
                </c:pt>
              </c:strCache>
            </c:strRef>
          </c:tx>
          <c:cat>
            <c:strRef>
              <c:f>Sheet1!$B$1:$D$1</c:f>
              <c:strCache>
                <c:ptCount val="3"/>
                <c:pt idx="0">
                  <c:v>מוטיבציה אינטרינזית</c:v>
                </c:pt>
                <c:pt idx="1">
                  <c:v>תחושה שהקורס סיפק התנסויות שתמכו בלמידה עצמית</c:v>
                </c:pt>
                <c:pt idx="2">
                  <c:v>תחושת ביטחון עצמי ביכולת ללמוד את תכני הקורס</c:v>
                </c:pt>
              </c:strCache>
            </c:strRef>
          </c:cat>
          <c:val>
            <c:numRef>
              <c:f>Sheet1!$B$3:$D$3</c:f>
              <c:numCache>
                <c:formatCode>0%</c:formatCode>
                <c:ptCount val="3"/>
                <c:pt idx="0">
                  <c:v>0.95000000000000062</c:v>
                </c:pt>
                <c:pt idx="1">
                  <c:v>0.75000000000000078</c:v>
                </c:pt>
                <c:pt idx="2">
                  <c:v>0.71000000000000063</c:v>
                </c:pt>
              </c:numCache>
            </c:numRef>
          </c:val>
        </c:ser>
        <c:ser>
          <c:idx val="2"/>
          <c:order val="2"/>
          <c:tx>
            <c:strRef>
              <c:f>Sheet1!$A$4</c:f>
              <c:strCache>
                <c:ptCount val="1"/>
                <c:pt idx="0">
                  <c:v>גירסת ביניים</c:v>
                </c:pt>
              </c:strCache>
            </c:strRef>
          </c:tx>
          <c:cat>
            <c:strRef>
              <c:f>Sheet1!$B$1:$D$1</c:f>
              <c:strCache>
                <c:ptCount val="3"/>
                <c:pt idx="0">
                  <c:v>מוטיבציה אינטרינזית</c:v>
                </c:pt>
                <c:pt idx="1">
                  <c:v>תחושה שהקורס סיפק התנסויות שתמכו בלמידה עצמית</c:v>
                </c:pt>
                <c:pt idx="2">
                  <c:v>תחושת ביטחון עצמי ביכולת ללמוד את תכני הקורס</c:v>
                </c:pt>
              </c:strCache>
            </c:strRef>
          </c:cat>
          <c:val>
            <c:numRef>
              <c:f>Sheet1!$B$4:$D$4</c:f>
              <c:numCache>
                <c:formatCode>0%</c:formatCode>
                <c:ptCount val="3"/>
                <c:pt idx="0">
                  <c:v>0.82000000000000062</c:v>
                </c:pt>
                <c:pt idx="1">
                  <c:v>0.5</c:v>
                </c:pt>
                <c:pt idx="2">
                  <c:v>0.48000000000000032</c:v>
                </c:pt>
              </c:numCache>
            </c:numRef>
          </c:val>
        </c:ser>
        <c:dLbls>
          <c:showVal val="1"/>
        </c:dLbls>
        <c:overlap val="-25"/>
        <c:axId val="104744064"/>
        <c:axId val="104745600"/>
      </c:barChart>
      <c:catAx>
        <c:axId val="104744064"/>
        <c:scaling>
          <c:orientation val="minMax"/>
        </c:scaling>
        <c:axPos val="b"/>
        <c:majorTickMark val="none"/>
        <c:tickLblPos val="nextTo"/>
        <c:crossAx val="104745600"/>
        <c:crosses val="autoZero"/>
        <c:auto val="1"/>
        <c:lblAlgn val="ctr"/>
        <c:lblOffset val="100"/>
      </c:catAx>
      <c:valAx>
        <c:axId val="104745600"/>
        <c:scaling>
          <c:orientation val="minMax"/>
        </c:scaling>
        <c:delete val="1"/>
        <c:axPos val="l"/>
        <c:numFmt formatCode="0%" sourceLinked="1"/>
        <c:tickLblPos val="none"/>
        <c:crossAx val="104744064"/>
        <c:crosses val="autoZero"/>
        <c:crossBetween val="between"/>
      </c:valAx>
    </c:plotArea>
    <c:legend>
      <c:legendPos val="t"/>
      <c:layout>
        <c:manualLayout>
          <c:xMode val="edge"/>
          <c:yMode val="edge"/>
          <c:x val="0.57357391110424916"/>
          <c:y val="2.5104769541872952E-2"/>
          <c:w val="0.38269953510713128"/>
          <c:h val="0.1716355205355275"/>
        </c:manualLayout>
      </c:layout>
    </c:legend>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1">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1">
              <a:defRPr sz="1200"/>
            </a:lvl1pPr>
          </a:lstStyle>
          <a:p>
            <a:pPr>
              <a:defRPr/>
            </a:pPr>
            <a:fld id="{22EF7454-FFA2-485A-A30F-A02647BCAAF5}" type="datetimeFigureOut">
              <a:rPr lang="en-US"/>
              <a:pPr>
                <a:defRPr/>
              </a:pPr>
              <a:t>2/9/2011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1">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rtl="1">
              <a:defRPr sz="1200"/>
            </a:lvl1pPr>
          </a:lstStyle>
          <a:p>
            <a:pPr>
              <a:defRPr/>
            </a:pPr>
            <a:fld id="{EBB67190-3627-43D6-9046-311266BD7A9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400" kern="1200">
        <a:solidFill>
          <a:schemeClr val="tx1"/>
        </a:solidFill>
        <a:latin typeface="+mn-lt"/>
        <a:ea typeface="+mn-ea"/>
        <a:cs typeface="+mn-cs"/>
      </a:defRPr>
    </a:lvl1pPr>
    <a:lvl2pPr marL="457200" algn="r" rtl="1" eaLnBrk="0" fontAlgn="base" hangingPunct="0">
      <a:spcBef>
        <a:spcPct val="30000"/>
      </a:spcBef>
      <a:spcAft>
        <a:spcPct val="0"/>
      </a:spcAft>
      <a:defRPr sz="1400" kern="1200">
        <a:solidFill>
          <a:schemeClr val="tx1"/>
        </a:solidFill>
        <a:latin typeface="+mn-lt"/>
        <a:ea typeface="+mn-ea"/>
        <a:cs typeface="+mn-cs"/>
      </a:defRPr>
    </a:lvl2pPr>
    <a:lvl3pPr marL="914400" algn="r" rtl="1" eaLnBrk="0" fontAlgn="base" hangingPunct="0">
      <a:spcBef>
        <a:spcPct val="30000"/>
      </a:spcBef>
      <a:spcAft>
        <a:spcPct val="0"/>
      </a:spcAft>
      <a:defRPr sz="1400" kern="1200">
        <a:solidFill>
          <a:schemeClr val="tx1"/>
        </a:solidFill>
        <a:latin typeface="+mn-lt"/>
        <a:ea typeface="+mn-ea"/>
        <a:cs typeface="+mn-cs"/>
      </a:defRPr>
    </a:lvl3pPr>
    <a:lvl4pPr marL="1371600" algn="r" rtl="1" eaLnBrk="0" fontAlgn="base" hangingPunct="0">
      <a:spcBef>
        <a:spcPct val="30000"/>
      </a:spcBef>
      <a:spcAft>
        <a:spcPct val="0"/>
      </a:spcAft>
      <a:defRPr sz="1400" kern="1200">
        <a:solidFill>
          <a:schemeClr val="tx1"/>
        </a:solidFill>
        <a:latin typeface="+mn-lt"/>
        <a:ea typeface="+mn-ea"/>
        <a:cs typeface="+mn-cs"/>
      </a:defRPr>
    </a:lvl4pPr>
    <a:lvl5pPr marL="1828800" algn="r" rtl="1" eaLnBrk="0" fontAlgn="base" hangingPunct="0">
      <a:spcBef>
        <a:spcPct val="30000"/>
      </a:spcBef>
      <a:spcAft>
        <a:spcPct val="0"/>
      </a:spcAft>
      <a:defRPr sz="14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8915"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z="2400" dirty="0" smtClean="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p:spPr>
        <p:txBody>
          <a:bodyPr/>
          <a:lstStyle/>
          <a:p>
            <a:pPr algn="r" rtl="1"/>
            <a:r>
              <a:rPr lang="he-IL" dirty="0" smtClean="0">
                <a:latin typeface="Arial" charset="0"/>
                <a:cs typeface="Arial" charset="0"/>
              </a:rPr>
              <a:t>או לוויזואליזציה אינטראקטיבית</a:t>
            </a:r>
            <a:endParaRPr lang="en-US" dirty="0" smtClean="0">
              <a:latin typeface="Arial" charset="0"/>
              <a:cs typeface="Arial" charset="0"/>
            </a:endParaRPr>
          </a:p>
        </p:txBody>
      </p:sp>
      <p:sp>
        <p:nvSpPr>
          <p:cNvPr id="20484" name="Slide Number Placeholder 3"/>
          <p:cNvSpPr>
            <a:spLocks noGrp="1"/>
          </p:cNvSpPr>
          <p:nvPr>
            <p:ph type="sldNum" sz="quarter" idx="5"/>
          </p:nvPr>
        </p:nvSpPr>
        <p:spPr>
          <a:noFill/>
        </p:spPr>
        <p:txBody>
          <a:bodyPr/>
          <a:lstStyle/>
          <a:p>
            <a:fld id="{37830BAB-6EAF-447E-834B-7421D025214B}" type="slidenum">
              <a:rPr lang="he-IL" smtClean="0">
                <a:latin typeface="Arial" charset="0"/>
                <a:cs typeface="Arial" charset="0"/>
              </a:rPr>
              <a:pPr/>
              <a:t>10</a:t>
            </a:fld>
            <a:endParaRPr lang="en-US" dirty="0" smtClean="0">
              <a:latin typeface="Arial" charset="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lgn="r" rtl="1"/>
            <a:endParaRPr lang="he-IL" baseline="0" dirty="0" smtClean="0"/>
          </a:p>
          <a:p>
            <a:pPr algn="r" rtl="1"/>
            <a:r>
              <a:rPr lang="he-IL" baseline="0" dirty="0" smtClean="0"/>
              <a:t>המחקר עצמו בנוי סביב שינוי הדרגתי של מודל ההוראה, כאשר בכל שלב יש העברה רבה יותר של האחריות על הלמידה מהמרצה ללומד.</a:t>
            </a:r>
          </a:p>
          <a:p>
            <a:pPr algn="r" rtl="1"/>
            <a:r>
              <a:rPr lang="he-IL" baseline="0" dirty="0" smtClean="0"/>
              <a:t>בגרסה הבסיסית של המודל השקנו את האתר ללמידה עצמית אך ההרצאות המשיכו להתקיים ללא כל שינוי. הסטודנטים יכלו לבחור להשתמש או לא להשתמש באתר כרצונם.</a:t>
            </a:r>
          </a:p>
          <a:p>
            <a:pPr algn="r" rtl="1"/>
            <a:r>
              <a:rPr lang="he-IL" baseline="0" dirty="0" smtClean="0"/>
              <a:t>בגרסת הביניים כבר היו נושאים מסוימים שהמרצה לא לימד בזמן ההרצאה והסטודנטים היו צריכים ללמוד באופן עצמאי מהאתר. המרצה השתמש בזמן שהמתפנה לו לעיסוק רב יותר בתכנים מורכבים מצד אחד ולקישור בין נושאי הקורס השונים מצד שני.</a:t>
            </a:r>
          </a:p>
          <a:p>
            <a:pPr algn="r" rtl="1"/>
            <a:r>
              <a:rPr lang="he-IL" baseline="0" dirty="0" smtClean="0"/>
              <a:t>בגרסה המתקדמת של המודל שאותה אנו מיישמים השנה אין כלל הרצאות במשך הסמסטר והסטודנטים צריכים ללמוד את כל חומר הקורס מהאתר. בנוסף ללמידת העצמית של כלל תכני הקורס, כל סטודנט זוכה להתמקד, כחבר בצוות למידה באחד מנושאי המשנה של הקורס במשך ארבעה שבועות. הסטודנט פוגש את מרצה הקורס פעמיים – פעם אחת לפני תחילת ארבעת השבועות בהן הוא יתמקד עם חברי צוות הלמידה שלו בנושא משנה מסוים, ופעם שנייה בסיום ארבעת השבועות במפגש במתכונת מיני-כנס. המיני כנס הוא מפגש, אותו מנחה המרצה, ואשר בו צוותים שעסקו בנושאי משנה קרובים מציגים זה לזה את אשר למדו ודנים בהם.</a:t>
            </a:r>
          </a:p>
        </p:txBody>
      </p:sp>
      <p:sp>
        <p:nvSpPr>
          <p:cNvPr id="4" name="Slide Number Placeholder 3"/>
          <p:cNvSpPr>
            <a:spLocks noGrp="1"/>
          </p:cNvSpPr>
          <p:nvPr>
            <p:ph type="sldNum" sz="quarter" idx="10"/>
          </p:nvPr>
        </p:nvSpPr>
        <p:spPr/>
        <p:txBody>
          <a:bodyPr/>
          <a:lstStyle/>
          <a:p>
            <a:pPr>
              <a:defRPr/>
            </a:pPr>
            <a:fld id="{EB3B423F-1D0A-48B4-8B5F-649F59F8F78C}"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EB3B423F-1D0A-48B4-8B5F-649F59F8F78C}"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e-IL" baseline="0" dirty="0" smtClean="0"/>
              <a:t>בחנו את המוכוונות והמסוגלות העצמית של הסטודנטים שנה לפני תחילת ההתערבות ובכל אחת מהגרסאות שיושמה עד כה – הגרסה הבסיסית וגרסת הביניים. ראינו שבמבט כולל גם המוכוונות העצמית וגם תחושת המסוגלות עלו עם השקת האתר – בגרסה הבסיסית, אך ירדו בשנה שלאחר מכן כאשר הם נדרשו ללמוד בעצמם חלק מהתכנים.</a:t>
            </a:r>
          </a:p>
        </p:txBody>
      </p:sp>
      <p:sp>
        <p:nvSpPr>
          <p:cNvPr id="4" name="Slide Number Placeholder 3"/>
          <p:cNvSpPr>
            <a:spLocks noGrp="1"/>
          </p:cNvSpPr>
          <p:nvPr>
            <p:ph type="sldNum" sz="quarter" idx="10"/>
          </p:nvPr>
        </p:nvSpPr>
        <p:spPr/>
        <p:txBody>
          <a:bodyPr/>
          <a:lstStyle/>
          <a:p>
            <a:pPr>
              <a:defRPr/>
            </a:pPr>
            <a:fld id="{EB3B423F-1D0A-48B4-8B5F-649F59F8F78C}"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EB3B423F-1D0A-48B4-8B5F-649F59F8F78C}"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r" defTabSz="914400" rtl="1" eaLnBrk="0" fontAlgn="base" latinLnBrk="0" hangingPunct="0">
              <a:lnSpc>
                <a:spcPct val="100000"/>
              </a:lnSpc>
              <a:spcBef>
                <a:spcPct val="30000"/>
              </a:spcBef>
              <a:spcAft>
                <a:spcPct val="0"/>
              </a:spcAft>
              <a:buClrTx/>
              <a:buSzTx/>
              <a:buFontTx/>
              <a:buNone/>
              <a:tabLst/>
              <a:defRPr/>
            </a:pPr>
            <a:r>
              <a:rPr lang="he-IL" sz="1400" b="0" i="0" u="none" strike="noStrike" kern="1200" dirty="0" smtClean="0">
                <a:solidFill>
                  <a:schemeClr val="tx1"/>
                </a:solidFill>
                <a:latin typeface="+mn-lt"/>
                <a:ea typeface="+mn-ea"/>
                <a:cs typeface="+mn-cs"/>
              </a:rPr>
              <a:t>העלייה בשנה הראשונה מצביעה על כך ששימוש בטכנולוגיה יכול</a:t>
            </a:r>
            <a:r>
              <a:rPr lang="he-IL" sz="1400" b="0" i="0" u="none" strike="noStrike" kern="1200" baseline="0" dirty="0" smtClean="0">
                <a:solidFill>
                  <a:schemeClr val="tx1"/>
                </a:solidFill>
                <a:latin typeface="+mn-lt"/>
                <a:ea typeface="+mn-ea"/>
                <a:cs typeface="+mn-cs"/>
              </a:rPr>
              <a:t> להשפיע על המוכוונות והמסוגלות העצמית. התרבות לא השתנתה והסטודנטים קיבלו כלים נוספים עם יכולת בחירה אם להשתמש בהם או לא.</a:t>
            </a:r>
            <a:endParaRPr lang="he-IL" sz="1400" b="0" i="0" u="none" strike="noStrike" kern="1200" dirty="0" smtClean="0">
              <a:solidFill>
                <a:schemeClr val="bg1">
                  <a:lumMod val="50000"/>
                </a:schemeClr>
              </a:solidFill>
              <a:latin typeface="+mn-lt"/>
              <a:ea typeface="+mn-ea"/>
              <a:cs typeface="+mn-cs"/>
            </a:endParaRPr>
          </a:p>
          <a:p>
            <a:pPr marL="0" marR="0" indent="0" algn="r" defTabSz="914400" rtl="1" eaLnBrk="0" fontAlgn="base" latinLnBrk="0" hangingPunct="0">
              <a:lnSpc>
                <a:spcPct val="100000"/>
              </a:lnSpc>
              <a:spcBef>
                <a:spcPct val="30000"/>
              </a:spcBef>
              <a:spcAft>
                <a:spcPct val="0"/>
              </a:spcAft>
              <a:buClrTx/>
              <a:buSzTx/>
              <a:buFontTx/>
              <a:buNone/>
              <a:tabLst/>
              <a:defRPr/>
            </a:pPr>
            <a:endParaRPr lang="he-IL" sz="1400" b="0" i="0" u="none" strike="noStrike" kern="1200" dirty="0" smtClean="0">
              <a:solidFill>
                <a:schemeClr val="tx1"/>
              </a:solidFill>
              <a:latin typeface="+mn-lt"/>
              <a:ea typeface="+mn-ea"/>
              <a:cs typeface="+mn-cs"/>
            </a:endParaRPr>
          </a:p>
          <a:p>
            <a:pPr marL="0" marR="0" indent="0" algn="r" defTabSz="914400" rtl="1" eaLnBrk="0" fontAlgn="base" latinLnBrk="0" hangingPunct="0">
              <a:lnSpc>
                <a:spcPct val="100000"/>
              </a:lnSpc>
              <a:spcBef>
                <a:spcPct val="30000"/>
              </a:spcBef>
              <a:spcAft>
                <a:spcPct val="0"/>
              </a:spcAft>
              <a:buClrTx/>
              <a:buSzTx/>
              <a:buFontTx/>
              <a:buNone/>
              <a:tabLst/>
              <a:defRPr/>
            </a:pPr>
            <a:r>
              <a:rPr lang="he-IL" sz="1400" b="0" i="0" u="none" strike="noStrike" kern="1200" dirty="0" smtClean="0">
                <a:solidFill>
                  <a:schemeClr val="tx1"/>
                </a:solidFill>
                <a:latin typeface="+mn-lt"/>
                <a:ea typeface="+mn-ea"/>
                <a:cs typeface="+mn-cs"/>
              </a:rPr>
              <a:t>זה הגיוני מאד שהיתה ירידה בשנה שלאחר מכן מכיוון כשעלינו מדרגה ב"תרבות הלמידה" לתרבות שבה יש אחריות גדולה יותר ללמידה על הסטודנטים (הם נדרשים ללמוד לבד דברים, הם נדרשים לדעת איזה דברים לקחת מההרצאה, איזה מהאתר, לקבל החלטות לגבי מה יותר חשוב ומה פחות חשוב. למעשה אנו צופים ירידה נוספת ככל שתידרש תרבות למידה מתקדמת יותר. מצד שני, אנו צופים עליה במשך הסמסטר, כאשר הסטודנטים מכירים</a:t>
            </a:r>
            <a:r>
              <a:rPr lang="he-IL" sz="1400" b="0" i="0" u="none" strike="noStrike" kern="1200" baseline="0" dirty="0" smtClean="0">
                <a:solidFill>
                  <a:schemeClr val="tx1"/>
                </a:solidFill>
                <a:latin typeface="+mn-lt"/>
                <a:ea typeface="+mn-ea"/>
                <a:cs typeface="+mn-cs"/>
              </a:rPr>
              <a:t> ולומדים את התרבות החדשה. </a:t>
            </a:r>
            <a:r>
              <a:rPr lang="he-IL" sz="1400" b="0" i="0" u="none" strike="noStrike" kern="1200" dirty="0" smtClean="0">
                <a:solidFill>
                  <a:schemeClr val="tx1"/>
                </a:solidFill>
                <a:latin typeface="+mn-lt"/>
                <a:ea typeface="+mn-ea"/>
                <a:cs typeface="+mn-cs"/>
              </a:rPr>
              <a:t>למעשה סטודנט נמצא איתנו סמסטר אחד (בכל גרסה של המודל סטודנטים אחרים לומדים את הקורס), ובסמסטר הזה אנחנו רוצים לראות הבדל במסוגלות ובמוכוונות העצמית שלו</a:t>
            </a:r>
            <a:r>
              <a:rPr lang="he-IL" sz="1400" b="0" i="0" u="none" strike="noStrike" kern="1200" smtClean="0">
                <a:solidFill>
                  <a:schemeClr val="tx1"/>
                </a:solidFill>
                <a:latin typeface="+mn-lt"/>
                <a:ea typeface="+mn-ea"/>
                <a:cs typeface="+mn-cs"/>
              </a:rPr>
              <a:t>. </a:t>
            </a:r>
            <a:endParaRPr lang="he-IL" sz="1400" b="0" i="0" u="none" strike="noStrike" kern="1200" dirty="0" smtClean="0">
              <a:solidFill>
                <a:schemeClr val="tx1"/>
              </a:solidFill>
              <a:latin typeface="+mn-lt"/>
              <a:ea typeface="+mn-ea"/>
              <a:cs typeface="+mn-cs"/>
            </a:endParaRPr>
          </a:p>
          <a:p>
            <a:pPr marL="0" marR="0" indent="0" algn="r" defTabSz="914400" rtl="1" eaLnBrk="0" fontAlgn="base" latinLnBrk="0" hangingPunct="0">
              <a:lnSpc>
                <a:spcPct val="100000"/>
              </a:lnSpc>
              <a:spcBef>
                <a:spcPct val="30000"/>
              </a:spcBef>
              <a:spcAft>
                <a:spcPct val="0"/>
              </a:spcAft>
              <a:buClrTx/>
              <a:buSzTx/>
              <a:buFontTx/>
              <a:buNone/>
              <a:tabLst/>
              <a:defRPr/>
            </a:pPr>
            <a:r>
              <a:rPr lang="he-IL" sz="1400" b="0" i="0" u="none" strike="noStrike" kern="1200" dirty="0" smtClean="0">
                <a:solidFill>
                  <a:schemeClr val="bg1">
                    <a:lumMod val="50000"/>
                  </a:schemeClr>
                </a:solidFill>
                <a:latin typeface="+mn-lt"/>
                <a:ea typeface="+mn-ea"/>
                <a:cs typeface="+mn-cs"/>
              </a:rPr>
              <a:t> </a:t>
            </a:r>
            <a:endParaRPr lang="he-IL" sz="1400" b="0" i="0" kern="1200" dirty="0" smtClean="0">
              <a:solidFill>
                <a:schemeClr val="bg1">
                  <a:lumMod val="50000"/>
                </a:schemeClr>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EBB67190-3627-43D6-9046-311266BD7A9E}" type="slidenum">
              <a:rPr lang="en-US" smtClean="0"/>
              <a:pPr>
                <a:defRPr/>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r>
              <a:rPr lang="he-IL" dirty="0" smtClean="0">
                <a:cs typeface="Arial" charset="0"/>
              </a:rPr>
              <a:t>כיום המצב הנפוץ הוא שעיקר האחריות על הלמידה היא בידי המרצה</a:t>
            </a:r>
            <a:endParaRPr lang="en-US" dirty="0" smtClean="0">
              <a:cs typeface="Arial" charset="0"/>
            </a:endParaRPr>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AB772FC-79CD-440F-A1D4-71A61454B01C}"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r>
              <a:rPr lang="he-IL" dirty="0" smtClean="0">
                <a:cs typeface="Arial" charset="0"/>
              </a:rPr>
              <a:t>כדי שאדם</a:t>
            </a:r>
            <a:r>
              <a:rPr lang="he-IL" baseline="0" dirty="0" smtClean="0">
                <a:cs typeface="Arial" charset="0"/>
              </a:rPr>
              <a:t> יוכל להיות אחראי לתהליך הלמידה של עצמו הוא צריך גם להאמין ביכולת שלו ללמוד וגם לדעת איך ללמוד. הידיעה כיצד ללמוד היא המוכוונות העצמית ללמידה.</a:t>
            </a:r>
          </a:p>
          <a:p>
            <a:r>
              <a:rPr lang="he-IL" baseline="0" dirty="0" smtClean="0">
                <a:cs typeface="Arial" charset="0"/>
              </a:rPr>
              <a:t>המוכוונות העצמית היא תהליך מחזורי שמורכב משלושה חלקים: ההכנה ללמידה, הלמידה עצמה תוך כדי ניטור התהליך, והרפלקציה שמשפיעה על תכנון המשך הלמידה</a:t>
            </a:r>
            <a:endParaRPr lang="en-US" dirty="0" smtClean="0">
              <a:cs typeface="Arial" charset="0"/>
            </a:endParaRPr>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E6935AF-BBE8-4B97-AB51-764B068C073C}"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r>
              <a:rPr lang="he-IL" dirty="0" smtClean="0">
                <a:cs typeface="Arial" charset="0"/>
              </a:rPr>
              <a:t>האמונה ביכולת ללמוד היא תחושת המסוגלות העצמית. יש</a:t>
            </a:r>
            <a:r>
              <a:rPr lang="he-IL" baseline="0" dirty="0" smtClean="0">
                <a:cs typeface="Arial" charset="0"/>
              </a:rPr>
              <a:t> קשר חזק והשפעה הדדית בין תחושות המסוגלות העצמית ובין המוכוונות העצמית </a:t>
            </a:r>
            <a:endParaRPr lang="he-IL" dirty="0" smtClean="0">
              <a:cs typeface="Arial" charset="0"/>
            </a:endParaRPr>
          </a:p>
          <a:p>
            <a:r>
              <a:rPr lang="he-IL" dirty="0" smtClean="0">
                <a:cs typeface="Arial" charset="0"/>
              </a:rPr>
              <a:t>השפעת המסוגלות</a:t>
            </a:r>
            <a:r>
              <a:rPr lang="he-IL" baseline="0" dirty="0" smtClean="0">
                <a:cs typeface="Arial" charset="0"/>
              </a:rPr>
              <a:t> על המוכוונות:  קודם כל בבחירה לבצע, ברמה אליה מתכווננים</a:t>
            </a:r>
            <a:endParaRPr lang="en-US" baseline="0" dirty="0" smtClean="0">
              <a:cs typeface="Arial" charset="0"/>
            </a:endParaRPr>
          </a:p>
          <a:p>
            <a:r>
              <a:rPr lang="he-IL" dirty="0" smtClean="0">
                <a:cs typeface="Arial" charset="0"/>
              </a:rPr>
              <a:t>השפעת המוכוונות על המסוגלות : תוצאות הביצוע משפיעים על האמונה העתידית ביכולת</a:t>
            </a:r>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E6935AF-BBE8-4B97-AB51-764B068C073C}"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e-IL" dirty="0" smtClean="0"/>
              <a:t>במחקר זה אנו בוחנים כיצד ניתן להיעזר בטכנולוגיה לצורך העברת</a:t>
            </a:r>
            <a:r>
              <a:rPr lang="he-IL" baseline="0" dirty="0" smtClean="0"/>
              <a:t> האחריות לסטודנט. כאן נתמקד בשאלה אחת מבין שאלות המחקר והיא – כיצד העברת האחריות משפיעה על המוכוונות והמסוגלות העצמית</a:t>
            </a:r>
            <a:endParaRPr lang="en-US" dirty="0"/>
          </a:p>
        </p:txBody>
      </p:sp>
      <p:sp>
        <p:nvSpPr>
          <p:cNvPr id="4" name="Slide Number Placeholder 3"/>
          <p:cNvSpPr>
            <a:spLocks noGrp="1"/>
          </p:cNvSpPr>
          <p:nvPr>
            <p:ph type="sldNum" sz="quarter" idx="10"/>
          </p:nvPr>
        </p:nvSpPr>
        <p:spPr/>
        <p:txBody>
          <a:bodyPr/>
          <a:lstStyle/>
          <a:p>
            <a:pPr>
              <a:defRPr/>
            </a:pPr>
            <a:fld id="{EBB67190-3627-43D6-9046-311266BD7A9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algn="r" rtl="1" eaLnBrk="1" hangingPunct="1"/>
            <a:r>
              <a:rPr lang="he-IL" sz="1500" dirty="0" smtClean="0"/>
              <a:t>בבסיס</a:t>
            </a:r>
            <a:r>
              <a:rPr lang="he-IL" sz="1500" baseline="0" dirty="0" smtClean="0"/>
              <a:t> המודל עומד אתר שפיתחנו ללמידה עצמית, אח"כ אציג איך הוא משתלב בהוראה בדרכים שונות</a:t>
            </a:r>
            <a:endParaRPr lang="en-US" sz="1500"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p:spPr>
        <p:txBody>
          <a:bodyPr/>
          <a:lstStyle/>
          <a:p>
            <a:pPr algn="r" rtl="1"/>
            <a:r>
              <a:rPr lang="he-IL" dirty="0" smtClean="0">
                <a:latin typeface="Arial" charset="0"/>
                <a:cs typeface="Arial" charset="0"/>
              </a:rPr>
              <a:t>ההרצאות המוקלטות מסונכרנות עם המצגות ומאפשרות לסטודנט גישה ישירה לתתי נושאים ספציפיים בהרצאה – הוא יכול לגשת ולחזור על נושאים שלא הבין עד הסוף או לדלג על נושאים שברורים לו</a:t>
            </a:r>
            <a:endParaRPr lang="en-US" dirty="0" smtClean="0">
              <a:latin typeface="Arial" charset="0"/>
              <a:cs typeface="Arial" charset="0"/>
            </a:endParaRPr>
          </a:p>
        </p:txBody>
      </p:sp>
      <p:sp>
        <p:nvSpPr>
          <p:cNvPr id="20484" name="Slide Number Placeholder 3"/>
          <p:cNvSpPr>
            <a:spLocks noGrp="1"/>
          </p:cNvSpPr>
          <p:nvPr>
            <p:ph type="sldNum" sz="quarter" idx="5"/>
          </p:nvPr>
        </p:nvSpPr>
        <p:spPr>
          <a:noFill/>
        </p:spPr>
        <p:txBody>
          <a:bodyPr/>
          <a:lstStyle/>
          <a:p>
            <a:fld id="{37830BAB-6EAF-447E-834B-7421D025214B}" type="slidenum">
              <a:rPr lang="he-IL" smtClean="0">
                <a:latin typeface="Arial" charset="0"/>
                <a:cs typeface="Arial" charset="0"/>
              </a:rPr>
              <a:pPr/>
              <a:t>7</a:t>
            </a:fld>
            <a:endParaRPr lang="en-US" dirty="0" smtClean="0">
              <a:latin typeface="Arial" charset="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algn="r" rtl="1" eaLnBrk="1" hangingPunct="1"/>
            <a:r>
              <a:rPr lang="he-IL" sz="1500" dirty="0" smtClean="0"/>
              <a:t>שאלות המשוב נותנות לסטודנטית,</a:t>
            </a:r>
            <a:r>
              <a:rPr lang="he-IL" sz="1500" baseline="0" dirty="0" smtClean="0"/>
              <a:t> מעבר למשוב המידי אם היא צדקה או לא, הפניה למקומות מהן היא יכולה ללמוד על הנושא המוצג בשאלה. ההפניה יכולה להיות לקטע מסוים בהרצאה, לקטע בספר :</a:t>
            </a:r>
            <a:endParaRPr lang="he-IL" sz="1500"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algn="r" rtl="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934200"/>
            <a:chOff x="0" y="0"/>
            <a:chExt cx="5760" cy="4368"/>
          </a:xfrm>
        </p:grpSpPr>
        <p:sp>
          <p:nvSpPr>
            <p:cNvPr id="5"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lgn="r" rtl="1">
                <a:defRPr/>
              </a:pPr>
              <a:endParaRPr lang="en-US"/>
            </a:p>
          </p:txBody>
        </p:sp>
        <p:sp>
          <p:nvSpPr>
            <p:cNvPr id="6"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algn="r" rtl="1">
                <a:defRPr/>
              </a:pPr>
              <a:endParaRPr lang="en-US"/>
            </a:p>
          </p:txBody>
        </p:sp>
        <p:sp>
          <p:nvSpPr>
            <p:cNvPr id="7"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algn="r" rtl="1">
                <a:defRPr/>
              </a:pPr>
              <a:endParaRPr lang="en-US"/>
            </a:p>
          </p:txBody>
        </p:sp>
        <p:sp>
          <p:nvSpPr>
            <p:cNvPr id="8"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algn="r" rtl="1">
                <a:defRPr/>
              </a:pPr>
              <a:endParaRPr lang="en-US"/>
            </a:p>
          </p:txBody>
        </p:sp>
        <p:sp>
          <p:nvSpPr>
            <p:cNvPr id="9"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algn="r" rtl="1">
                <a:defRPr/>
              </a:pPr>
              <a:endParaRPr lang="en-US"/>
            </a:p>
          </p:txBody>
        </p:sp>
        <p:sp>
          <p:nvSpPr>
            <p:cNvPr id="10"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algn="r" rtl="1">
                <a:defRPr/>
              </a:pPr>
              <a:endParaRPr lang="en-US"/>
            </a:p>
          </p:txBody>
        </p:sp>
        <p:sp>
          <p:nvSpPr>
            <p:cNvPr id="11"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algn="r" rtl="1">
                <a:defRPr/>
              </a:pPr>
              <a:endParaRPr lang="en-US"/>
            </a:p>
          </p:txBody>
        </p:sp>
        <p:sp>
          <p:nvSpPr>
            <p:cNvPr id="12"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algn="r" rtl="1">
                <a:defRPr/>
              </a:pPr>
              <a:endParaRPr lang="en-US"/>
            </a:p>
          </p:txBody>
        </p:sp>
        <p:sp>
          <p:nvSpPr>
            <p:cNvPr id="13"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algn="r" rtl="1">
                <a:defRPr/>
              </a:pPr>
              <a:endParaRPr lang="en-US"/>
            </a:p>
          </p:txBody>
        </p:sp>
        <p:sp>
          <p:nvSpPr>
            <p:cNvPr id="14"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algn="r" rtl="1">
                <a:defRPr/>
              </a:pPr>
              <a:endParaRPr lang="en-US"/>
            </a:p>
          </p:txBody>
        </p:sp>
        <p:sp>
          <p:nvSpPr>
            <p:cNvPr id="15"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algn="r" rtl="1">
                <a:defRPr/>
              </a:pPr>
              <a:endParaRPr lang="en-US"/>
            </a:p>
          </p:txBody>
        </p:sp>
        <p:sp>
          <p:nvSpPr>
            <p:cNvPr id="16"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lgn="r" rtl="1">
                <a:defRPr/>
              </a:pPr>
              <a:endParaRPr lang="en-US"/>
            </a:p>
          </p:txBody>
        </p:sp>
        <p:sp>
          <p:nvSpPr>
            <p:cNvPr id="17"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lgn="r" rtl="1">
                <a:defRPr/>
              </a:pPr>
              <a:endParaRPr lang="en-US"/>
            </a:p>
          </p:txBody>
        </p:sp>
        <p:sp>
          <p:nvSpPr>
            <p:cNvPr id="18"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lgn="r" rtl="1">
                <a:defRPr/>
              </a:pPr>
              <a:endParaRPr lang="en-US"/>
            </a:p>
          </p:txBody>
        </p:sp>
        <p:sp>
          <p:nvSpPr>
            <p:cNvPr id="19"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algn="r" rtl="1">
                <a:defRPr/>
              </a:pPr>
              <a:endParaRPr lang="en-US"/>
            </a:p>
          </p:txBody>
        </p:sp>
        <p:sp>
          <p:nvSpPr>
            <p:cNvPr id="20"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algn="r" rtl="1">
                <a:defRPr/>
              </a:pPr>
              <a:endParaRPr lang="en-US"/>
            </a:p>
          </p:txBody>
        </p:sp>
        <p:sp>
          <p:nvSpPr>
            <p:cNvPr id="21"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lgn="r" rtl="1">
                <a:defRPr/>
              </a:pPr>
              <a:endParaRPr lang="en-US"/>
            </a:p>
          </p:txBody>
        </p:sp>
        <p:sp>
          <p:nvSpPr>
            <p:cNvPr id="22"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algn="r" rtl="1">
                <a:defRPr/>
              </a:pPr>
              <a:endParaRPr lang="en-US"/>
            </a:p>
          </p:txBody>
        </p:sp>
      </p:grpSp>
      <p:sp>
        <p:nvSpPr>
          <p:cNvPr id="23" name="Freeform 26"/>
          <p:cNvSpPr>
            <a:spLocks/>
          </p:cNvSpPr>
          <p:nvPr userDrawn="1"/>
        </p:nvSpPr>
        <p:spPr bwMode="auto">
          <a:xfrm>
            <a:off x="8636000" y="250825"/>
            <a:ext cx="342900" cy="728663"/>
          </a:xfrm>
          <a:custGeom>
            <a:avLst/>
            <a:gdLst/>
            <a:ahLst/>
            <a:cxnLst>
              <a:cxn ang="0">
                <a:pos x="216" y="18"/>
              </a:cxn>
              <a:cxn ang="0">
                <a:pos x="88" y="18"/>
              </a:cxn>
              <a:cxn ang="0">
                <a:pos x="64" y="82"/>
              </a:cxn>
              <a:cxn ang="0">
                <a:pos x="0" y="90"/>
              </a:cxn>
              <a:cxn ang="0">
                <a:pos x="8" y="154"/>
              </a:cxn>
              <a:cxn ang="0">
                <a:pos x="40" y="202"/>
              </a:cxn>
              <a:cxn ang="0">
                <a:pos x="56" y="282"/>
              </a:cxn>
              <a:cxn ang="0">
                <a:pos x="24" y="338"/>
              </a:cxn>
              <a:cxn ang="0">
                <a:pos x="72" y="426"/>
              </a:cxn>
              <a:cxn ang="0">
                <a:pos x="136" y="450"/>
              </a:cxn>
            </a:cxnLst>
            <a:rect l="0" t="0" r="r" b="b"/>
            <a:pathLst>
              <a:path w="216" h="459">
                <a:moveTo>
                  <a:pt x="216" y="18"/>
                </a:moveTo>
                <a:cubicBezTo>
                  <a:pt x="179" y="13"/>
                  <a:pt x="124" y="0"/>
                  <a:pt x="88" y="18"/>
                </a:cubicBezTo>
                <a:cubicBezTo>
                  <a:pt x="68" y="28"/>
                  <a:pt x="84" y="72"/>
                  <a:pt x="64" y="82"/>
                </a:cubicBezTo>
                <a:cubicBezTo>
                  <a:pt x="45" y="92"/>
                  <a:pt x="21" y="87"/>
                  <a:pt x="0" y="90"/>
                </a:cubicBezTo>
                <a:cubicBezTo>
                  <a:pt x="3" y="111"/>
                  <a:pt x="1" y="134"/>
                  <a:pt x="8" y="154"/>
                </a:cubicBezTo>
                <a:cubicBezTo>
                  <a:pt x="14" y="172"/>
                  <a:pt x="40" y="202"/>
                  <a:pt x="40" y="202"/>
                </a:cubicBezTo>
                <a:cubicBezTo>
                  <a:pt x="26" y="244"/>
                  <a:pt x="5" y="265"/>
                  <a:pt x="56" y="282"/>
                </a:cubicBezTo>
                <a:cubicBezTo>
                  <a:pt x="85" y="325"/>
                  <a:pt x="67" y="327"/>
                  <a:pt x="24" y="338"/>
                </a:cubicBezTo>
                <a:cubicBezTo>
                  <a:pt x="7" y="388"/>
                  <a:pt x="23" y="414"/>
                  <a:pt x="72" y="426"/>
                </a:cubicBezTo>
                <a:cubicBezTo>
                  <a:pt x="105" y="459"/>
                  <a:pt x="85" y="450"/>
                  <a:pt x="136" y="450"/>
                </a:cubicBezTo>
              </a:path>
            </a:pathLst>
          </a:custGeom>
          <a:noFill/>
          <a:ln w="9525">
            <a:solidFill>
              <a:schemeClr val="tx1"/>
            </a:solidFill>
            <a:round/>
            <a:headEnd/>
            <a:tailEnd/>
          </a:ln>
          <a:effectLst/>
        </p:spPr>
        <p:txBody>
          <a:bodyPr/>
          <a:lstStyle/>
          <a:p>
            <a:pPr algn="r" rtl="1">
              <a:defRPr/>
            </a:pPr>
            <a:endParaRPr lang="en-US"/>
          </a:p>
        </p:txBody>
      </p:sp>
      <p:sp>
        <p:nvSpPr>
          <p:cNvPr id="24" name="Freeform 27"/>
          <p:cNvSpPr>
            <a:spLocks/>
          </p:cNvSpPr>
          <p:nvPr userDrawn="1"/>
        </p:nvSpPr>
        <p:spPr bwMode="auto">
          <a:xfrm>
            <a:off x="8212138" y="1112838"/>
            <a:ext cx="322262" cy="312737"/>
          </a:xfrm>
          <a:custGeom>
            <a:avLst/>
            <a:gdLst/>
            <a:ahLst/>
            <a:cxnLst>
              <a:cxn ang="0">
                <a:pos x="203" y="59"/>
              </a:cxn>
              <a:cxn ang="0">
                <a:pos x="123" y="3"/>
              </a:cxn>
              <a:cxn ang="0">
                <a:pos x="83" y="11"/>
              </a:cxn>
              <a:cxn ang="0">
                <a:pos x="91" y="51"/>
              </a:cxn>
              <a:cxn ang="0">
                <a:pos x="67" y="67"/>
              </a:cxn>
              <a:cxn ang="0">
                <a:pos x="51" y="91"/>
              </a:cxn>
              <a:cxn ang="0">
                <a:pos x="43" y="123"/>
              </a:cxn>
              <a:cxn ang="0">
                <a:pos x="3" y="139"/>
              </a:cxn>
              <a:cxn ang="0">
                <a:pos x="11" y="187"/>
              </a:cxn>
              <a:cxn ang="0">
                <a:pos x="51" y="195"/>
              </a:cxn>
              <a:cxn ang="0">
                <a:pos x="171" y="187"/>
              </a:cxn>
              <a:cxn ang="0">
                <a:pos x="203" y="59"/>
              </a:cxn>
            </a:cxnLst>
            <a:rect l="0" t="0" r="r" b="b"/>
            <a:pathLst>
              <a:path w="203" h="197">
                <a:moveTo>
                  <a:pt x="203" y="59"/>
                </a:moveTo>
                <a:cubicBezTo>
                  <a:pt x="175" y="38"/>
                  <a:pt x="156" y="14"/>
                  <a:pt x="123" y="3"/>
                </a:cubicBezTo>
                <a:cubicBezTo>
                  <a:pt x="110" y="6"/>
                  <a:pt x="91" y="0"/>
                  <a:pt x="83" y="11"/>
                </a:cubicBezTo>
                <a:cubicBezTo>
                  <a:pt x="75" y="22"/>
                  <a:pt x="95" y="38"/>
                  <a:pt x="91" y="51"/>
                </a:cubicBezTo>
                <a:cubicBezTo>
                  <a:pt x="88" y="60"/>
                  <a:pt x="75" y="62"/>
                  <a:pt x="67" y="67"/>
                </a:cubicBezTo>
                <a:cubicBezTo>
                  <a:pt x="62" y="75"/>
                  <a:pt x="55" y="82"/>
                  <a:pt x="51" y="91"/>
                </a:cubicBezTo>
                <a:cubicBezTo>
                  <a:pt x="47" y="101"/>
                  <a:pt x="51" y="115"/>
                  <a:pt x="43" y="123"/>
                </a:cubicBezTo>
                <a:cubicBezTo>
                  <a:pt x="33" y="133"/>
                  <a:pt x="16" y="134"/>
                  <a:pt x="3" y="139"/>
                </a:cubicBezTo>
                <a:cubicBezTo>
                  <a:pt x="6" y="155"/>
                  <a:pt x="0" y="175"/>
                  <a:pt x="11" y="187"/>
                </a:cubicBezTo>
                <a:cubicBezTo>
                  <a:pt x="20" y="197"/>
                  <a:pt x="37" y="195"/>
                  <a:pt x="51" y="195"/>
                </a:cubicBezTo>
                <a:cubicBezTo>
                  <a:pt x="91" y="195"/>
                  <a:pt x="131" y="190"/>
                  <a:pt x="171" y="187"/>
                </a:cubicBezTo>
                <a:cubicBezTo>
                  <a:pt x="174" y="156"/>
                  <a:pt x="169" y="76"/>
                  <a:pt x="203" y="59"/>
                </a:cubicBezTo>
                <a:close/>
              </a:path>
            </a:pathLst>
          </a:custGeom>
          <a:noFill/>
          <a:ln w="9525">
            <a:solidFill>
              <a:schemeClr val="tx1"/>
            </a:solidFill>
            <a:round/>
            <a:headEnd/>
            <a:tailEnd/>
          </a:ln>
          <a:effectLst/>
        </p:spPr>
        <p:txBody>
          <a:bodyPr/>
          <a:lstStyle/>
          <a:p>
            <a:pPr algn="r" rtl="1">
              <a:defRPr/>
            </a:pPr>
            <a:endParaRPr lang="en-US"/>
          </a:p>
        </p:txBody>
      </p:sp>
      <p:sp>
        <p:nvSpPr>
          <p:cNvPr id="25" name="Freeform 28"/>
          <p:cNvSpPr>
            <a:spLocks/>
          </p:cNvSpPr>
          <p:nvPr userDrawn="1"/>
        </p:nvSpPr>
        <p:spPr bwMode="auto">
          <a:xfrm>
            <a:off x="8534400" y="1206500"/>
            <a:ext cx="508000" cy="79375"/>
          </a:xfrm>
          <a:custGeom>
            <a:avLst/>
            <a:gdLst/>
            <a:ahLst/>
            <a:cxnLst>
              <a:cxn ang="0">
                <a:pos x="0" y="0"/>
              </a:cxn>
              <a:cxn ang="0">
                <a:pos x="96" y="8"/>
              </a:cxn>
              <a:cxn ang="0">
                <a:pos x="128" y="24"/>
              </a:cxn>
              <a:cxn ang="0">
                <a:pos x="152" y="40"/>
              </a:cxn>
              <a:cxn ang="0">
                <a:pos x="320" y="48"/>
              </a:cxn>
            </a:cxnLst>
            <a:rect l="0" t="0" r="r" b="b"/>
            <a:pathLst>
              <a:path w="320" h="50">
                <a:moveTo>
                  <a:pt x="0" y="0"/>
                </a:moveTo>
                <a:cubicBezTo>
                  <a:pt x="32" y="3"/>
                  <a:pt x="64" y="2"/>
                  <a:pt x="96" y="8"/>
                </a:cubicBezTo>
                <a:cubicBezTo>
                  <a:pt x="108" y="10"/>
                  <a:pt x="118" y="18"/>
                  <a:pt x="128" y="24"/>
                </a:cubicBezTo>
                <a:cubicBezTo>
                  <a:pt x="136" y="29"/>
                  <a:pt x="143" y="38"/>
                  <a:pt x="152" y="40"/>
                </a:cubicBezTo>
                <a:cubicBezTo>
                  <a:pt x="202" y="50"/>
                  <a:pt x="268" y="48"/>
                  <a:pt x="320" y="48"/>
                </a:cubicBezTo>
              </a:path>
            </a:pathLst>
          </a:custGeom>
          <a:noFill/>
          <a:ln w="9525">
            <a:solidFill>
              <a:schemeClr val="tx1"/>
            </a:solidFill>
            <a:round/>
            <a:headEnd/>
            <a:tailEnd/>
          </a:ln>
          <a:effectLst/>
        </p:spPr>
        <p:txBody>
          <a:bodyPr/>
          <a:lstStyle/>
          <a:p>
            <a:pPr algn="r" rtl="1">
              <a:defRPr/>
            </a:pPr>
            <a:endParaRPr lang="en-US"/>
          </a:p>
        </p:txBody>
      </p:sp>
      <p:sp>
        <p:nvSpPr>
          <p:cNvPr id="26" name="Freeform 29"/>
          <p:cNvSpPr>
            <a:spLocks/>
          </p:cNvSpPr>
          <p:nvPr userDrawn="1"/>
        </p:nvSpPr>
        <p:spPr bwMode="auto">
          <a:xfrm>
            <a:off x="8496300" y="1397000"/>
            <a:ext cx="533400" cy="101600"/>
          </a:xfrm>
          <a:custGeom>
            <a:avLst/>
            <a:gdLst/>
            <a:ahLst/>
            <a:cxnLst>
              <a:cxn ang="0">
                <a:pos x="0" y="0"/>
              </a:cxn>
              <a:cxn ang="0">
                <a:pos x="184" y="40"/>
              </a:cxn>
              <a:cxn ang="0">
                <a:pos x="336" y="64"/>
              </a:cxn>
            </a:cxnLst>
            <a:rect l="0" t="0" r="r" b="b"/>
            <a:pathLst>
              <a:path w="336" h="64">
                <a:moveTo>
                  <a:pt x="0" y="0"/>
                </a:moveTo>
                <a:cubicBezTo>
                  <a:pt x="64" y="16"/>
                  <a:pt x="117" y="33"/>
                  <a:pt x="184" y="40"/>
                </a:cubicBezTo>
                <a:cubicBezTo>
                  <a:pt x="230" y="55"/>
                  <a:pt x="287" y="64"/>
                  <a:pt x="336" y="64"/>
                </a:cubicBezTo>
              </a:path>
            </a:pathLst>
          </a:custGeom>
          <a:noFill/>
          <a:ln w="9525">
            <a:solidFill>
              <a:schemeClr val="tx1"/>
            </a:solidFill>
            <a:round/>
            <a:headEnd/>
            <a:tailEnd/>
          </a:ln>
          <a:effectLst/>
        </p:spPr>
        <p:txBody>
          <a:bodyPr/>
          <a:lstStyle/>
          <a:p>
            <a:pPr algn="r" rtl="1">
              <a:defRPr/>
            </a:pPr>
            <a:endParaRPr lang="en-US"/>
          </a:p>
        </p:txBody>
      </p:sp>
      <p:sp>
        <p:nvSpPr>
          <p:cNvPr id="27" name="Line 30"/>
          <p:cNvSpPr>
            <a:spLocks noChangeShapeType="1"/>
          </p:cNvSpPr>
          <p:nvPr userDrawn="1"/>
        </p:nvSpPr>
        <p:spPr bwMode="auto">
          <a:xfrm flipH="1">
            <a:off x="8420100" y="1079500"/>
            <a:ext cx="19050" cy="38100"/>
          </a:xfrm>
          <a:prstGeom prst="line">
            <a:avLst/>
          </a:prstGeom>
          <a:noFill/>
          <a:ln w="9525">
            <a:solidFill>
              <a:schemeClr val="tx1"/>
            </a:solidFill>
            <a:round/>
            <a:headEnd/>
            <a:tailEnd/>
          </a:ln>
          <a:effectLst/>
        </p:spPr>
        <p:txBody>
          <a:bodyPr/>
          <a:lstStyle/>
          <a:p>
            <a:pPr algn="r" rtl="1">
              <a:defRPr/>
            </a:pPr>
            <a:endParaRPr lang="en-US"/>
          </a:p>
        </p:txBody>
      </p:sp>
      <p:sp>
        <p:nvSpPr>
          <p:cNvPr id="28" name="Line 31"/>
          <p:cNvSpPr>
            <a:spLocks noChangeShapeType="1"/>
          </p:cNvSpPr>
          <p:nvPr userDrawn="1"/>
        </p:nvSpPr>
        <p:spPr bwMode="auto">
          <a:xfrm flipH="1">
            <a:off x="8464550" y="1079500"/>
            <a:ext cx="31750" cy="63500"/>
          </a:xfrm>
          <a:prstGeom prst="line">
            <a:avLst/>
          </a:prstGeom>
          <a:noFill/>
          <a:ln w="9525">
            <a:solidFill>
              <a:schemeClr val="tx1"/>
            </a:solidFill>
            <a:round/>
            <a:headEnd/>
            <a:tailEnd/>
          </a:ln>
          <a:effectLst/>
        </p:spPr>
        <p:txBody>
          <a:bodyPr/>
          <a:lstStyle/>
          <a:p>
            <a:pPr algn="r" rtl="1">
              <a:defRPr/>
            </a:pPr>
            <a:endParaRPr lang="en-US"/>
          </a:p>
        </p:txBody>
      </p:sp>
      <p:sp>
        <p:nvSpPr>
          <p:cNvPr id="29" name="Freeform 32"/>
          <p:cNvSpPr>
            <a:spLocks/>
          </p:cNvSpPr>
          <p:nvPr userDrawn="1"/>
        </p:nvSpPr>
        <p:spPr bwMode="auto">
          <a:xfrm>
            <a:off x="8416925" y="914400"/>
            <a:ext cx="149225" cy="203200"/>
          </a:xfrm>
          <a:custGeom>
            <a:avLst/>
            <a:gdLst/>
            <a:ahLst/>
            <a:cxnLst>
              <a:cxn ang="0">
                <a:pos x="14" y="96"/>
              </a:cxn>
              <a:cxn ang="0">
                <a:pos x="10" y="48"/>
              </a:cxn>
              <a:cxn ang="0">
                <a:pos x="58" y="0"/>
              </a:cxn>
              <a:cxn ang="0">
                <a:pos x="82" y="20"/>
              </a:cxn>
              <a:cxn ang="0">
                <a:pos x="94" y="72"/>
              </a:cxn>
              <a:cxn ang="0">
                <a:pos x="54" y="120"/>
              </a:cxn>
              <a:cxn ang="0">
                <a:pos x="14" y="96"/>
              </a:cxn>
            </a:cxnLst>
            <a:rect l="0" t="0" r="r" b="b"/>
            <a:pathLst>
              <a:path w="94" h="128">
                <a:moveTo>
                  <a:pt x="14" y="96"/>
                </a:moveTo>
                <a:cubicBezTo>
                  <a:pt x="0" y="76"/>
                  <a:pt x="3" y="85"/>
                  <a:pt x="10" y="48"/>
                </a:cubicBezTo>
                <a:cubicBezTo>
                  <a:pt x="17" y="15"/>
                  <a:pt x="34" y="16"/>
                  <a:pt x="58" y="0"/>
                </a:cubicBezTo>
                <a:cubicBezTo>
                  <a:pt x="70" y="1"/>
                  <a:pt x="71" y="16"/>
                  <a:pt x="82" y="20"/>
                </a:cubicBezTo>
                <a:cubicBezTo>
                  <a:pt x="91" y="24"/>
                  <a:pt x="94" y="68"/>
                  <a:pt x="94" y="72"/>
                </a:cubicBezTo>
                <a:cubicBezTo>
                  <a:pt x="91" y="100"/>
                  <a:pt x="80" y="111"/>
                  <a:pt x="54" y="120"/>
                </a:cubicBezTo>
                <a:cubicBezTo>
                  <a:pt x="11" y="115"/>
                  <a:pt x="20" y="128"/>
                  <a:pt x="14" y="96"/>
                </a:cubicBezTo>
                <a:close/>
              </a:path>
            </a:pathLst>
          </a:custGeom>
          <a:noFill/>
          <a:ln w="9525">
            <a:solidFill>
              <a:schemeClr val="tx1"/>
            </a:solidFill>
            <a:round/>
            <a:headEnd/>
            <a:tailEnd/>
          </a:ln>
          <a:effectLst/>
        </p:spPr>
        <p:txBody>
          <a:bodyPr/>
          <a:lstStyle/>
          <a:p>
            <a:pPr algn="r" rtl="1">
              <a:defRPr/>
            </a:pPr>
            <a:endParaRPr lang="en-US"/>
          </a:p>
        </p:txBody>
      </p:sp>
      <p:sp>
        <p:nvSpPr>
          <p:cNvPr id="30" name="Freeform 33"/>
          <p:cNvSpPr>
            <a:spLocks/>
          </p:cNvSpPr>
          <p:nvPr userDrawn="1"/>
        </p:nvSpPr>
        <p:spPr bwMode="auto">
          <a:xfrm>
            <a:off x="8247063" y="1422400"/>
            <a:ext cx="66675" cy="122238"/>
          </a:xfrm>
          <a:custGeom>
            <a:avLst/>
            <a:gdLst/>
            <a:ahLst/>
            <a:cxnLst>
              <a:cxn ang="0">
                <a:pos x="5" y="0"/>
              </a:cxn>
              <a:cxn ang="0">
                <a:pos x="9" y="40"/>
              </a:cxn>
              <a:cxn ang="0">
                <a:pos x="41" y="0"/>
              </a:cxn>
            </a:cxnLst>
            <a:rect l="0" t="0" r="r" b="b"/>
            <a:pathLst>
              <a:path w="42" h="77">
                <a:moveTo>
                  <a:pt x="5" y="0"/>
                </a:moveTo>
                <a:cubicBezTo>
                  <a:pt x="6" y="13"/>
                  <a:pt x="0" y="30"/>
                  <a:pt x="9" y="40"/>
                </a:cubicBezTo>
                <a:cubicBezTo>
                  <a:pt x="42" y="77"/>
                  <a:pt x="41" y="5"/>
                  <a:pt x="41" y="0"/>
                </a:cubicBezTo>
              </a:path>
            </a:pathLst>
          </a:custGeom>
          <a:noFill/>
          <a:ln w="9525">
            <a:solidFill>
              <a:schemeClr val="tx1"/>
            </a:solidFill>
            <a:round/>
            <a:headEnd/>
            <a:tailEnd/>
          </a:ln>
          <a:effectLst/>
        </p:spPr>
        <p:txBody>
          <a:bodyPr/>
          <a:lstStyle/>
          <a:p>
            <a:pPr algn="r" rtl="1">
              <a:defRPr/>
            </a:pPr>
            <a:endParaRPr lang="en-US"/>
          </a:p>
        </p:txBody>
      </p:sp>
      <p:sp>
        <p:nvSpPr>
          <p:cNvPr id="31" name="Freeform 34"/>
          <p:cNvSpPr>
            <a:spLocks/>
          </p:cNvSpPr>
          <p:nvPr userDrawn="1"/>
        </p:nvSpPr>
        <p:spPr bwMode="auto">
          <a:xfrm>
            <a:off x="8024813" y="1498600"/>
            <a:ext cx="249237" cy="165100"/>
          </a:xfrm>
          <a:custGeom>
            <a:avLst/>
            <a:gdLst/>
            <a:ahLst/>
            <a:cxnLst>
              <a:cxn ang="0">
                <a:pos x="157" y="0"/>
              </a:cxn>
              <a:cxn ang="0">
                <a:pos x="89" y="64"/>
              </a:cxn>
              <a:cxn ang="0">
                <a:pos x="61" y="40"/>
              </a:cxn>
              <a:cxn ang="0">
                <a:pos x="69" y="72"/>
              </a:cxn>
              <a:cxn ang="0">
                <a:pos x="13" y="92"/>
              </a:cxn>
              <a:cxn ang="0">
                <a:pos x="1" y="104"/>
              </a:cxn>
            </a:cxnLst>
            <a:rect l="0" t="0" r="r" b="b"/>
            <a:pathLst>
              <a:path w="157" h="104">
                <a:moveTo>
                  <a:pt x="157" y="0"/>
                </a:moveTo>
                <a:cubicBezTo>
                  <a:pt x="125" y="24"/>
                  <a:pt x="132" y="55"/>
                  <a:pt x="89" y="64"/>
                </a:cubicBezTo>
                <a:cubicBezTo>
                  <a:pt x="70" y="62"/>
                  <a:pt x="30" y="61"/>
                  <a:pt x="61" y="40"/>
                </a:cubicBezTo>
                <a:cubicBezTo>
                  <a:pt x="78" y="46"/>
                  <a:pt x="83" y="56"/>
                  <a:pt x="69" y="72"/>
                </a:cubicBezTo>
                <a:cubicBezTo>
                  <a:pt x="57" y="86"/>
                  <a:pt x="30" y="89"/>
                  <a:pt x="13" y="92"/>
                </a:cubicBezTo>
                <a:cubicBezTo>
                  <a:pt x="0" y="101"/>
                  <a:pt x="1" y="95"/>
                  <a:pt x="1" y="104"/>
                </a:cubicBezTo>
              </a:path>
            </a:pathLst>
          </a:custGeom>
          <a:noFill/>
          <a:ln w="9525">
            <a:solidFill>
              <a:schemeClr val="tx1"/>
            </a:solidFill>
            <a:round/>
            <a:headEnd/>
            <a:tailEnd/>
          </a:ln>
          <a:effectLst/>
        </p:spPr>
        <p:txBody>
          <a:bodyPr/>
          <a:lstStyle/>
          <a:p>
            <a:pPr algn="r" rtl="1">
              <a:defRPr/>
            </a:pPr>
            <a:endParaRPr lang="en-US"/>
          </a:p>
        </p:txBody>
      </p:sp>
      <p:pic>
        <p:nvPicPr>
          <p:cNvPr id="32" name="Picture 35" descr="backsStripe1"/>
          <p:cNvPicPr>
            <a:picLocks noChangeAspect="1" noChangeArrowheads="1"/>
          </p:cNvPicPr>
          <p:nvPr userDrawn="1"/>
        </p:nvPicPr>
        <p:blipFill>
          <a:blip r:embed="rId2" cstate="email">
            <a:clrChange>
              <a:clrFrom>
                <a:srgbClr val="FEFEFE"/>
              </a:clrFrom>
              <a:clrTo>
                <a:srgbClr val="FEFEFE">
                  <a:alpha val="0"/>
                </a:srgbClr>
              </a:clrTo>
            </a:clrChange>
          </a:blip>
          <a:srcRect/>
          <a:stretch>
            <a:fillRect/>
          </a:stretch>
        </p:blipFill>
        <p:spPr bwMode="auto">
          <a:xfrm>
            <a:off x="0" y="6167438"/>
            <a:ext cx="4594225" cy="690562"/>
          </a:xfrm>
          <a:prstGeom prst="rect">
            <a:avLst/>
          </a:prstGeom>
          <a:noFill/>
          <a:ln w="9525">
            <a:noFill/>
            <a:miter lim="800000"/>
            <a:headEnd/>
            <a:tailEnd/>
          </a:ln>
        </p:spPr>
      </p:pic>
      <p:pic>
        <p:nvPicPr>
          <p:cNvPr id="33" name="Picture 36" descr="backsStripe1"/>
          <p:cNvPicPr>
            <a:picLocks noChangeAspect="1" noChangeArrowheads="1"/>
          </p:cNvPicPr>
          <p:nvPr userDrawn="1"/>
        </p:nvPicPr>
        <p:blipFill>
          <a:blip r:embed="rId2" cstate="email">
            <a:clrChange>
              <a:clrFrom>
                <a:srgbClr val="FEFEFE"/>
              </a:clrFrom>
              <a:clrTo>
                <a:srgbClr val="FEFEFE">
                  <a:alpha val="0"/>
                </a:srgbClr>
              </a:clrTo>
            </a:clrChange>
          </a:blip>
          <a:srcRect/>
          <a:stretch>
            <a:fillRect/>
          </a:stretch>
        </p:blipFill>
        <p:spPr bwMode="auto">
          <a:xfrm>
            <a:off x="2273300" y="6167438"/>
            <a:ext cx="4594225" cy="690562"/>
          </a:xfrm>
          <a:prstGeom prst="rect">
            <a:avLst/>
          </a:prstGeom>
          <a:noFill/>
          <a:ln w="9525">
            <a:noFill/>
            <a:miter lim="800000"/>
            <a:headEnd/>
            <a:tailEnd/>
          </a:ln>
        </p:spPr>
      </p:pic>
      <p:pic>
        <p:nvPicPr>
          <p:cNvPr id="34" name="Picture 37" descr="backsStripe1"/>
          <p:cNvPicPr>
            <a:picLocks noChangeAspect="1" noChangeArrowheads="1"/>
          </p:cNvPicPr>
          <p:nvPr userDrawn="1"/>
        </p:nvPicPr>
        <p:blipFill>
          <a:blip r:embed="rId2" cstate="email">
            <a:clrChange>
              <a:clrFrom>
                <a:srgbClr val="FEFEFE"/>
              </a:clrFrom>
              <a:clrTo>
                <a:srgbClr val="FEFEFE">
                  <a:alpha val="0"/>
                </a:srgbClr>
              </a:clrTo>
            </a:clrChange>
          </a:blip>
          <a:srcRect/>
          <a:stretch>
            <a:fillRect/>
          </a:stretch>
        </p:blipFill>
        <p:spPr bwMode="auto">
          <a:xfrm>
            <a:off x="4549775" y="6167438"/>
            <a:ext cx="4594225" cy="690562"/>
          </a:xfrm>
          <a:prstGeom prst="rect">
            <a:avLst/>
          </a:prstGeom>
          <a:noFill/>
          <a:ln w="9525">
            <a:noFill/>
            <a:miter lim="800000"/>
            <a:headEnd/>
            <a:tailEnd/>
          </a:ln>
        </p:spPr>
      </p:pic>
      <p:pic>
        <p:nvPicPr>
          <p:cNvPr id="35" name="Picture 38" descr="backsStripe1"/>
          <p:cNvPicPr>
            <a:picLocks noChangeAspect="1" noChangeArrowheads="1"/>
          </p:cNvPicPr>
          <p:nvPr userDrawn="1"/>
        </p:nvPicPr>
        <p:blipFill>
          <a:blip r:embed="rId2" cstate="email">
            <a:clrChange>
              <a:clrFrom>
                <a:srgbClr val="FEFEFE"/>
              </a:clrFrom>
              <a:clrTo>
                <a:srgbClr val="FEFEFE">
                  <a:alpha val="0"/>
                </a:srgbClr>
              </a:clrTo>
            </a:clrChange>
          </a:blip>
          <a:srcRect/>
          <a:stretch>
            <a:fillRect/>
          </a:stretch>
        </p:blipFill>
        <p:spPr bwMode="auto">
          <a:xfrm>
            <a:off x="317500" y="6167438"/>
            <a:ext cx="4594225" cy="690562"/>
          </a:xfrm>
          <a:prstGeom prst="rect">
            <a:avLst/>
          </a:prstGeom>
          <a:noFill/>
          <a:ln w="9525">
            <a:noFill/>
            <a:miter lim="800000"/>
            <a:headEnd/>
            <a:tailEnd/>
          </a:ln>
        </p:spPr>
      </p:pic>
      <p:pic>
        <p:nvPicPr>
          <p:cNvPr id="36" name="Picture 39" descr="backsStripe1"/>
          <p:cNvPicPr>
            <a:picLocks noChangeAspect="1" noChangeArrowheads="1"/>
          </p:cNvPicPr>
          <p:nvPr userDrawn="1"/>
        </p:nvPicPr>
        <p:blipFill>
          <a:blip r:embed="rId2" cstate="email">
            <a:clrChange>
              <a:clrFrom>
                <a:srgbClr val="FEFEFE"/>
              </a:clrFrom>
              <a:clrTo>
                <a:srgbClr val="FEFEFE">
                  <a:alpha val="0"/>
                </a:srgbClr>
              </a:clrTo>
            </a:clrChange>
          </a:blip>
          <a:srcRect/>
          <a:stretch>
            <a:fillRect/>
          </a:stretch>
        </p:blipFill>
        <p:spPr bwMode="auto">
          <a:xfrm>
            <a:off x="3162300" y="6167438"/>
            <a:ext cx="4594225" cy="690562"/>
          </a:xfrm>
          <a:prstGeom prst="rect">
            <a:avLst/>
          </a:prstGeom>
          <a:noFill/>
          <a:ln w="9525">
            <a:noFill/>
            <a:miter lim="800000"/>
            <a:headEnd/>
            <a:tailEnd/>
          </a:ln>
        </p:spPr>
      </p:pic>
      <p:pic>
        <p:nvPicPr>
          <p:cNvPr id="37" name="Picture 40" descr="backsStripe1"/>
          <p:cNvPicPr>
            <a:picLocks noChangeAspect="1" noChangeArrowheads="1"/>
          </p:cNvPicPr>
          <p:nvPr userDrawn="1"/>
        </p:nvPicPr>
        <p:blipFill>
          <a:blip r:embed="rId3" cstate="email">
            <a:clrChange>
              <a:clrFrom>
                <a:srgbClr val="FEFEFE"/>
              </a:clrFrom>
              <a:clrTo>
                <a:srgbClr val="FEFEFE">
                  <a:alpha val="0"/>
                </a:srgbClr>
              </a:clrTo>
            </a:clrChange>
          </a:blip>
          <a:srcRect/>
          <a:stretch>
            <a:fillRect/>
          </a:stretch>
        </p:blipFill>
        <p:spPr bwMode="auto">
          <a:xfrm>
            <a:off x="6299200" y="6180138"/>
            <a:ext cx="2844800" cy="677862"/>
          </a:xfrm>
          <a:prstGeom prst="rect">
            <a:avLst/>
          </a:prstGeom>
          <a:noFill/>
          <a:ln w="9525">
            <a:noFill/>
            <a:miter lim="800000"/>
            <a:headEnd/>
            <a:tailEnd/>
          </a:ln>
        </p:spPr>
      </p:pic>
      <p:sp>
        <p:nvSpPr>
          <p:cNvPr id="87061" name="Rectangle 21"/>
          <p:cNvSpPr>
            <a:spLocks noGrp="1" noChangeArrowheads="1"/>
          </p:cNvSpPr>
          <p:nvPr>
            <p:ph type="ctrTitle" sz="quarter"/>
          </p:nvPr>
        </p:nvSpPr>
        <p:spPr>
          <a:xfrm>
            <a:off x="685800" y="1828800"/>
            <a:ext cx="7772400" cy="1736725"/>
          </a:xfrm>
        </p:spPr>
        <p:txBody>
          <a:bodyPr/>
          <a:lstStyle>
            <a:lvl1pPr>
              <a:defRPr sz="5400"/>
            </a:lvl1pPr>
          </a:lstStyle>
          <a:p>
            <a:r>
              <a:rPr lang="en-US"/>
              <a:t>Click to edit Master title style</a:t>
            </a:r>
          </a:p>
        </p:txBody>
      </p:sp>
      <p:sp>
        <p:nvSpPr>
          <p:cNvPr id="87062"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38" name="Rectangle 23"/>
          <p:cNvSpPr>
            <a:spLocks noGrp="1" noChangeArrowheads="1"/>
          </p:cNvSpPr>
          <p:nvPr>
            <p:ph type="dt" sz="quarter" idx="10"/>
          </p:nvPr>
        </p:nvSpPr>
        <p:spPr/>
        <p:txBody>
          <a:bodyPr/>
          <a:lstStyle>
            <a:lvl1pPr>
              <a:defRPr/>
            </a:lvl1pPr>
          </a:lstStyle>
          <a:p>
            <a:pPr>
              <a:defRPr/>
            </a:pPr>
            <a:fld id="{6AEA844E-1FBB-4911-AC09-16E030176C39}" type="datetimeFigureOut">
              <a:rPr lang="he-IL"/>
              <a:pPr>
                <a:defRPr/>
              </a:pPr>
              <a:t>ה'/אדר א/תשע"א</a:t>
            </a:fld>
            <a:endParaRPr lang="en-US"/>
          </a:p>
        </p:txBody>
      </p:sp>
      <p:sp>
        <p:nvSpPr>
          <p:cNvPr id="39" name="Rectangle 24"/>
          <p:cNvSpPr>
            <a:spLocks noGrp="1" noChangeArrowheads="1"/>
          </p:cNvSpPr>
          <p:nvPr>
            <p:ph type="ftr" sz="quarter" idx="11"/>
          </p:nvPr>
        </p:nvSpPr>
        <p:spPr/>
        <p:txBody>
          <a:bodyPr/>
          <a:lstStyle>
            <a:lvl1pPr>
              <a:defRPr/>
            </a:lvl1pPr>
          </a:lstStyle>
          <a:p>
            <a:pPr>
              <a:defRPr/>
            </a:pPr>
            <a:endParaRPr lang="en-US"/>
          </a:p>
        </p:txBody>
      </p:sp>
      <p:sp>
        <p:nvSpPr>
          <p:cNvPr id="40" name="Rectangle 25"/>
          <p:cNvSpPr>
            <a:spLocks noGrp="1" noChangeArrowheads="1"/>
          </p:cNvSpPr>
          <p:nvPr>
            <p:ph type="sldNum" sz="quarter" idx="12"/>
          </p:nvPr>
        </p:nvSpPr>
        <p:spPr/>
        <p:txBody>
          <a:bodyPr/>
          <a:lstStyle>
            <a:lvl1pPr>
              <a:defRPr/>
            </a:lvl1pPr>
          </a:lstStyle>
          <a:p>
            <a:pPr>
              <a:defRPr/>
            </a:pPr>
            <a:fld id="{E16BC7CA-21FA-4251-BC9B-0495CE90E877}" type="slidenum">
              <a:rPr lang="he-IL"/>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fld id="{DC24E973-60D0-4109-AA96-A0660A894B93}" type="datetimeFigureOut">
              <a:rPr lang="he-IL"/>
              <a:pPr>
                <a:defRPr/>
              </a:pPr>
              <a:t>ה'/אדר א/תשע"א</a:t>
            </a:fld>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ED6DED45-9D2F-4D4C-9435-B7BC0DB298F1}" type="slidenum">
              <a:rPr lang="he-IL"/>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fld id="{F80DBF7A-8D1D-4F8C-8D73-8A16A0714BAC}" type="datetimeFigureOut">
              <a:rPr lang="he-IL"/>
              <a:pPr>
                <a:defRPr/>
              </a:pPr>
              <a:t>ה'/אדר א/תשע"א</a:t>
            </a:fld>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0B05A2D8-89B6-49AC-829D-726F53997E28}" type="slidenum">
              <a:rPr lang="he-IL"/>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עם פורמט בצד">
    <p:spTree>
      <p:nvGrpSpPr>
        <p:cNvPr id="1" name=""/>
        <p:cNvGrpSpPr/>
        <p:nvPr/>
      </p:nvGrpSpPr>
      <p:grpSpPr>
        <a:xfrm>
          <a:off x="0" y="0"/>
          <a:ext cx="0" cy="0"/>
          <a:chOff x="0" y="0"/>
          <a:chExt cx="0" cy="0"/>
        </a:xfrm>
      </p:grpSpPr>
      <p:sp>
        <p:nvSpPr>
          <p:cNvPr id="2" name="Title 1"/>
          <p:cNvSpPr>
            <a:spLocks noGrp="1"/>
          </p:cNvSpPr>
          <p:nvPr>
            <p:ph type="title"/>
          </p:nvPr>
        </p:nvSpPr>
        <p:spPr>
          <a:xfrm>
            <a:off x="679420" y="0"/>
            <a:ext cx="7429552" cy="1071546"/>
          </a:xfrm>
        </p:spPr>
        <p:txBody>
          <a:bodyPr/>
          <a:lstStyle>
            <a:lvl1pPr algn="r" rtl="1">
              <a:defRPr/>
            </a:lvl1pPr>
            <a:extLst/>
          </a:lstStyle>
          <a:p>
            <a:r>
              <a:rPr lang="en-US" dirty="0" smtClean="0"/>
              <a:t>Click to edit Master title</a:t>
            </a:r>
            <a:endParaRPr lang="en-US" dirty="0"/>
          </a:p>
        </p:txBody>
      </p:sp>
      <p:sp>
        <p:nvSpPr>
          <p:cNvPr id="27" name="Content Placeholder 2"/>
          <p:cNvSpPr>
            <a:spLocks noGrp="1"/>
          </p:cNvSpPr>
          <p:nvPr>
            <p:ph idx="1"/>
          </p:nvPr>
        </p:nvSpPr>
        <p:spPr>
          <a:xfrm>
            <a:off x="758796" y="1209660"/>
            <a:ext cx="7286676" cy="5429288"/>
          </a:xfrm>
        </p:spPr>
        <p:txBody>
          <a:bodyPr/>
          <a:lstStyle>
            <a:lvl1pPr algn="r" rtl="1">
              <a:lnSpc>
                <a:spcPct val="150000"/>
              </a:lnSpc>
              <a:defRPr sz="2000"/>
            </a:lvl1pPr>
            <a:lvl2pPr algn="r" rtl="1">
              <a:lnSpc>
                <a:spcPct val="100000"/>
              </a:lnSpc>
              <a:buClr>
                <a:schemeClr val="accent2"/>
              </a:buClr>
              <a:buFont typeface="Wingdings" pitchFamily="2" charset="2"/>
              <a:buChar char="§"/>
              <a:defRPr sz="1600"/>
            </a:lvl2pPr>
            <a:lvl3pPr algn="r" rtl="1">
              <a:lnSpc>
                <a:spcPct val="150000"/>
              </a:lnSpc>
              <a:buClr>
                <a:schemeClr val="accent3"/>
              </a:buClr>
              <a:defRPr sz="1400"/>
            </a:lvl3pPr>
            <a:lvl4pPr algn="r" rtl="1">
              <a:defRPr sz="1400"/>
            </a:lvl4pPr>
            <a:lvl5pPr algn="r" rtl="1">
              <a:defRPr/>
            </a:lvl5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fld id="{7CC9FF69-01C0-495C-A169-BA360F074871}" type="datetimeFigureOut">
              <a:rPr lang="he-IL"/>
              <a:pPr>
                <a:defRPr/>
              </a:pPr>
              <a:t>ה'/אדר א/תשע"א</a:t>
            </a:fld>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A8E3DC27-8D74-4E51-BDAB-4F960FB94E6A}" type="slidenum">
              <a:rPr lang="he-IL"/>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3"/>
          <p:cNvSpPr>
            <a:spLocks noGrp="1" noChangeArrowheads="1"/>
          </p:cNvSpPr>
          <p:nvPr>
            <p:ph type="dt" sz="half" idx="10"/>
          </p:nvPr>
        </p:nvSpPr>
        <p:spPr>
          <a:ln/>
        </p:spPr>
        <p:txBody>
          <a:bodyPr/>
          <a:lstStyle>
            <a:lvl1pPr>
              <a:defRPr/>
            </a:lvl1pPr>
          </a:lstStyle>
          <a:p>
            <a:pPr>
              <a:defRPr/>
            </a:pPr>
            <a:fld id="{D428344C-697F-4F87-A712-F4670B9621FB}" type="datetimeFigureOut">
              <a:rPr lang="he-IL"/>
              <a:pPr>
                <a:defRPr/>
              </a:pPr>
              <a:t>ה'/אדר א/תשע"א</a:t>
            </a:fld>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7AF5F993-7A8E-49F5-8E1C-E0A1B93EB59E}" type="slidenum">
              <a:rPr lang="he-IL"/>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3"/>
          <p:cNvSpPr>
            <a:spLocks noGrp="1" noChangeArrowheads="1"/>
          </p:cNvSpPr>
          <p:nvPr>
            <p:ph type="dt" sz="half" idx="10"/>
          </p:nvPr>
        </p:nvSpPr>
        <p:spPr>
          <a:ln/>
        </p:spPr>
        <p:txBody>
          <a:bodyPr/>
          <a:lstStyle>
            <a:lvl1pPr>
              <a:defRPr/>
            </a:lvl1pPr>
          </a:lstStyle>
          <a:p>
            <a:pPr>
              <a:defRPr/>
            </a:pPr>
            <a:fld id="{E703E6E7-8B29-465F-9D05-8F6AD3BEF38F}" type="datetimeFigureOut">
              <a:rPr lang="he-IL"/>
              <a:pPr>
                <a:defRPr/>
              </a:pPr>
              <a:t>ה'/אדר א/תשע"א</a:t>
            </a:fld>
            <a:endParaRPr lang="en-US"/>
          </a:p>
        </p:txBody>
      </p:sp>
      <p:sp>
        <p:nvSpPr>
          <p:cNvPr id="6" name="Rectangle 24"/>
          <p:cNvSpPr>
            <a:spLocks noGrp="1" noChangeArrowheads="1"/>
          </p:cNvSpPr>
          <p:nvPr>
            <p:ph type="ftr" sz="quarter" idx="11"/>
          </p:nvPr>
        </p:nvSpPr>
        <p:spPr>
          <a:ln/>
        </p:spPr>
        <p:txBody>
          <a:bodyPr/>
          <a:lstStyle>
            <a:lvl1pPr>
              <a:defRPr/>
            </a:lvl1pPr>
          </a:lstStyle>
          <a:p>
            <a:pPr>
              <a:defRPr/>
            </a:pPr>
            <a:endParaRPr lang="en-US"/>
          </a:p>
        </p:txBody>
      </p:sp>
      <p:sp>
        <p:nvSpPr>
          <p:cNvPr id="7" name="Rectangle 25"/>
          <p:cNvSpPr>
            <a:spLocks noGrp="1" noChangeArrowheads="1"/>
          </p:cNvSpPr>
          <p:nvPr>
            <p:ph type="sldNum" sz="quarter" idx="12"/>
          </p:nvPr>
        </p:nvSpPr>
        <p:spPr>
          <a:ln/>
        </p:spPr>
        <p:txBody>
          <a:bodyPr/>
          <a:lstStyle>
            <a:lvl1pPr>
              <a:defRPr/>
            </a:lvl1pPr>
          </a:lstStyle>
          <a:p>
            <a:pPr>
              <a:defRPr/>
            </a:pPr>
            <a:fld id="{D9A2018A-256C-4E7C-A68E-A37B731E4022}" type="slidenum">
              <a:rPr lang="he-IL"/>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3"/>
          <p:cNvSpPr>
            <a:spLocks noGrp="1" noChangeArrowheads="1"/>
          </p:cNvSpPr>
          <p:nvPr>
            <p:ph type="dt" sz="half" idx="10"/>
          </p:nvPr>
        </p:nvSpPr>
        <p:spPr>
          <a:ln/>
        </p:spPr>
        <p:txBody>
          <a:bodyPr/>
          <a:lstStyle>
            <a:lvl1pPr>
              <a:defRPr/>
            </a:lvl1pPr>
          </a:lstStyle>
          <a:p>
            <a:pPr>
              <a:defRPr/>
            </a:pPr>
            <a:fld id="{129D502D-3D08-44DC-A844-3783F04EEABC}" type="datetimeFigureOut">
              <a:rPr lang="he-IL"/>
              <a:pPr>
                <a:defRPr/>
              </a:pPr>
              <a:t>ה'/אדר א/תשע"א</a:t>
            </a:fld>
            <a:endParaRPr lang="en-US"/>
          </a:p>
        </p:txBody>
      </p:sp>
      <p:sp>
        <p:nvSpPr>
          <p:cNvPr id="4" name="Rectangle 24"/>
          <p:cNvSpPr>
            <a:spLocks noGrp="1" noChangeArrowheads="1"/>
          </p:cNvSpPr>
          <p:nvPr>
            <p:ph type="ftr" sz="quarter" idx="11"/>
          </p:nvPr>
        </p:nvSpPr>
        <p:spPr>
          <a:ln/>
        </p:spPr>
        <p:txBody>
          <a:bodyPr/>
          <a:lstStyle>
            <a:lvl1pPr>
              <a:defRPr/>
            </a:lvl1pPr>
          </a:lstStyle>
          <a:p>
            <a:pPr>
              <a:defRPr/>
            </a:pPr>
            <a:endParaRPr lang="en-US"/>
          </a:p>
        </p:txBody>
      </p:sp>
      <p:sp>
        <p:nvSpPr>
          <p:cNvPr id="5" name="Rectangle 25"/>
          <p:cNvSpPr>
            <a:spLocks noGrp="1" noChangeArrowheads="1"/>
          </p:cNvSpPr>
          <p:nvPr>
            <p:ph type="sldNum" sz="quarter" idx="12"/>
          </p:nvPr>
        </p:nvSpPr>
        <p:spPr>
          <a:ln/>
        </p:spPr>
        <p:txBody>
          <a:bodyPr/>
          <a:lstStyle>
            <a:lvl1pPr>
              <a:defRPr/>
            </a:lvl1pPr>
          </a:lstStyle>
          <a:p>
            <a:pPr>
              <a:defRPr/>
            </a:pPr>
            <a:fld id="{FBAE7C59-8E12-4541-9F3D-70AC63A8CBD4}" type="slidenum">
              <a:rPr lang="he-IL"/>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3"/>
          <p:cNvSpPr>
            <a:spLocks noGrp="1" noChangeArrowheads="1"/>
          </p:cNvSpPr>
          <p:nvPr>
            <p:ph type="dt" sz="half" idx="10"/>
          </p:nvPr>
        </p:nvSpPr>
        <p:spPr>
          <a:ln/>
        </p:spPr>
        <p:txBody>
          <a:bodyPr/>
          <a:lstStyle>
            <a:lvl1pPr>
              <a:defRPr/>
            </a:lvl1pPr>
          </a:lstStyle>
          <a:p>
            <a:pPr>
              <a:defRPr/>
            </a:pPr>
            <a:fld id="{32790E79-BEE1-418D-B583-A54B1B125D51}" type="datetimeFigureOut">
              <a:rPr lang="he-IL"/>
              <a:pPr>
                <a:defRPr/>
              </a:pPr>
              <a:t>ה'/אדר א/תשע"א</a:t>
            </a:fld>
            <a:endParaRPr lang="en-US"/>
          </a:p>
        </p:txBody>
      </p:sp>
      <p:sp>
        <p:nvSpPr>
          <p:cNvPr id="3" name="Rectangle 24"/>
          <p:cNvSpPr>
            <a:spLocks noGrp="1" noChangeArrowheads="1"/>
          </p:cNvSpPr>
          <p:nvPr>
            <p:ph type="ftr" sz="quarter" idx="11"/>
          </p:nvPr>
        </p:nvSpPr>
        <p:spPr>
          <a:ln/>
        </p:spPr>
        <p:txBody>
          <a:bodyPr/>
          <a:lstStyle>
            <a:lvl1pPr>
              <a:defRPr/>
            </a:lvl1pPr>
          </a:lstStyle>
          <a:p>
            <a:pPr>
              <a:defRPr/>
            </a:pPr>
            <a:endParaRPr lang="en-US"/>
          </a:p>
        </p:txBody>
      </p:sp>
      <p:sp>
        <p:nvSpPr>
          <p:cNvPr id="4" name="Rectangle 25"/>
          <p:cNvSpPr>
            <a:spLocks noGrp="1" noChangeArrowheads="1"/>
          </p:cNvSpPr>
          <p:nvPr>
            <p:ph type="sldNum" sz="quarter" idx="12"/>
          </p:nvPr>
        </p:nvSpPr>
        <p:spPr>
          <a:ln/>
        </p:spPr>
        <p:txBody>
          <a:bodyPr/>
          <a:lstStyle>
            <a:lvl1pPr>
              <a:defRPr/>
            </a:lvl1pPr>
          </a:lstStyle>
          <a:p>
            <a:pPr>
              <a:defRPr/>
            </a:pPr>
            <a:fld id="{5231E426-2018-4126-9EF8-5FD326DBC87D}" type="slidenum">
              <a:rPr lang="he-IL"/>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fld id="{2FA4E09E-C6FD-4835-B3B7-9232B634CEF1}" type="datetimeFigureOut">
              <a:rPr lang="he-IL"/>
              <a:pPr>
                <a:defRPr/>
              </a:pPr>
              <a:t>ה'/אדר א/תשע"א</a:t>
            </a:fld>
            <a:endParaRPr lang="en-US"/>
          </a:p>
        </p:txBody>
      </p:sp>
      <p:sp>
        <p:nvSpPr>
          <p:cNvPr id="6" name="Rectangle 24"/>
          <p:cNvSpPr>
            <a:spLocks noGrp="1" noChangeArrowheads="1"/>
          </p:cNvSpPr>
          <p:nvPr>
            <p:ph type="ftr" sz="quarter" idx="11"/>
          </p:nvPr>
        </p:nvSpPr>
        <p:spPr>
          <a:ln/>
        </p:spPr>
        <p:txBody>
          <a:bodyPr/>
          <a:lstStyle>
            <a:lvl1pPr>
              <a:defRPr/>
            </a:lvl1pPr>
          </a:lstStyle>
          <a:p>
            <a:pPr>
              <a:defRPr/>
            </a:pPr>
            <a:endParaRPr lang="en-US"/>
          </a:p>
        </p:txBody>
      </p:sp>
      <p:sp>
        <p:nvSpPr>
          <p:cNvPr id="7" name="Rectangle 25"/>
          <p:cNvSpPr>
            <a:spLocks noGrp="1" noChangeArrowheads="1"/>
          </p:cNvSpPr>
          <p:nvPr>
            <p:ph type="sldNum" sz="quarter" idx="12"/>
          </p:nvPr>
        </p:nvSpPr>
        <p:spPr>
          <a:ln/>
        </p:spPr>
        <p:txBody>
          <a:bodyPr/>
          <a:lstStyle>
            <a:lvl1pPr>
              <a:defRPr/>
            </a:lvl1pPr>
          </a:lstStyle>
          <a:p>
            <a:pPr>
              <a:defRPr/>
            </a:pPr>
            <a:fld id="{1108041D-DA14-4427-91C2-C7D6D9675D96}" type="slidenum">
              <a:rPr lang="he-IL"/>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fld id="{FA4C8ACD-E2C6-40ED-B171-75F7AF23EBC3}" type="datetimeFigureOut">
              <a:rPr lang="he-IL"/>
              <a:pPr>
                <a:defRPr/>
              </a:pPr>
              <a:t>ה'/אדר א/תשע"א</a:t>
            </a:fld>
            <a:endParaRPr lang="en-US"/>
          </a:p>
        </p:txBody>
      </p:sp>
      <p:sp>
        <p:nvSpPr>
          <p:cNvPr id="6" name="Rectangle 24"/>
          <p:cNvSpPr>
            <a:spLocks noGrp="1" noChangeArrowheads="1"/>
          </p:cNvSpPr>
          <p:nvPr>
            <p:ph type="ftr" sz="quarter" idx="11"/>
          </p:nvPr>
        </p:nvSpPr>
        <p:spPr>
          <a:ln/>
        </p:spPr>
        <p:txBody>
          <a:bodyPr/>
          <a:lstStyle>
            <a:lvl1pPr>
              <a:defRPr/>
            </a:lvl1pPr>
          </a:lstStyle>
          <a:p>
            <a:pPr>
              <a:defRPr/>
            </a:pPr>
            <a:endParaRPr lang="en-US"/>
          </a:p>
        </p:txBody>
      </p:sp>
      <p:sp>
        <p:nvSpPr>
          <p:cNvPr id="7" name="Rectangle 25"/>
          <p:cNvSpPr>
            <a:spLocks noGrp="1" noChangeArrowheads="1"/>
          </p:cNvSpPr>
          <p:nvPr>
            <p:ph type="sldNum" sz="quarter" idx="12"/>
          </p:nvPr>
        </p:nvSpPr>
        <p:spPr>
          <a:ln/>
        </p:spPr>
        <p:txBody>
          <a:bodyPr/>
          <a:lstStyle>
            <a:lvl1pPr>
              <a:defRPr/>
            </a:lvl1pPr>
          </a:lstStyle>
          <a:p>
            <a:pPr>
              <a:defRPr/>
            </a:pPr>
            <a:fld id="{D7AC8CA0-C41F-4B41-AC01-10AD04283AE4}" type="slidenum">
              <a:rPr lang="he-IL"/>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336699"/>
            </a:gs>
            <a:gs pos="100000">
              <a:srgbClr val="003366"/>
            </a:gs>
          </a:gsLst>
          <a:lin ang="5400000" scaled="1"/>
        </a:gradFill>
        <a:effectLst/>
      </p:bgPr>
    </p:bg>
    <p:spTree>
      <p:nvGrpSpPr>
        <p:cNvPr id="1" name=""/>
        <p:cNvGrpSpPr/>
        <p:nvPr/>
      </p:nvGrpSpPr>
      <p:grpSpPr>
        <a:xfrm>
          <a:off x="0" y="0"/>
          <a:ext cx="0" cy="0"/>
          <a:chOff x="0" y="0"/>
          <a:chExt cx="0" cy="0"/>
        </a:xfrm>
      </p:grpSpPr>
      <p:sp>
        <p:nvSpPr>
          <p:cNvPr id="86038"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6028" name="Rectangle 12"/>
          <p:cNvSpPr>
            <a:spLocks noChangeArrowheads="1"/>
          </p:cNvSpPr>
          <p:nvPr/>
        </p:nvSpPr>
        <p:spPr bwMode="hidden">
          <a:xfrm>
            <a:off x="304800" y="201613"/>
            <a:ext cx="1588" cy="1587"/>
          </a:xfrm>
          <a:prstGeom prst="rect">
            <a:avLst/>
          </a:prstGeom>
          <a:solidFill>
            <a:srgbClr val="9A1E8D"/>
          </a:solidFill>
          <a:ln w="9525">
            <a:noFill/>
            <a:miter lim="800000"/>
            <a:headEnd/>
            <a:tailEnd/>
          </a:ln>
        </p:spPr>
        <p:txBody>
          <a:bodyPr/>
          <a:lstStyle/>
          <a:p>
            <a:pPr algn="r" rtl="1">
              <a:defRPr/>
            </a:pPr>
            <a:endParaRPr lang="en-US"/>
          </a:p>
        </p:txBody>
      </p:sp>
      <p:sp>
        <p:nvSpPr>
          <p:cNvPr id="86029" name="Rectangle 13"/>
          <p:cNvSpPr>
            <a:spLocks noChangeArrowheads="1"/>
          </p:cNvSpPr>
          <p:nvPr/>
        </p:nvSpPr>
        <p:spPr bwMode="hidden">
          <a:xfrm>
            <a:off x="323850" y="207963"/>
            <a:ext cx="1588" cy="1587"/>
          </a:xfrm>
          <a:prstGeom prst="rect">
            <a:avLst/>
          </a:prstGeom>
          <a:solidFill>
            <a:srgbClr val="9A1E8D"/>
          </a:solidFill>
          <a:ln w="9525">
            <a:noFill/>
            <a:miter lim="800000"/>
            <a:headEnd/>
            <a:tailEnd/>
          </a:ln>
        </p:spPr>
        <p:txBody>
          <a:bodyPr/>
          <a:lstStyle/>
          <a:p>
            <a:pPr algn="r" rtl="1">
              <a:defRPr/>
            </a:pPr>
            <a:endParaRPr lang="en-US"/>
          </a:p>
        </p:txBody>
      </p:sp>
      <p:sp>
        <p:nvSpPr>
          <p:cNvPr id="86037" name="Rectangle 21"/>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6039" name="Rectangle 23"/>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400">
                <a:effectLst>
                  <a:outerShdw blurRad="38100" dist="38100" dir="2700000" algn="tl">
                    <a:srgbClr val="000000"/>
                  </a:outerShdw>
                </a:effectLst>
              </a:defRPr>
            </a:lvl1pPr>
          </a:lstStyle>
          <a:p>
            <a:pPr>
              <a:defRPr/>
            </a:pPr>
            <a:fld id="{94F8055C-2051-4367-9308-2AD11C3863ED}" type="datetimeFigureOut">
              <a:rPr lang="he-IL"/>
              <a:pPr>
                <a:defRPr/>
              </a:pPr>
              <a:t>ה'/אדר א/תשע"א</a:t>
            </a:fld>
            <a:endParaRPr lang="en-US"/>
          </a:p>
        </p:txBody>
      </p:sp>
      <p:sp>
        <p:nvSpPr>
          <p:cNvPr id="86040" name="Rectangle 2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a:defRPr sz="1400">
                <a:effectLst>
                  <a:outerShdw blurRad="38100" dist="38100" dir="2700000" algn="tl">
                    <a:srgbClr val="000000"/>
                  </a:outerShdw>
                </a:effectLst>
              </a:defRPr>
            </a:lvl1pPr>
          </a:lstStyle>
          <a:p>
            <a:pPr>
              <a:defRPr/>
            </a:pPr>
            <a:endParaRPr lang="en-US"/>
          </a:p>
        </p:txBody>
      </p:sp>
      <p:sp>
        <p:nvSpPr>
          <p:cNvPr id="86041" name="Rectangle 2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0">
              <a:defRPr sz="1400">
                <a:effectLst>
                  <a:outerShdw blurRad="38100" dist="38100" dir="2700000" algn="tl">
                    <a:srgbClr val="000000"/>
                  </a:outerShdw>
                </a:effectLst>
              </a:defRPr>
            </a:lvl1pPr>
          </a:lstStyle>
          <a:p>
            <a:pPr>
              <a:defRPr/>
            </a:pPr>
            <a:fld id="{2555F013-22A2-496A-A68E-CCFE810509CA}" type="slidenum">
              <a:rPr lang="he-IL"/>
              <a:pPr>
                <a:defRPr/>
              </a:pPr>
              <a:t>‹#›</a:t>
            </a:fld>
            <a:endParaRPr lang="en-US"/>
          </a:p>
        </p:txBody>
      </p:sp>
    </p:spTree>
  </p:cSld>
  <p:clrMap bg1="dk2" tx1="lt1" bg2="dk1" tx2="lt2" accent1="accent1" accent2="accent2" accent3="accent3" accent4="accent4" accent5="accent5" accent6="accent6" hlink="hlink" folHlink="folHlink"/>
  <p:sldLayoutIdLst>
    <p:sldLayoutId id="2147483793" r:id="rId1"/>
    <p:sldLayoutId id="2147483784" r:id="rId2"/>
    <p:sldLayoutId id="2147483785" r:id="rId3"/>
    <p:sldLayoutId id="2147483786" r:id="rId4"/>
    <p:sldLayoutId id="2147483794" r:id="rId5"/>
    <p:sldLayoutId id="2147483787" r:id="rId6"/>
    <p:sldLayoutId id="2147483788" r:id="rId7"/>
    <p:sldLayoutId id="2147483789" r:id="rId8"/>
    <p:sldLayoutId id="2147483790" r:id="rId9"/>
    <p:sldLayoutId id="2147483791" r:id="rId10"/>
    <p:sldLayoutId id="2147483792" r:id="rId11"/>
    <p:sldLayoutId id="2147483795" r:id="rId12"/>
  </p:sldLayoutIdLst>
  <p:timing>
    <p:tnLst>
      <p:par>
        <p:cTn id="1" dur="indefinite" restart="never" nodeType="tmRoot"/>
      </p:par>
    </p:tnLst>
  </p:timing>
  <p:txStyles>
    <p:titleStyle>
      <a:lvl1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cs typeface="Tahoma" pitchFamily="34" charset="0"/>
        </a:defRPr>
      </a:lvl2pPr>
      <a:lvl3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cs typeface="Tahoma" pitchFamily="34" charset="0"/>
        </a:defRPr>
      </a:lvl3pPr>
      <a:lvl4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cs typeface="Tahoma" pitchFamily="34" charset="0"/>
        </a:defRPr>
      </a:lvl4pPr>
      <a:lvl5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cs typeface="Tahoma" pitchFamily="34" charset="0"/>
        </a:defRPr>
      </a:lvl5pPr>
      <a:lvl6pPr marL="457200" algn="ctr" rtl="1"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cs typeface="Tahoma" pitchFamily="34" charset="0"/>
        </a:defRPr>
      </a:lvl6pPr>
      <a:lvl7pPr marL="914400" algn="ctr" rtl="1"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cs typeface="Tahoma" pitchFamily="34" charset="0"/>
        </a:defRPr>
      </a:lvl7pPr>
      <a:lvl8pPr marL="1371600" algn="ctr" rtl="1"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cs typeface="Tahoma" pitchFamily="34" charset="0"/>
        </a:defRPr>
      </a:lvl8pPr>
      <a:lvl9pPr marL="1828800" algn="ctr" rtl="1"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cs typeface="Tahoma" pitchFamily="34"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folHlink"/>
        </a:buClr>
        <a:buSzPct val="6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tx1"/>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685800" y="1676400"/>
            <a:ext cx="7772400" cy="1828800"/>
          </a:xfrm>
        </p:spPr>
        <p:txBody>
          <a:bodyPr/>
          <a:lstStyle/>
          <a:p>
            <a:r>
              <a:rPr lang="en-US" dirty="0" smtClean="0"/>
              <a:t>To Learn or to be Taught? Harnessing Technology to Enhance Self Regulated Learning </a:t>
            </a:r>
            <a:endParaRPr lang="en-US" dirty="0"/>
          </a:p>
        </p:txBody>
      </p:sp>
    </p:spTree>
  </p:cSld>
  <p:clrMapOvr>
    <a:masterClrMapping/>
  </p:clrMapOvr>
  <p:transition advTm="38315"/>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50" y="0"/>
            <a:ext cx="8629650" cy="1071563"/>
          </a:xfrm>
        </p:spPr>
        <p:txBody>
          <a:bodyPr/>
          <a:lstStyle/>
          <a:p>
            <a:pPr algn="ctr" eaLnBrk="1" fontAlgn="auto" hangingPunct="1">
              <a:spcAft>
                <a:spcPts val="0"/>
              </a:spcAft>
              <a:defRPr/>
            </a:pPr>
            <a:r>
              <a:rPr lang="he-IL" sz="4000" dirty="0" smtClean="0">
                <a:solidFill>
                  <a:srgbClr val="FEEC94"/>
                </a:solidFill>
              </a:rPr>
              <a:t>ויזואליזציות אינטראקטיביות</a:t>
            </a:r>
            <a:endParaRPr lang="en-US" sz="5400" dirty="0">
              <a:solidFill>
                <a:srgbClr val="FEEC94"/>
              </a:solidFill>
            </a:endParaRPr>
          </a:p>
        </p:txBody>
      </p:sp>
      <p:pic>
        <p:nvPicPr>
          <p:cNvPr id="12" name="Picture 5"/>
          <p:cNvPicPr>
            <a:picLocks noChangeAspect="1" noChangeArrowheads="1"/>
          </p:cNvPicPr>
          <p:nvPr/>
        </p:nvPicPr>
        <p:blipFill>
          <a:blip r:embed="rId3" cstate="screen"/>
          <a:srcRect/>
          <a:stretch>
            <a:fillRect/>
          </a:stretch>
        </p:blipFill>
        <p:spPr bwMode="auto">
          <a:xfrm>
            <a:off x="500034" y="1748627"/>
            <a:ext cx="5382179" cy="3584580"/>
          </a:xfrm>
          <a:prstGeom prst="rect">
            <a:avLst/>
          </a:prstGeom>
          <a:noFill/>
          <a:ln w="9525">
            <a:noFill/>
            <a:miter lim="800000"/>
            <a:headEnd/>
            <a:tailEnd/>
          </a:ln>
          <a:effectLst/>
        </p:spPr>
      </p:pic>
      <p:pic>
        <p:nvPicPr>
          <p:cNvPr id="13" name="Picture 5"/>
          <p:cNvPicPr>
            <a:picLocks noChangeAspect="1" noChangeArrowheads="1"/>
          </p:cNvPicPr>
          <p:nvPr/>
        </p:nvPicPr>
        <p:blipFill>
          <a:blip r:embed="rId4" cstate="screen"/>
          <a:srcRect/>
          <a:stretch>
            <a:fillRect/>
          </a:stretch>
        </p:blipFill>
        <p:spPr bwMode="auto">
          <a:xfrm>
            <a:off x="3286116" y="2605883"/>
            <a:ext cx="4286280" cy="3823513"/>
          </a:xfrm>
          <a:prstGeom prst="rect">
            <a:avLst/>
          </a:prstGeom>
          <a:noFill/>
          <a:ln w="9525">
            <a:noFill/>
            <a:miter lim="800000"/>
            <a:headEnd/>
            <a:tailEnd/>
          </a:ln>
          <a:effectLst/>
        </p:spPr>
      </p:pic>
    </p:spTree>
  </p:cSld>
  <p:clrMapOvr>
    <a:masterClrMapping/>
  </p:clrMapOvr>
  <p:transition advTm="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6581433" y="1531918"/>
            <a:ext cx="2895600" cy="5039464"/>
            <a:chOff x="3173" y="626"/>
            <a:chExt cx="1824" cy="2619"/>
          </a:xfrm>
        </p:grpSpPr>
        <p:sp>
          <p:nvSpPr>
            <p:cNvPr id="89091" name="AutoShape 3"/>
            <p:cNvSpPr>
              <a:spLocks noChangeArrowheads="1"/>
            </p:cNvSpPr>
            <p:nvPr/>
          </p:nvSpPr>
          <p:spPr bwMode="auto">
            <a:xfrm>
              <a:off x="3173" y="626"/>
              <a:ext cx="1824" cy="2619"/>
            </a:xfrm>
            <a:prstGeom prst="upArrow">
              <a:avLst>
                <a:gd name="adj1" fmla="val 66405"/>
                <a:gd name="adj2" fmla="val 23670"/>
              </a:avLst>
            </a:prstGeom>
            <a:gradFill rotWithShape="1">
              <a:gsLst>
                <a:gs pos="0">
                  <a:schemeClr val="accent1"/>
                </a:gs>
                <a:gs pos="100000">
                  <a:srgbClr val="336699"/>
                </a:gs>
              </a:gsLst>
              <a:lin ang="5400000" scaled="1"/>
            </a:gradFill>
            <a:ln w="9525">
              <a:solidFill>
                <a:schemeClr val="tx1"/>
              </a:solidFill>
              <a:miter lim="800000"/>
              <a:headEnd/>
              <a:tailEnd/>
            </a:ln>
            <a:effectLst/>
          </p:spPr>
          <p:txBody>
            <a:bodyPr wrap="none" anchor="ctr"/>
            <a:lstStyle/>
            <a:p>
              <a:endParaRPr lang="en-US" dirty="0"/>
            </a:p>
          </p:txBody>
        </p:sp>
        <p:sp>
          <p:nvSpPr>
            <p:cNvPr id="89092" name="Text Box 4"/>
            <p:cNvSpPr txBox="1">
              <a:spLocks noChangeArrowheads="1"/>
            </p:cNvSpPr>
            <p:nvPr/>
          </p:nvSpPr>
          <p:spPr bwMode="auto">
            <a:xfrm rot="16200000">
              <a:off x="3329" y="1951"/>
              <a:ext cx="2204" cy="291"/>
            </a:xfrm>
            <a:prstGeom prst="rect">
              <a:avLst/>
            </a:prstGeom>
            <a:noFill/>
            <a:ln w="9525">
              <a:noFill/>
              <a:miter lim="800000"/>
              <a:headEnd/>
              <a:tailEnd/>
            </a:ln>
            <a:effectLst/>
          </p:spPr>
          <p:txBody>
            <a:bodyPr wrap="square">
              <a:spAutoFit/>
            </a:bodyPr>
            <a:lstStyle/>
            <a:p>
              <a:r>
                <a:rPr lang="he-IL" sz="2400" b="1" dirty="0" smtClean="0">
                  <a:latin typeface="Arial" charset="0"/>
                </a:rPr>
                <a:t>העברת  האחריות  לסטודנטים</a:t>
              </a:r>
              <a:endParaRPr lang="en-US" sz="2400" b="1" dirty="0">
                <a:latin typeface="Arial" charset="0"/>
              </a:endParaRPr>
            </a:p>
          </p:txBody>
        </p:sp>
      </p:grpSp>
      <p:sp>
        <p:nvSpPr>
          <p:cNvPr id="5122" name="Rectangle 2"/>
          <p:cNvSpPr>
            <a:spLocks noGrp="1" noChangeArrowheads="1"/>
          </p:cNvSpPr>
          <p:nvPr>
            <p:ph type="title" idx="4294967295"/>
          </p:nvPr>
        </p:nvSpPr>
        <p:spPr/>
        <p:txBody>
          <a:bodyPr/>
          <a:lstStyle/>
          <a:p>
            <a:r>
              <a:rPr lang="he-IL" sz="4000" dirty="0" smtClean="0">
                <a:effectLst/>
              </a:rPr>
              <a:t>הטמעה הדרגתית של המודל</a:t>
            </a:r>
            <a:endParaRPr lang="en-US" sz="4000" dirty="0" smtClean="0">
              <a:effectLst/>
            </a:endParaRPr>
          </a:p>
        </p:txBody>
      </p:sp>
      <p:graphicFrame>
        <p:nvGraphicFramePr>
          <p:cNvPr id="89152" name="Group 64"/>
          <p:cNvGraphicFramePr>
            <a:graphicFrameLocks noGrp="1"/>
          </p:cNvGraphicFramePr>
          <p:nvPr/>
        </p:nvGraphicFramePr>
        <p:xfrm>
          <a:off x="249382" y="1246909"/>
          <a:ext cx="8098971" cy="5332021"/>
        </p:xfrm>
        <a:graphic>
          <a:graphicData uri="http://schemas.openxmlformats.org/drawingml/2006/table">
            <a:tbl>
              <a:tblPr rtl="1"/>
              <a:tblGrid>
                <a:gridCol w="1276544"/>
                <a:gridCol w="1833495"/>
                <a:gridCol w="3001258"/>
                <a:gridCol w="1987674"/>
              </a:tblGrid>
              <a:tr h="981121">
                <a:tc>
                  <a:txBody>
                    <a:bodyPr/>
                    <a:lstStyle/>
                    <a:p>
                      <a:pPr marL="0" marR="0" lvl="0" indent="0" algn="r" defTabSz="914400" rtl="1" eaLnBrk="0" fontAlgn="base" latinLnBrk="0" hangingPunct="0">
                        <a:lnSpc>
                          <a:spcPct val="100000"/>
                        </a:lnSpc>
                        <a:spcBef>
                          <a:spcPct val="20000"/>
                        </a:spcBef>
                        <a:spcAft>
                          <a:spcPct val="0"/>
                        </a:spcAft>
                        <a:buClr>
                          <a:schemeClr val="hlink"/>
                        </a:buClr>
                        <a:buSzPct val="60000"/>
                        <a:buFont typeface="Wingdings" pitchFamily="2" charset="2"/>
                        <a:buNone/>
                        <a:tabLst/>
                      </a:pPr>
                      <a:endParaRPr kumimoji="0" lang="en-US" sz="1800" b="1" i="0" u="none" strike="noStrike" cap="none" normalizeH="0" baseline="0" dirty="0" smtClean="0">
                        <a:ln>
                          <a:noFill/>
                        </a:ln>
                        <a:solidFill>
                          <a:srgbClr val="FFFF00"/>
                        </a:solidFill>
                        <a:effectLst/>
                        <a:latin typeface="Tahoma" pitchFamily="34" charset="0"/>
                        <a:cs typeface="Tahoma"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20000"/>
                        </a:spcBef>
                        <a:spcAft>
                          <a:spcPct val="0"/>
                        </a:spcAft>
                        <a:buClr>
                          <a:schemeClr val="hlink"/>
                        </a:buClr>
                        <a:buSzPct val="60000"/>
                        <a:buFont typeface="Wingdings" pitchFamily="2" charset="2"/>
                        <a:buNone/>
                        <a:tabLst/>
                      </a:pPr>
                      <a:r>
                        <a:rPr kumimoji="0" lang="he-IL" sz="2000" b="1" i="0" u="none" strike="noStrike" cap="none" normalizeH="0" baseline="0" dirty="0" smtClean="0">
                          <a:ln>
                            <a:noFill/>
                          </a:ln>
                          <a:solidFill>
                            <a:srgbClr val="FEEC94"/>
                          </a:solidFill>
                          <a:effectLst/>
                          <a:latin typeface="Tahoma" pitchFamily="34" charset="0"/>
                          <a:cs typeface="Tahoma" pitchFamily="34" charset="0"/>
                        </a:rPr>
                        <a:t>פגישות</a:t>
                      </a:r>
                      <a:endParaRPr kumimoji="0" lang="en-US" sz="2000" b="1" i="0" u="none" strike="noStrike" cap="none" normalizeH="0" baseline="0" dirty="0" smtClean="0">
                        <a:ln>
                          <a:noFill/>
                        </a:ln>
                        <a:solidFill>
                          <a:srgbClr val="FEEC94"/>
                        </a:solidFill>
                        <a:effectLst/>
                        <a:latin typeface="Tahoma" pitchFamily="34" charset="0"/>
                        <a:cs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20000"/>
                        </a:spcBef>
                        <a:spcAft>
                          <a:spcPct val="0"/>
                        </a:spcAft>
                        <a:buClr>
                          <a:schemeClr val="hlink"/>
                        </a:buClr>
                        <a:buSzPct val="60000"/>
                        <a:buFont typeface="Wingdings" pitchFamily="2" charset="2"/>
                        <a:buNone/>
                        <a:tabLst/>
                      </a:pPr>
                      <a:r>
                        <a:rPr kumimoji="0" lang="he-IL" sz="2000" b="1" i="0" u="none" strike="noStrike" cap="none" normalizeH="0" baseline="0" dirty="0" smtClean="0">
                          <a:ln>
                            <a:noFill/>
                          </a:ln>
                          <a:solidFill>
                            <a:srgbClr val="FEEC94"/>
                          </a:solidFill>
                          <a:effectLst/>
                          <a:latin typeface="Tahoma" pitchFamily="34" charset="0"/>
                          <a:cs typeface="Tahoma" pitchFamily="34" charset="0"/>
                        </a:rPr>
                        <a:t>שימוש באתר</a:t>
                      </a:r>
                      <a:endParaRPr kumimoji="0" lang="en-US" sz="2000" b="1" i="0" u="none" strike="noStrike" cap="none" normalizeH="0" baseline="0" dirty="0" smtClean="0">
                        <a:ln>
                          <a:noFill/>
                        </a:ln>
                        <a:solidFill>
                          <a:srgbClr val="FEEC94"/>
                        </a:solidFill>
                        <a:effectLst/>
                        <a:latin typeface="Tahoma" pitchFamily="34" charset="0"/>
                        <a:cs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20000"/>
                        </a:spcBef>
                        <a:spcAft>
                          <a:spcPct val="0"/>
                        </a:spcAft>
                        <a:buClr>
                          <a:schemeClr val="hlink"/>
                        </a:buClr>
                        <a:buSzPct val="60000"/>
                        <a:buFont typeface="Wingdings" pitchFamily="2" charset="2"/>
                        <a:buNone/>
                        <a:tabLst/>
                      </a:pPr>
                      <a:r>
                        <a:rPr kumimoji="0" lang="he-IL" sz="2000" b="1" i="0" u="none" strike="noStrike" cap="none" normalizeH="0" baseline="0" dirty="0" smtClean="0">
                          <a:ln>
                            <a:noFill/>
                          </a:ln>
                          <a:solidFill>
                            <a:srgbClr val="FEEC94"/>
                          </a:solidFill>
                          <a:effectLst/>
                          <a:latin typeface="Tahoma" pitchFamily="34" charset="0"/>
                          <a:cs typeface="Tahoma" pitchFamily="34" charset="0"/>
                        </a:rPr>
                        <a:t>תפקיד המרצה</a:t>
                      </a:r>
                      <a:endParaRPr kumimoji="0" lang="en-US" sz="2000" b="1" i="0" u="none" strike="noStrike" cap="none" normalizeH="0" baseline="0" dirty="0" smtClean="0">
                        <a:ln>
                          <a:noFill/>
                        </a:ln>
                        <a:solidFill>
                          <a:srgbClr val="FEEC94"/>
                        </a:solidFill>
                        <a:effectLst/>
                        <a:latin typeface="Tahoma" pitchFamily="34" charset="0"/>
                        <a:cs typeface="Tahoma"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91634">
                <a:tc>
                  <a:txBody>
                    <a:bodyPr/>
                    <a:lstStyle/>
                    <a:p>
                      <a:pPr marL="0" marR="0" lvl="0" indent="0" algn="r" defTabSz="914400" rtl="1" eaLnBrk="0" fontAlgn="base" latinLnBrk="0" hangingPunct="0">
                        <a:lnSpc>
                          <a:spcPct val="100000"/>
                        </a:lnSpc>
                        <a:spcBef>
                          <a:spcPct val="20000"/>
                        </a:spcBef>
                        <a:spcAft>
                          <a:spcPct val="0"/>
                        </a:spcAft>
                        <a:buClr>
                          <a:schemeClr val="hlink"/>
                        </a:buClr>
                        <a:buSzPct val="60000"/>
                        <a:buFont typeface="Wingdings" pitchFamily="2" charset="2"/>
                        <a:buNone/>
                        <a:tabLst/>
                      </a:pPr>
                      <a:r>
                        <a:rPr kumimoji="0" lang="he-IL" sz="2000" b="1" i="0" u="none" strike="noStrike" kern="1200" cap="none" normalizeH="0" baseline="0" dirty="0" smtClean="0">
                          <a:ln>
                            <a:noFill/>
                          </a:ln>
                          <a:solidFill>
                            <a:srgbClr val="FEEC94"/>
                          </a:solidFill>
                          <a:effectLst/>
                          <a:latin typeface="Tahoma" pitchFamily="34" charset="0"/>
                          <a:ea typeface="+mn-ea"/>
                          <a:cs typeface="Tahoma" pitchFamily="34" charset="0"/>
                        </a:rPr>
                        <a:t>מתקדם</a:t>
                      </a:r>
                    </a:p>
                    <a:p>
                      <a:pPr marL="0" marR="0" lvl="0" indent="0" algn="r" defTabSz="914400" rtl="1" eaLnBrk="0" fontAlgn="base" latinLnBrk="0" hangingPunct="0">
                        <a:lnSpc>
                          <a:spcPct val="100000"/>
                        </a:lnSpc>
                        <a:spcBef>
                          <a:spcPct val="20000"/>
                        </a:spcBef>
                        <a:spcAft>
                          <a:spcPct val="0"/>
                        </a:spcAft>
                        <a:buClr>
                          <a:schemeClr val="hlink"/>
                        </a:buClr>
                        <a:buSzPct val="60000"/>
                        <a:buFont typeface="Wingdings" pitchFamily="2" charset="2"/>
                        <a:buNone/>
                        <a:tabLst/>
                      </a:pPr>
                      <a:r>
                        <a:rPr kumimoji="0" lang="he-IL" sz="2000" b="1" i="0" u="none" strike="noStrike" kern="1200" cap="none" normalizeH="0" baseline="0" dirty="0" smtClean="0">
                          <a:ln>
                            <a:noFill/>
                          </a:ln>
                          <a:solidFill>
                            <a:srgbClr val="FEEC94"/>
                          </a:solidFill>
                          <a:effectLst/>
                          <a:latin typeface="Tahoma" pitchFamily="34" charset="0"/>
                          <a:ea typeface="+mn-ea"/>
                          <a:cs typeface="Tahoma" pitchFamily="34" charset="0"/>
                        </a:rPr>
                        <a:t>(שנה 3)</a:t>
                      </a:r>
                      <a:endParaRPr kumimoji="0" lang="en-US" sz="2000" b="1" i="0" u="none" strike="noStrike" kern="1200" cap="none" normalizeH="0" baseline="0" dirty="0" smtClean="0">
                        <a:ln>
                          <a:noFill/>
                        </a:ln>
                        <a:solidFill>
                          <a:srgbClr val="FEEC94"/>
                        </a:solidFill>
                        <a:effectLst/>
                        <a:latin typeface="Tahoma" pitchFamily="34" charset="0"/>
                        <a:ea typeface="+mn-ea"/>
                        <a:cs typeface="Tahoma"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0" fontAlgn="base" latinLnBrk="0" hangingPunct="0">
                        <a:lnSpc>
                          <a:spcPct val="100000"/>
                        </a:lnSpc>
                        <a:spcBef>
                          <a:spcPct val="20000"/>
                        </a:spcBef>
                        <a:spcAft>
                          <a:spcPct val="0"/>
                        </a:spcAft>
                        <a:buClr>
                          <a:schemeClr val="hlink"/>
                        </a:buClr>
                        <a:buSzPct val="60000"/>
                        <a:buFont typeface="Wingdings" pitchFamily="2" charset="2"/>
                        <a:buNone/>
                        <a:tabLst/>
                      </a:pPr>
                      <a:r>
                        <a:rPr kumimoji="0" lang="he-IL" sz="1400" b="1" i="0" u="none" strike="noStrike" cap="none" normalizeH="0" baseline="0" dirty="0" smtClean="0">
                          <a:ln>
                            <a:noFill/>
                          </a:ln>
                          <a:solidFill>
                            <a:schemeClr val="tx1"/>
                          </a:solidFill>
                          <a:effectLst/>
                          <a:latin typeface="Tahoma" pitchFamily="34" charset="0"/>
                          <a:cs typeface="Tahoma" pitchFamily="34" charset="0"/>
                        </a:rPr>
                        <a:t>"מיני-כנס" </a:t>
                      </a:r>
                    </a:p>
                    <a:p>
                      <a:pPr marL="0" marR="0" lvl="0" indent="0" algn="r" defTabSz="914400" rtl="1" eaLnBrk="0" fontAlgn="base" latinLnBrk="0" hangingPunct="0">
                        <a:lnSpc>
                          <a:spcPct val="100000"/>
                        </a:lnSpc>
                        <a:spcBef>
                          <a:spcPct val="20000"/>
                        </a:spcBef>
                        <a:spcAft>
                          <a:spcPct val="0"/>
                        </a:spcAft>
                        <a:buClr>
                          <a:schemeClr val="hlink"/>
                        </a:buClr>
                        <a:buSzPct val="60000"/>
                        <a:buFont typeface="Wingdings" pitchFamily="2" charset="2"/>
                        <a:buNone/>
                        <a:tabLst/>
                      </a:pPr>
                      <a:r>
                        <a:rPr kumimoji="0" lang="he-IL" sz="1400" b="1" i="0" u="none" strike="noStrike" cap="none" normalizeH="0" baseline="0" dirty="0" smtClean="0">
                          <a:ln>
                            <a:noFill/>
                          </a:ln>
                          <a:solidFill>
                            <a:schemeClr val="tx1"/>
                          </a:solidFill>
                          <a:effectLst/>
                          <a:latin typeface="Tahoma" pitchFamily="34" charset="0"/>
                          <a:cs typeface="Tahoma" pitchFamily="34" charset="0"/>
                        </a:rPr>
                        <a:t>( 30 סטודנטים)</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r" defTabSz="914400" rtl="1" eaLnBrk="0" fontAlgn="base" latinLnBrk="0" hangingPunct="0">
                        <a:lnSpc>
                          <a:spcPct val="100000"/>
                        </a:lnSpc>
                        <a:spcBef>
                          <a:spcPct val="20000"/>
                        </a:spcBef>
                        <a:spcAft>
                          <a:spcPct val="0"/>
                        </a:spcAft>
                        <a:buClr>
                          <a:schemeClr val="hlink"/>
                        </a:buClr>
                        <a:buSzPct val="100000"/>
                        <a:buFont typeface="Wingdings" pitchFamily="2" charset="2"/>
                        <a:buAutoNum type="arabicParenR"/>
                        <a:tabLst/>
                      </a:pPr>
                      <a:r>
                        <a:rPr kumimoji="0" lang="he-IL" sz="1400" b="1" i="0" u="none" strike="noStrike" cap="none" normalizeH="0" baseline="0" dirty="0" smtClean="0">
                          <a:ln>
                            <a:noFill/>
                          </a:ln>
                          <a:solidFill>
                            <a:schemeClr val="tx1"/>
                          </a:solidFill>
                          <a:effectLst/>
                          <a:latin typeface="Tahoma" pitchFamily="34" charset="0"/>
                          <a:cs typeface="Tahoma" pitchFamily="34" charset="0"/>
                        </a:rPr>
                        <a:t>לימוד עצמי של התכנים האינפורמטיביים.</a:t>
                      </a:r>
                    </a:p>
                    <a:p>
                      <a:pPr marL="228600" marR="0" lvl="0" indent="-228600" algn="r" defTabSz="914400" rtl="1" eaLnBrk="0" fontAlgn="base" latinLnBrk="0" hangingPunct="0">
                        <a:lnSpc>
                          <a:spcPct val="100000"/>
                        </a:lnSpc>
                        <a:spcBef>
                          <a:spcPct val="20000"/>
                        </a:spcBef>
                        <a:spcAft>
                          <a:spcPct val="0"/>
                        </a:spcAft>
                        <a:buClr>
                          <a:schemeClr val="hlink"/>
                        </a:buClr>
                        <a:buSzPct val="100000"/>
                        <a:buFont typeface="Wingdings" pitchFamily="2" charset="2"/>
                        <a:buAutoNum type="arabicParenR"/>
                        <a:tabLst/>
                      </a:pPr>
                      <a:r>
                        <a:rPr kumimoji="0" lang="he-IL" sz="1400" b="1" i="0" u="none" strike="noStrike" cap="none" normalizeH="0" baseline="0" dirty="0" smtClean="0">
                          <a:ln>
                            <a:noFill/>
                          </a:ln>
                          <a:solidFill>
                            <a:schemeClr val="tx1"/>
                          </a:solidFill>
                          <a:effectLst/>
                          <a:latin typeface="Tahoma" pitchFamily="34" charset="0"/>
                          <a:cs typeface="Tahoma" pitchFamily="34" charset="0"/>
                        </a:rPr>
                        <a:t>שימוש באתרי צוות ללימוד אחד מנושאי המשנה בסילבוס</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0" fontAlgn="base" latinLnBrk="0" hangingPunct="0">
                        <a:lnSpc>
                          <a:spcPct val="100000"/>
                        </a:lnSpc>
                        <a:spcBef>
                          <a:spcPct val="20000"/>
                        </a:spcBef>
                        <a:spcAft>
                          <a:spcPct val="0"/>
                        </a:spcAft>
                        <a:buClr>
                          <a:schemeClr val="hlink"/>
                        </a:buClr>
                        <a:buSzPct val="60000"/>
                        <a:buFont typeface="Wingdings" pitchFamily="2" charset="2"/>
                        <a:buNone/>
                        <a:tabLst/>
                      </a:pPr>
                      <a:r>
                        <a:rPr kumimoji="0" lang="he-IL" sz="1400" b="1" i="0" u="none" strike="noStrike" cap="none" normalizeH="0" baseline="0" dirty="0" smtClean="0">
                          <a:ln>
                            <a:noFill/>
                          </a:ln>
                          <a:solidFill>
                            <a:schemeClr val="tx1"/>
                          </a:solidFill>
                          <a:effectLst/>
                          <a:latin typeface="Tahoma" pitchFamily="34" charset="0"/>
                          <a:cs typeface="Tahoma" pitchFamily="34" charset="0"/>
                        </a:rPr>
                        <a:t>הנחיית דיון, העמקה בתכנים מורכבים</a:t>
                      </a:r>
                    </a:p>
                    <a:p>
                      <a:pPr marL="0" marR="0" lvl="0" indent="0" algn="r" defTabSz="914400" rtl="1" eaLnBrk="0" fontAlgn="base" latinLnBrk="0" hangingPunct="0">
                        <a:lnSpc>
                          <a:spcPct val="100000"/>
                        </a:lnSpc>
                        <a:spcBef>
                          <a:spcPct val="20000"/>
                        </a:spcBef>
                        <a:spcAft>
                          <a:spcPct val="0"/>
                        </a:spcAft>
                        <a:buClr>
                          <a:schemeClr val="hlink"/>
                        </a:buClr>
                        <a:buSzPct val="60000"/>
                        <a:buFont typeface="Wingdings" pitchFamily="2" charset="2"/>
                        <a:buNone/>
                        <a:tabLst/>
                      </a:pPr>
                      <a:endParaRPr kumimoji="0" lang="he-IL" sz="1400" b="1" i="0" u="none" strike="noStrike" cap="none" normalizeH="0" baseline="0" dirty="0" smtClean="0">
                        <a:ln>
                          <a:noFill/>
                        </a:ln>
                        <a:solidFill>
                          <a:schemeClr val="tx1"/>
                        </a:solidFill>
                        <a:effectLst/>
                        <a:latin typeface="Tahoma" pitchFamily="34" charset="0"/>
                        <a:cs typeface="Tahoma" pitchFamily="34" charset="0"/>
                      </a:endParaRPr>
                    </a:p>
                    <a:p>
                      <a:pPr marL="0" marR="0" lvl="0" indent="0" algn="r" defTabSz="914400" rtl="1" eaLnBrk="0" fontAlgn="base" latinLnBrk="0" hangingPunct="0">
                        <a:lnSpc>
                          <a:spcPct val="100000"/>
                        </a:lnSpc>
                        <a:spcBef>
                          <a:spcPct val="20000"/>
                        </a:spcBef>
                        <a:spcAft>
                          <a:spcPct val="0"/>
                        </a:spcAft>
                        <a:buClr>
                          <a:schemeClr val="hlink"/>
                        </a:buClr>
                        <a:buSzPct val="60000"/>
                        <a:buFont typeface="Wingdings" pitchFamily="2" charset="2"/>
                        <a:buNone/>
                        <a:tabLst/>
                      </a:pPr>
                      <a:r>
                        <a:rPr kumimoji="0" lang="he-IL" sz="1400" b="1" i="0" u="none" strike="noStrike" cap="none" normalizeH="0" baseline="0" dirty="0" smtClean="0">
                          <a:ln>
                            <a:noFill/>
                          </a:ln>
                          <a:solidFill>
                            <a:schemeClr val="tx1"/>
                          </a:solidFill>
                          <a:effectLst/>
                          <a:latin typeface="Tahoma" pitchFamily="34" charset="0"/>
                          <a:cs typeface="Tahoma" pitchFamily="34" charset="0"/>
                        </a:rPr>
                        <a:t>מנחים תומכים בעבודת הצוותים</a:t>
                      </a:r>
                      <a:endParaRPr kumimoji="0" lang="en-US" sz="1400" b="1" i="0" u="none" strike="noStrike" cap="none" normalizeH="0" baseline="0" dirty="0" smtClean="0">
                        <a:ln>
                          <a:noFill/>
                        </a:ln>
                        <a:solidFill>
                          <a:schemeClr val="tx1"/>
                        </a:solidFill>
                        <a:effectLst/>
                        <a:latin typeface="Tahoma" pitchFamily="34" charset="0"/>
                        <a:cs typeface="Tahoma"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41761">
                <a:tc>
                  <a:txBody>
                    <a:bodyPr/>
                    <a:lstStyle/>
                    <a:p>
                      <a:pPr marL="0" marR="0" lvl="0" indent="0" algn="r" defTabSz="914400" rtl="1" eaLnBrk="0" fontAlgn="base" latinLnBrk="0" hangingPunct="0">
                        <a:lnSpc>
                          <a:spcPct val="100000"/>
                        </a:lnSpc>
                        <a:spcBef>
                          <a:spcPct val="20000"/>
                        </a:spcBef>
                        <a:spcAft>
                          <a:spcPct val="0"/>
                        </a:spcAft>
                        <a:buClr>
                          <a:schemeClr val="hlink"/>
                        </a:buClr>
                        <a:buSzPct val="60000"/>
                        <a:buFont typeface="Wingdings" pitchFamily="2" charset="2"/>
                        <a:buNone/>
                        <a:tabLst/>
                      </a:pPr>
                      <a:r>
                        <a:rPr kumimoji="0" lang="he-IL" sz="2000" b="1" i="0" u="none" strike="noStrike" kern="1200" cap="none" normalizeH="0" baseline="0" dirty="0" smtClean="0">
                          <a:ln>
                            <a:noFill/>
                          </a:ln>
                          <a:solidFill>
                            <a:srgbClr val="FEEC94"/>
                          </a:solidFill>
                          <a:effectLst/>
                          <a:latin typeface="Tahoma" pitchFamily="34" charset="0"/>
                          <a:ea typeface="+mn-ea"/>
                          <a:cs typeface="Tahoma" pitchFamily="34" charset="0"/>
                        </a:rPr>
                        <a:t>ביניים</a:t>
                      </a:r>
                    </a:p>
                    <a:p>
                      <a:pPr marL="0" marR="0" lvl="0" indent="0" algn="r" defTabSz="914400" rtl="1" eaLnBrk="0" fontAlgn="base" latinLnBrk="0" hangingPunct="0">
                        <a:lnSpc>
                          <a:spcPct val="100000"/>
                        </a:lnSpc>
                        <a:spcBef>
                          <a:spcPct val="20000"/>
                        </a:spcBef>
                        <a:spcAft>
                          <a:spcPct val="0"/>
                        </a:spcAft>
                        <a:buClr>
                          <a:schemeClr val="hlink"/>
                        </a:buClr>
                        <a:buSzPct val="60000"/>
                        <a:buFont typeface="Wingdings" pitchFamily="2" charset="2"/>
                        <a:buNone/>
                        <a:tabLst/>
                      </a:pPr>
                      <a:r>
                        <a:rPr kumimoji="0" lang="he-IL" sz="2000" b="1" i="0" u="none" strike="noStrike" kern="1200" cap="none" normalizeH="0" baseline="0" dirty="0" smtClean="0">
                          <a:ln>
                            <a:noFill/>
                          </a:ln>
                          <a:solidFill>
                            <a:srgbClr val="FEEC94"/>
                          </a:solidFill>
                          <a:effectLst/>
                          <a:latin typeface="Tahoma" pitchFamily="34" charset="0"/>
                          <a:ea typeface="+mn-ea"/>
                          <a:cs typeface="Tahoma" pitchFamily="34" charset="0"/>
                        </a:rPr>
                        <a:t>(שנה 2)</a:t>
                      </a:r>
                      <a:endParaRPr kumimoji="0" lang="en-US" sz="2000" b="1" i="0" u="none" strike="noStrike" kern="1200" cap="none" normalizeH="0" baseline="0" dirty="0" smtClean="0">
                        <a:ln>
                          <a:noFill/>
                        </a:ln>
                        <a:solidFill>
                          <a:srgbClr val="FEEC94"/>
                        </a:solidFill>
                        <a:effectLst/>
                        <a:latin typeface="Tahoma" pitchFamily="34" charset="0"/>
                        <a:ea typeface="+mn-ea"/>
                        <a:cs typeface="Tahoma"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0" fontAlgn="base" latinLnBrk="0" hangingPunct="0">
                        <a:lnSpc>
                          <a:spcPct val="100000"/>
                        </a:lnSpc>
                        <a:spcBef>
                          <a:spcPct val="20000"/>
                        </a:spcBef>
                        <a:spcAft>
                          <a:spcPct val="0"/>
                        </a:spcAft>
                        <a:buClr>
                          <a:schemeClr val="hlink"/>
                        </a:buClr>
                        <a:buSzPct val="60000"/>
                        <a:buFont typeface="Wingdings" pitchFamily="2" charset="2"/>
                        <a:buNone/>
                        <a:tabLst/>
                      </a:pPr>
                      <a:r>
                        <a:rPr kumimoji="0" lang="he-IL" sz="1400" b="1" i="0" u="none" strike="noStrike" cap="none" normalizeH="0" baseline="0" dirty="0" smtClean="0">
                          <a:ln>
                            <a:noFill/>
                          </a:ln>
                          <a:solidFill>
                            <a:schemeClr val="tx1"/>
                          </a:solidFill>
                          <a:effectLst/>
                          <a:latin typeface="Tahoma" pitchFamily="34" charset="0"/>
                          <a:cs typeface="Tahoma" pitchFamily="34" charset="0"/>
                        </a:rPr>
                        <a:t>הרצאות מתמקדות בנושאים מורכבים</a:t>
                      </a:r>
                    </a:p>
                    <a:p>
                      <a:pPr marL="0" marR="0" lvl="0" indent="0" algn="r" defTabSz="914400" rtl="1" eaLnBrk="0" fontAlgn="base" latinLnBrk="0" hangingPunct="0">
                        <a:lnSpc>
                          <a:spcPct val="100000"/>
                        </a:lnSpc>
                        <a:spcBef>
                          <a:spcPct val="20000"/>
                        </a:spcBef>
                        <a:spcAft>
                          <a:spcPct val="0"/>
                        </a:spcAft>
                        <a:buClr>
                          <a:schemeClr val="hlink"/>
                        </a:buClr>
                        <a:buSzPct val="60000"/>
                        <a:buFont typeface="Wingdings" pitchFamily="2" charset="2"/>
                        <a:buNone/>
                        <a:tabLst/>
                      </a:pPr>
                      <a:r>
                        <a:rPr kumimoji="0" lang="he-IL" sz="1400" b="1" i="0" u="none" strike="noStrike" cap="none" normalizeH="0" baseline="0" dirty="0" smtClean="0">
                          <a:ln>
                            <a:noFill/>
                          </a:ln>
                          <a:solidFill>
                            <a:schemeClr val="tx1"/>
                          </a:solidFill>
                          <a:effectLst/>
                          <a:latin typeface="Tahoma" pitchFamily="34" charset="0"/>
                          <a:cs typeface="Tahoma" pitchFamily="34" charset="0"/>
                        </a:rPr>
                        <a:t>(300 סטודנטים)</a:t>
                      </a:r>
                      <a:endParaRPr kumimoji="0" lang="en-US" sz="1400" b="1" i="0" u="none" strike="noStrike" cap="none" normalizeH="0" baseline="0" dirty="0" smtClean="0">
                        <a:ln>
                          <a:noFill/>
                        </a:ln>
                        <a:solidFill>
                          <a:schemeClr val="tx1"/>
                        </a:solidFill>
                        <a:effectLst/>
                        <a:latin typeface="Tahoma" pitchFamily="34" charset="0"/>
                        <a:cs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0" fontAlgn="base" latinLnBrk="0" hangingPunct="0">
                        <a:lnSpc>
                          <a:spcPct val="100000"/>
                        </a:lnSpc>
                        <a:spcBef>
                          <a:spcPct val="20000"/>
                        </a:spcBef>
                        <a:spcAft>
                          <a:spcPct val="0"/>
                        </a:spcAft>
                        <a:buClr>
                          <a:schemeClr val="hlink"/>
                        </a:buClr>
                        <a:buSzPct val="60000"/>
                        <a:buFont typeface="Wingdings" pitchFamily="2" charset="2"/>
                        <a:buNone/>
                        <a:tabLst/>
                      </a:pPr>
                      <a:r>
                        <a:rPr kumimoji="0" lang="he-IL" sz="1400" b="1" i="0" u="none" strike="noStrike" cap="none" normalizeH="0" baseline="0" dirty="0" smtClean="0">
                          <a:ln>
                            <a:noFill/>
                          </a:ln>
                          <a:solidFill>
                            <a:schemeClr val="tx1"/>
                          </a:solidFill>
                          <a:effectLst/>
                          <a:latin typeface="Tahoma" pitchFamily="34" charset="0"/>
                          <a:cs typeface="Tahoma" pitchFamily="34" charset="0"/>
                        </a:rPr>
                        <a:t>לימוד עצמי של התכנים האינפורמטיביים</a:t>
                      </a:r>
                      <a:endParaRPr kumimoji="0" lang="en-US" sz="1400" b="1" i="0" u="none" strike="noStrike" cap="none" normalizeH="0" baseline="0" dirty="0" smtClean="0">
                        <a:ln>
                          <a:noFill/>
                        </a:ln>
                        <a:solidFill>
                          <a:schemeClr val="tx1"/>
                        </a:solidFill>
                        <a:effectLst/>
                        <a:latin typeface="Tahoma" pitchFamily="34" charset="0"/>
                        <a:cs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0" fontAlgn="base" latinLnBrk="0" hangingPunct="0">
                        <a:lnSpc>
                          <a:spcPct val="100000"/>
                        </a:lnSpc>
                        <a:spcBef>
                          <a:spcPct val="20000"/>
                        </a:spcBef>
                        <a:spcAft>
                          <a:spcPct val="0"/>
                        </a:spcAft>
                        <a:buClr>
                          <a:schemeClr val="hlink"/>
                        </a:buClr>
                        <a:buSzPct val="60000"/>
                        <a:buFont typeface="Wingdings" pitchFamily="2" charset="2"/>
                        <a:buNone/>
                        <a:tabLst/>
                      </a:pPr>
                      <a:r>
                        <a:rPr kumimoji="0" lang="he-IL" sz="1400" b="1" i="0" u="none" strike="noStrike" cap="none" normalizeH="0" baseline="0" dirty="0" smtClean="0">
                          <a:ln>
                            <a:noFill/>
                          </a:ln>
                          <a:solidFill>
                            <a:schemeClr val="tx1"/>
                          </a:solidFill>
                          <a:effectLst/>
                          <a:latin typeface="Tahoma" pitchFamily="34" charset="0"/>
                          <a:cs typeface="Tahoma" pitchFamily="34" charset="0"/>
                        </a:rPr>
                        <a:t>הרצאה עם העמקה לגבי תכנים מורכבים</a:t>
                      </a:r>
                      <a:endParaRPr kumimoji="0" lang="en-US" sz="1400" b="1" i="0" u="none" strike="noStrike" cap="none" normalizeH="0" baseline="0" dirty="0" smtClean="0">
                        <a:ln>
                          <a:noFill/>
                        </a:ln>
                        <a:solidFill>
                          <a:schemeClr val="tx1"/>
                        </a:solidFill>
                        <a:effectLst/>
                        <a:latin typeface="Tahoma" pitchFamily="34" charset="0"/>
                        <a:cs typeface="Tahoma"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17505">
                <a:tc>
                  <a:txBody>
                    <a:bodyPr/>
                    <a:lstStyle/>
                    <a:p>
                      <a:pPr marL="0" marR="0" lvl="0" indent="0" algn="r" defTabSz="914400" rtl="1" eaLnBrk="0" fontAlgn="base" latinLnBrk="0" hangingPunct="0">
                        <a:lnSpc>
                          <a:spcPct val="100000"/>
                        </a:lnSpc>
                        <a:spcBef>
                          <a:spcPct val="20000"/>
                        </a:spcBef>
                        <a:spcAft>
                          <a:spcPct val="0"/>
                        </a:spcAft>
                        <a:buClr>
                          <a:schemeClr val="hlink"/>
                        </a:buClr>
                        <a:buSzPct val="60000"/>
                        <a:buFont typeface="Wingdings" pitchFamily="2" charset="2"/>
                        <a:buNone/>
                        <a:tabLst/>
                      </a:pPr>
                      <a:r>
                        <a:rPr kumimoji="0" lang="he-IL" sz="2000" b="1" i="0" u="none" strike="noStrike" kern="1200" cap="none" normalizeH="0" baseline="0" dirty="0" smtClean="0">
                          <a:ln>
                            <a:noFill/>
                          </a:ln>
                          <a:solidFill>
                            <a:srgbClr val="FEEC94"/>
                          </a:solidFill>
                          <a:effectLst/>
                          <a:latin typeface="Tahoma" pitchFamily="34" charset="0"/>
                          <a:ea typeface="+mn-ea"/>
                          <a:cs typeface="Tahoma" pitchFamily="34" charset="0"/>
                        </a:rPr>
                        <a:t>בסיסי</a:t>
                      </a:r>
                    </a:p>
                    <a:p>
                      <a:pPr marL="0" marR="0" lvl="0" indent="0" algn="r" defTabSz="914400" rtl="1" eaLnBrk="0" fontAlgn="base" latinLnBrk="0" hangingPunct="0">
                        <a:lnSpc>
                          <a:spcPct val="100000"/>
                        </a:lnSpc>
                        <a:spcBef>
                          <a:spcPct val="20000"/>
                        </a:spcBef>
                        <a:spcAft>
                          <a:spcPct val="0"/>
                        </a:spcAft>
                        <a:buClr>
                          <a:schemeClr val="hlink"/>
                        </a:buClr>
                        <a:buSzPct val="60000"/>
                        <a:buFont typeface="Wingdings" pitchFamily="2" charset="2"/>
                        <a:buNone/>
                        <a:tabLst/>
                      </a:pPr>
                      <a:r>
                        <a:rPr kumimoji="0" lang="he-IL" sz="2000" b="1" i="0" u="none" strike="noStrike" kern="1200" cap="none" normalizeH="0" baseline="0" dirty="0" smtClean="0">
                          <a:ln>
                            <a:noFill/>
                          </a:ln>
                          <a:solidFill>
                            <a:srgbClr val="FEEC94"/>
                          </a:solidFill>
                          <a:effectLst/>
                          <a:latin typeface="Tahoma" pitchFamily="34" charset="0"/>
                          <a:ea typeface="+mn-ea"/>
                          <a:cs typeface="Tahoma" pitchFamily="34" charset="0"/>
                        </a:rPr>
                        <a:t>(שנה 1)</a:t>
                      </a:r>
                      <a:endParaRPr kumimoji="0" lang="en-US" sz="2000" b="1" i="0" u="none" strike="noStrike" kern="1200" cap="none" normalizeH="0" baseline="0" dirty="0" smtClean="0">
                        <a:ln>
                          <a:noFill/>
                        </a:ln>
                        <a:solidFill>
                          <a:srgbClr val="FEEC94"/>
                        </a:solidFill>
                        <a:effectLst/>
                        <a:latin typeface="Tahoma" pitchFamily="34" charset="0"/>
                        <a:ea typeface="+mn-ea"/>
                        <a:cs typeface="Tahoma"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0" fontAlgn="base" latinLnBrk="0" hangingPunct="0">
                        <a:lnSpc>
                          <a:spcPct val="100000"/>
                        </a:lnSpc>
                        <a:spcBef>
                          <a:spcPct val="20000"/>
                        </a:spcBef>
                        <a:spcAft>
                          <a:spcPct val="0"/>
                        </a:spcAft>
                        <a:buClr>
                          <a:schemeClr val="hlink"/>
                        </a:buClr>
                        <a:buSzPct val="60000"/>
                        <a:buFont typeface="Wingdings" pitchFamily="2" charset="2"/>
                        <a:buNone/>
                        <a:tabLst/>
                      </a:pPr>
                      <a:r>
                        <a:rPr kumimoji="0" lang="he-IL" sz="1400" b="1" i="0" u="none" strike="noStrike" cap="none" normalizeH="0" baseline="0" dirty="0" smtClean="0">
                          <a:ln>
                            <a:noFill/>
                          </a:ln>
                          <a:solidFill>
                            <a:schemeClr val="tx1"/>
                          </a:solidFill>
                          <a:effectLst/>
                          <a:latin typeface="Tahoma" pitchFamily="34" charset="0"/>
                          <a:cs typeface="Tahoma" pitchFamily="34" charset="0"/>
                        </a:rPr>
                        <a:t>הרצאות רגילות</a:t>
                      </a:r>
                    </a:p>
                    <a:p>
                      <a:pPr marL="0" marR="0" lvl="0" indent="0" algn="r" defTabSz="914400" rtl="1" eaLnBrk="0" fontAlgn="base" latinLnBrk="0" hangingPunct="0">
                        <a:lnSpc>
                          <a:spcPct val="100000"/>
                        </a:lnSpc>
                        <a:spcBef>
                          <a:spcPct val="20000"/>
                        </a:spcBef>
                        <a:spcAft>
                          <a:spcPct val="0"/>
                        </a:spcAft>
                        <a:buClr>
                          <a:schemeClr val="hlink"/>
                        </a:buClr>
                        <a:buSzPct val="60000"/>
                        <a:buFont typeface="Wingdings" pitchFamily="2" charset="2"/>
                        <a:buNone/>
                        <a:tabLst/>
                      </a:pPr>
                      <a:r>
                        <a:rPr kumimoji="0" lang="he-IL" sz="1400" b="1" i="0" u="none" strike="noStrike" cap="none" normalizeH="0" baseline="0" dirty="0" smtClean="0">
                          <a:ln>
                            <a:noFill/>
                          </a:ln>
                          <a:solidFill>
                            <a:schemeClr val="tx1"/>
                          </a:solidFill>
                          <a:effectLst/>
                          <a:latin typeface="Tahoma" pitchFamily="34" charset="0"/>
                          <a:cs typeface="Tahoma" pitchFamily="34" charset="0"/>
                        </a:rPr>
                        <a:t>(300 סטודנטים)</a:t>
                      </a:r>
                      <a:endParaRPr kumimoji="0" lang="en-US" sz="1400" b="1" i="0" u="none" strike="noStrike" cap="none" normalizeH="0" baseline="0" dirty="0" smtClean="0">
                        <a:ln>
                          <a:noFill/>
                        </a:ln>
                        <a:solidFill>
                          <a:schemeClr val="tx1"/>
                        </a:solidFill>
                        <a:effectLst/>
                        <a:latin typeface="Tahoma" pitchFamily="34" charset="0"/>
                        <a:cs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0" fontAlgn="base" latinLnBrk="0" hangingPunct="0">
                        <a:lnSpc>
                          <a:spcPct val="100000"/>
                        </a:lnSpc>
                        <a:spcBef>
                          <a:spcPct val="20000"/>
                        </a:spcBef>
                        <a:spcAft>
                          <a:spcPct val="0"/>
                        </a:spcAft>
                        <a:buClr>
                          <a:schemeClr val="hlink"/>
                        </a:buClr>
                        <a:buSzPct val="60000"/>
                        <a:buFont typeface="Wingdings" pitchFamily="2" charset="2"/>
                        <a:buNone/>
                        <a:tabLst/>
                      </a:pPr>
                      <a:r>
                        <a:rPr kumimoji="0" lang="he-IL" sz="1400" b="1" i="0" u="none" strike="noStrike" cap="none" normalizeH="0" baseline="0" dirty="0" smtClean="0">
                          <a:ln>
                            <a:noFill/>
                          </a:ln>
                          <a:solidFill>
                            <a:schemeClr val="tx1"/>
                          </a:solidFill>
                          <a:effectLst/>
                          <a:latin typeface="Tahoma" pitchFamily="34" charset="0"/>
                          <a:cs typeface="Tahoma" pitchFamily="34" charset="0"/>
                        </a:rPr>
                        <a:t>בחירה - כל החומר גם באתר וגם בהרצאות</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0" fontAlgn="base" latinLnBrk="0" hangingPunct="0">
                        <a:lnSpc>
                          <a:spcPct val="100000"/>
                        </a:lnSpc>
                        <a:spcBef>
                          <a:spcPct val="20000"/>
                        </a:spcBef>
                        <a:spcAft>
                          <a:spcPct val="0"/>
                        </a:spcAft>
                        <a:buClr>
                          <a:schemeClr val="hlink"/>
                        </a:buClr>
                        <a:buSzPct val="60000"/>
                        <a:buFont typeface="Wingdings" pitchFamily="2" charset="2"/>
                        <a:buNone/>
                        <a:tabLst/>
                      </a:pPr>
                      <a:r>
                        <a:rPr kumimoji="0" lang="he-IL" sz="1400" b="1" i="0" u="none" strike="noStrike" cap="none" normalizeH="0" baseline="0" dirty="0" smtClean="0">
                          <a:ln>
                            <a:noFill/>
                          </a:ln>
                          <a:solidFill>
                            <a:schemeClr val="tx1"/>
                          </a:solidFill>
                          <a:effectLst/>
                          <a:latin typeface="Tahoma" pitchFamily="34" charset="0"/>
                          <a:cs typeface="Tahoma" pitchFamily="34" charset="0"/>
                        </a:rPr>
                        <a:t>הרצאה על חומר קבוע מראש</a:t>
                      </a:r>
                      <a:endParaRPr kumimoji="0" lang="en-US" sz="1400" b="1" i="0" u="none" strike="noStrike" cap="none" normalizeH="0" baseline="0" dirty="0" smtClean="0">
                        <a:ln>
                          <a:noFill/>
                        </a:ln>
                        <a:solidFill>
                          <a:schemeClr val="tx1"/>
                        </a:solidFill>
                        <a:effectLst/>
                        <a:latin typeface="Tahoma" pitchFamily="34" charset="0"/>
                        <a:cs typeface="Tahoma"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Rectangle 20"/>
          <p:cNvSpPr>
            <a:spLocks noChangeArrowheads="1"/>
          </p:cNvSpPr>
          <p:nvPr/>
        </p:nvSpPr>
        <p:spPr bwMode="auto">
          <a:xfrm>
            <a:off x="248557" y="5288065"/>
            <a:ext cx="8076046" cy="1278989"/>
          </a:xfrm>
          <a:prstGeom prst="rect">
            <a:avLst/>
          </a:prstGeom>
          <a:noFill/>
          <a:ln w="57150">
            <a:solidFill>
              <a:srgbClr val="FF0000"/>
            </a:solidFill>
            <a:miter lim="800000"/>
            <a:headEnd/>
            <a:tailEnd/>
          </a:ln>
          <a:effectLst/>
        </p:spPr>
        <p:txBody>
          <a:bodyPr wrap="none" anchor="ctr"/>
          <a:lstStyle/>
          <a:p>
            <a:endParaRPr lang="en-US" dirty="0"/>
          </a:p>
        </p:txBody>
      </p:sp>
      <p:sp>
        <p:nvSpPr>
          <p:cNvPr id="11" name="Rectangle 20"/>
          <p:cNvSpPr>
            <a:spLocks noChangeArrowheads="1"/>
          </p:cNvSpPr>
          <p:nvPr/>
        </p:nvSpPr>
        <p:spPr bwMode="auto">
          <a:xfrm>
            <a:off x="234702" y="3730418"/>
            <a:ext cx="8076046" cy="1565977"/>
          </a:xfrm>
          <a:prstGeom prst="rect">
            <a:avLst/>
          </a:prstGeom>
          <a:noFill/>
          <a:ln w="57150">
            <a:solidFill>
              <a:srgbClr val="FF0000"/>
            </a:solidFill>
            <a:miter lim="800000"/>
            <a:headEnd/>
            <a:tailEnd/>
          </a:ln>
          <a:effectLst/>
        </p:spPr>
        <p:txBody>
          <a:bodyPr wrap="none" anchor="ctr"/>
          <a:lstStyle/>
          <a:p>
            <a:endParaRPr lang="en-US" dirty="0"/>
          </a:p>
        </p:txBody>
      </p:sp>
      <p:sp>
        <p:nvSpPr>
          <p:cNvPr id="12" name="Rectangle 20"/>
          <p:cNvSpPr>
            <a:spLocks noChangeArrowheads="1"/>
          </p:cNvSpPr>
          <p:nvPr/>
        </p:nvSpPr>
        <p:spPr bwMode="auto">
          <a:xfrm>
            <a:off x="220847" y="2244436"/>
            <a:ext cx="8076046" cy="1494312"/>
          </a:xfrm>
          <a:prstGeom prst="rect">
            <a:avLst/>
          </a:prstGeom>
          <a:noFill/>
          <a:ln w="57150">
            <a:solidFill>
              <a:srgbClr val="FF0000"/>
            </a:solidFill>
            <a:miter lim="800000"/>
            <a:headEnd/>
            <a:tailEnd/>
          </a:ln>
          <a:effectLst/>
        </p:spPr>
        <p:txBody>
          <a:bodyPr wrap="none" anchor="ctr"/>
          <a:lstStyle/>
          <a:p>
            <a:endParaRPr lang="en-US" dirty="0"/>
          </a:p>
        </p:txBody>
      </p:sp>
    </p:spTree>
    <p:custDataLst>
      <p:tags r:id="rId1"/>
    </p:custDataLst>
  </p:cSld>
  <p:clrMapOvr>
    <a:masterClrMapping/>
  </p:clrMapOvr>
  <p:transition advTm="258031"/>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3058" y="0"/>
            <a:ext cx="7937186" cy="5397910"/>
          </a:xfrm>
        </p:spPr>
        <p:txBody>
          <a:bodyPr/>
          <a:lstStyle/>
          <a:p>
            <a:pPr algn="ctr"/>
            <a:r>
              <a:rPr lang="he-IL" sz="4800" dirty="0" smtClean="0"/>
              <a:t>הישגי הסטודנטים במבחן הסיום לא משתנים בין הגרסאות</a:t>
            </a:r>
            <a:endParaRPr lang="en-GB" sz="4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420" y="0"/>
            <a:ext cx="8250824" cy="855023"/>
          </a:xfrm>
        </p:spPr>
        <p:txBody>
          <a:bodyPr/>
          <a:lstStyle/>
          <a:p>
            <a:r>
              <a:rPr lang="he-IL" sz="3200" dirty="0" smtClean="0"/>
              <a:t>תחושת מסוגלות עצמית של הסטודנטים (על פי ניתוח תשובות לשאלה פתוחה)</a:t>
            </a:r>
            <a:endParaRPr lang="en-GB" sz="3200" dirty="0"/>
          </a:p>
        </p:txBody>
      </p:sp>
      <p:graphicFrame>
        <p:nvGraphicFramePr>
          <p:cNvPr id="4" name="Content Placeholder 3"/>
          <p:cNvGraphicFramePr>
            <a:graphicFrameLocks noGrp="1"/>
          </p:cNvGraphicFramePr>
          <p:nvPr>
            <p:ph idx="1"/>
          </p:nvPr>
        </p:nvGraphicFramePr>
        <p:xfrm>
          <a:off x="758825" y="902525"/>
          <a:ext cx="7286625" cy="5736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3058" y="0"/>
            <a:ext cx="7937186" cy="5397910"/>
          </a:xfrm>
        </p:spPr>
        <p:txBody>
          <a:bodyPr/>
          <a:lstStyle/>
          <a:p>
            <a:pPr algn="ctr"/>
            <a:r>
              <a:rPr lang="he-IL" sz="4800" dirty="0" smtClean="0"/>
              <a:t>עדויות ראשוניות להסתגלות לתרבות למידה אחרת: לקיחת אחריות על הלמידה</a:t>
            </a:r>
            <a:endParaRPr lang="en-GB" sz="4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מסקנות</a:t>
            </a:r>
            <a:endParaRPr lang="en-US" dirty="0"/>
          </a:p>
        </p:txBody>
      </p:sp>
      <p:sp>
        <p:nvSpPr>
          <p:cNvPr id="3" name="Content Placeholder 2"/>
          <p:cNvSpPr>
            <a:spLocks noGrp="1"/>
          </p:cNvSpPr>
          <p:nvPr>
            <p:ph idx="1"/>
          </p:nvPr>
        </p:nvSpPr>
        <p:spPr>
          <a:xfrm>
            <a:off x="447368" y="1206909"/>
            <a:ext cx="8229600" cy="4530725"/>
          </a:xfrm>
        </p:spPr>
        <p:txBody>
          <a:bodyPr/>
          <a:lstStyle/>
          <a:p>
            <a:pPr algn="r" rtl="1"/>
            <a:r>
              <a:rPr lang="he-IL" dirty="0" smtClean="0"/>
              <a:t>שימוש בטכנולוגיה יכול לעודד מוכוונות ומסוגלות עצמית</a:t>
            </a:r>
          </a:p>
          <a:p>
            <a:pPr algn="r" rtl="1"/>
            <a:r>
              <a:rPr lang="he-IL" dirty="0" smtClean="0"/>
              <a:t>העברת האחריות לסטודנט עשויה לערער את המוכוונות והמסוגלות העצמית</a:t>
            </a:r>
          </a:p>
          <a:p>
            <a:pPr marL="1198563" indent="0" algn="r" rtl="1">
              <a:buNone/>
            </a:pPr>
            <a:r>
              <a:rPr lang="he-IL" dirty="0" smtClean="0"/>
              <a:t>הירידה במדדי המוכוונות והמסוגלות העצמית בין גרסאות המודל צפויה</a:t>
            </a:r>
          </a:p>
          <a:p>
            <a:pPr marL="1198563" indent="0" algn="r" rtl="1">
              <a:buNone/>
            </a:pPr>
            <a:r>
              <a:rPr lang="he-IL" dirty="0" smtClean="0"/>
              <a:t>יש לצפות לעליה למדדים בסוף הסמסטר יחסית לתחילתו</a:t>
            </a:r>
            <a:endParaRPr lang="en-US" dirty="0" smtClean="0"/>
          </a:p>
          <a:p>
            <a:pPr marL="395288" indent="-395288" algn="r" rtl="1"/>
            <a:r>
              <a:rPr lang="he-IL" dirty="0" smtClean="0"/>
              <a:t>רווח לסטודנט: הסתגלות לתרבות למידה מתקדמת יותר </a:t>
            </a:r>
            <a:endParaRPr lang="en-US" dirty="0" smtClean="0"/>
          </a:p>
          <a:p>
            <a:pPr marL="1198563" indent="0" algn="l">
              <a:buNone/>
            </a:pPr>
            <a:endParaRPr lang="en-US" dirty="0" smtClean="0"/>
          </a:p>
          <a:p>
            <a:pPr marL="1198563" indent="0" algn="r" rtl="1">
              <a:buNone/>
            </a:pPr>
            <a:r>
              <a:rPr lang="en-US" dirty="0" smtClean="0"/>
              <a:t>		</a:t>
            </a:r>
            <a:endParaRPr lang="en-US" dirty="0"/>
          </a:p>
        </p:txBody>
      </p:sp>
      <p:sp>
        <p:nvSpPr>
          <p:cNvPr id="4" name="Left Arrow 3"/>
          <p:cNvSpPr/>
          <p:nvPr/>
        </p:nvSpPr>
        <p:spPr bwMode="auto">
          <a:xfrm>
            <a:off x="7596471" y="3434082"/>
            <a:ext cx="978408" cy="484632"/>
          </a:xfrm>
          <a:prstGeom prst="lef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bwMode="auto">
          <a:xfrm flipH="1">
            <a:off x="729049" y="593124"/>
            <a:ext cx="7957751" cy="5844746"/>
          </a:xfrm>
          <a:prstGeom prst="rect">
            <a:avLst/>
          </a:prstGeom>
          <a:blipFill dpi="0" rotWithShape="1">
            <a:blip r:embed="rId3" cstate="screen">
              <a:alphaModFix amt="28000"/>
            </a:blip>
            <a:srcRect/>
            <a:stretch>
              <a:fillRect/>
            </a:stretch>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cs typeface="Arial" charset="0"/>
            </a:endParaRPr>
          </a:p>
        </p:txBody>
      </p:sp>
      <p:sp>
        <p:nvSpPr>
          <p:cNvPr id="3074" name="Rectangle 2"/>
          <p:cNvSpPr>
            <a:spLocks noGrp="1" noChangeArrowheads="1"/>
          </p:cNvSpPr>
          <p:nvPr>
            <p:ph type="title"/>
          </p:nvPr>
        </p:nvSpPr>
        <p:spPr>
          <a:xfrm>
            <a:off x="533400" y="526492"/>
            <a:ext cx="8229600" cy="1143000"/>
          </a:xfrm>
        </p:spPr>
        <p:txBody>
          <a:bodyPr/>
          <a:lstStyle/>
          <a:p>
            <a:pPr algn="r">
              <a:defRPr/>
            </a:pPr>
            <a:r>
              <a:rPr lang="he-IL" sz="4000" dirty="0" smtClean="0">
                <a:solidFill>
                  <a:srgbClr val="FEEC94"/>
                </a:solidFill>
              </a:rPr>
              <a:t>רקע</a:t>
            </a:r>
            <a:r>
              <a:rPr lang="en-US" sz="4000" dirty="0" smtClean="0"/>
              <a:t> </a:t>
            </a:r>
            <a:br>
              <a:rPr lang="en-US" sz="4000" dirty="0" smtClean="0"/>
            </a:br>
            <a:endParaRPr lang="en-US" sz="2000" dirty="0"/>
          </a:p>
        </p:txBody>
      </p:sp>
      <p:sp>
        <p:nvSpPr>
          <p:cNvPr id="10" name="Content Placeholder 9"/>
          <p:cNvSpPr>
            <a:spLocks noGrp="1"/>
          </p:cNvSpPr>
          <p:nvPr>
            <p:ph sz="quarter" idx="4"/>
          </p:nvPr>
        </p:nvSpPr>
        <p:spPr>
          <a:xfrm>
            <a:off x="558140" y="1567543"/>
            <a:ext cx="8128661" cy="5350783"/>
          </a:xfrm>
        </p:spPr>
        <p:txBody>
          <a:bodyPr/>
          <a:lstStyle/>
          <a:p>
            <a:pPr algn="r" rtl="1">
              <a:lnSpc>
                <a:spcPct val="150000"/>
              </a:lnSpc>
              <a:buClrTx/>
              <a:defRPr/>
            </a:pPr>
            <a:r>
              <a:rPr lang="he-IL" sz="2000" b="1" dirty="0" smtClean="0">
                <a:effectLst>
                  <a:outerShdw blurRad="38100" dist="38100" dir="2700000" algn="tl">
                    <a:srgbClr val="000000">
                      <a:alpha val="43137"/>
                    </a:srgbClr>
                  </a:outerShdw>
                </a:effectLst>
              </a:rPr>
              <a:t>קורסים רבים בחינוך הגבוה מתבססים על הרצאות בלבד</a:t>
            </a:r>
          </a:p>
          <a:p>
            <a:pPr algn="r" rtl="1">
              <a:lnSpc>
                <a:spcPct val="150000"/>
              </a:lnSpc>
              <a:buClrTx/>
              <a:defRPr/>
            </a:pPr>
            <a:r>
              <a:rPr lang="he-IL" sz="2000" b="1" dirty="0" smtClean="0">
                <a:effectLst>
                  <a:outerShdw blurRad="38100" dist="38100" dir="2700000" algn="tl">
                    <a:srgbClr val="000000">
                      <a:alpha val="43137"/>
                    </a:srgbClr>
                  </a:outerShdw>
                </a:effectLst>
              </a:rPr>
              <a:t>נפוץ בעיקר בקורסי מבוא</a:t>
            </a:r>
          </a:p>
          <a:p>
            <a:pPr algn="r" rtl="1">
              <a:lnSpc>
                <a:spcPct val="150000"/>
              </a:lnSpc>
              <a:buClrTx/>
              <a:defRPr/>
            </a:pPr>
            <a:r>
              <a:rPr lang="he-IL" sz="2000" b="1" dirty="0" smtClean="0">
                <a:effectLst>
                  <a:outerShdw blurRad="38100" dist="38100" dir="2700000" algn="tl">
                    <a:srgbClr val="000000">
                      <a:alpha val="43137"/>
                    </a:srgbClr>
                  </a:outerShdw>
                </a:effectLst>
              </a:rPr>
              <a:t>לפי </a:t>
            </a:r>
            <a:r>
              <a:rPr lang="en-US" sz="2000" b="1" dirty="0" smtClean="0">
                <a:effectLst>
                  <a:outerShdw blurRad="38100" dist="38100" dir="2700000" algn="tl">
                    <a:srgbClr val="000000">
                      <a:alpha val="43137"/>
                    </a:srgbClr>
                  </a:outerShdw>
                </a:effectLst>
              </a:rPr>
              <a:t>NRC Report</a:t>
            </a:r>
            <a:r>
              <a:rPr lang="he-IL" sz="2000" b="1" dirty="0" smtClean="0">
                <a:effectLst>
                  <a:outerShdw blurRad="38100" dist="38100" dir="2700000" algn="tl">
                    <a:srgbClr val="000000">
                      <a:alpha val="43137"/>
                    </a:srgbClr>
                  </a:outerShdw>
                </a:effectLst>
              </a:rPr>
              <a:t> מ-2003 </a:t>
            </a:r>
            <a:r>
              <a:rPr lang="en-US" sz="2000" b="1" dirty="0" smtClean="0">
                <a:effectLst>
                  <a:outerShdw blurRad="38100" dist="38100" dir="2700000" algn="tl">
                    <a:srgbClr val="000000">
                      <a:alpha val="43137"/>
                    </a:srgbClr>
                  </a:outerShdw>
                </a:effectLst>
                <a:latin typeface="Arial" charset="0"/>
              </a:rPr>
              <a:t>(McCray, </a:t>
            </a:r>
            <a:r>
              <a:rPr lang="en-US" sz="2000" b="1" dirty="0" err="1" smtClean="0">
                <a:effectLst>
                  <a:outerShdw blurRad="38100" dist="38100" dir="2700000" algn="tl">
                    <a:srgbClr val="000000">
                      <a:alpha val="43137"/>
                    </a:srgbClr>
                  </a:outerShdw>
                </a:effectLst>
                <a:latin typeface="Arial" charset="0"/>
              </a:rPr>
              <a:t>DeHaan</a:t>
            </a:r>
            <a:r>
              <a:rPr lang="en-US" sz="2000" b="1" dirty="0" smtClean="0">
                <a:effectLst>
                  <a:outerShdw blurRad="38100" dist="38100" dir="2700000" algn="tl">
                    <a:srgbClr val="000000">
                      <a:alpha val="43137"/>
                    </a:srgbClr>
                  </a:outerShdw>
                </a:effectLst>
                <a:latin typeface="Arial" charset="0"/>
              </a:rPr>
              <a:t>, &amp; </a:t>
            </a:r>
            <a:r>
              <a:rPr lang="en-US" sz="2000" b="1" dirty="0" err="1" smtClean="0">
                <a:effectLst>
                  <a:outerShdw blurRad="38100" dist="38100" dir="2700000" algn="tl">
                    <a:srgbClr val="000000">
                      <a:alpha val="43137"/>
                    </a:srgbClr>
                  </a:outerShdw>
                </a:effectLst>
                <a:latin typeface="Arial" charset="0"/>
              </a:rPr>
              <a:t>Schuck</a:t>
            </a:r>
            <a:r>
              <a:rPr lang="en-US" sz="2000" b="1" dirty="0" smtClean="0">
                <a:effectLst>
                  <a:outerShdw blurRad="38100" dist="38100" dir="2700000" algn="tl">
                    <a:srgbClr val="000000">
                      <a:alpha val="43137"/>
                    </a:srgbClr>
                  </a:outerShdw>
                </a:effectLst>
                <a:latin typeface="Arial" charset="0"/>
              </a:rPr>
              <a:t>)</a:t>
            </a:r>
            <a:r>
              <a:rPr lang="he-IL" sz="2000" b="1" dirty="0" smtClean="0">
                <a:effectLst>
                  <a:outerShdw blurRad="38100" dist="38100" dir="2700000" algn="tl">
                    <a:srgbClr val="000000">
                      <a:alpha val="43137"/>
                    </a:srgbClr>
                  </a:outerShdw>
                </a:effectLst>
                <a:latin typeface="Arial" charset="0"/>
              </a:rPr>
              <a:t> </a:t>
            </a:r>
            <a:r>
              <a:rPr lang="he-IL" sz="2000" b="1" dirty="0" smtClean="0">
                <a:effectLst>
                  <a:outerShdw blurRad="38100" dist="38100" dir="2700000" algn="tl">
                    <a:srgbClr val="000000">
                      <a:alpha val="43137"/>
                    </a:srgbClr>
                  </a:outerShdw>
                </a:effectLst>
              </a:rPr>
              <a:t>-</a:t>
            </a:r>
            <a:r>
              <a:rPr lang="en-US" sz="2000" b="1" dirty="0" smtClean="0">
                <a:effectLst>
                  <a:outerShdw blurRad="38100" dist="38100" dir="2700000" algn="tl">
                    <a:srgbClr val="000000">
                      <a:alpha val="43137"/>
                    </a:srgbClr>
                  </a:outerShdw>
                </a:effectLst>
              </a:rPr>
              <a:t>        </a:t>
            </a:r>
            <a:r>
              <a:rPr lang="he-IL" sz="2000" b="1" dirty="0" smtClean="0">
                <a:effectLst>
                  <a:outerShdw blurRad="38100" dist="38100" dir="2700000" algn="tl">
                    <a:srgbClr val="000000">
                      <a:alpha val="43137"/>
                    </a:srgbClr>
                  </a:outerShdw>
                </a:effectLst>
              </a:rPr>
              <a:t> </a:t>
            </a:r>
            <a:r>
              <a:rPr lang="he-IL" sz="1800" b="1" dirty="0" smtClean="0">
                <a:effectLst>
                  <a:outerShdw blurRad="38100" dist="38100" dir="2700000" algn="tl">
                    <a:srgbClr val="000000">
                      <a:alpha val="43137"/>
                    </a:srgbClr>
                  </a:outerShdw>
                </a:effectLst>
              </a:rPr>
              <a:t>למידה על בסיס הרצאות בלבד לא מעודדת הבנה קונספטואלית</a:t>
            </a:r>
            <a:endParaRPr lang="en-US" sz="2000" b="1" dirty="0" smtClean="0">
              <a:effectLst>
                <a:outerShdw blurRad="38100" dist="38100" dir="2700000" algn="tl">
                  <a:srgbClr val="000000">
                    <a:alpha val="43137"/>
                  </a:srgbClr>
                </a:outerShdw>
              </a:effectLst>
            </a:endParaRPr>
          </a:p>
        </p:txBody>
      </p:sp>
      <p:pic>
        <p:nvPicPr>
          <p:cNvPr id="1026" name="Picture 2" descr="C:\Data\Ornit\phd\miscelenious and administrative\תמונות\צילומים\IMG_0530.JPG"/>
          <p:cNvPicPr>
            <a:picLocks noChangeAspect="1" noChangeArrowheads="1"/>
          </p:cNvPicPr>
          <p:nvPr/>
        </p:nvPicPr>
        <p:blipFill>
          <a:blip r:embed="rId4" cstate="email"/>
          <a:srcRect/>
          <a:stretch>
            <a:fillRect/>
          </a:stretch>
        </p:blipFill>
        <p:spPr bwMode="auto">
          <a:xfrm flipH="1">
            <a:off x="723040" y="3839213"/>
            <a:ext cx="7948953" cy="2598657"/>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a:defRPr/>
            </a:pPr>
            <a:r>
              <a:rPr lang="he-IL" sz="4000" dirty="0" smtClean="0">
                <a:solidFill>
                  <a:srgbClr val="FEEC94"/>
                </a:solidFill>
              </a:rPr>
              <a:t>מטרה – עיצוב סביבת למידה בה אחריות גדולה יותר ללומד</a:t>
            </a:r>
            <a:endParaRPr lang="en-US" sz="4000" dirty="0">
              <a:solidFill>
                <a:srgbClr val="FEEC94"/>
              </a:solidFill>
            </a:endParaRPr>
          </a:p>
        </p:txBody>
      </p:sp>
      <p:sp>
        <p:nvSpPr>
          <p:cNvPr id="9" name="Text Placeholder 8"/>
          <p:cNvSpPr>
            <a:spLocks noGrp="1"/>
          </p:cNvSpPr>
          <p:nvPr>
            <p:ph type="body" sz="quarter" idx="3"/>
          </p:nvPr>
        </p:nvSpPr>
        <p:spPr>
          <a:xfrm>
            <a:off x="4512623" y="2081363"/>
            <a:ext cx="4631378" cy="639762"/>
          </a:xfrm>
        </p:spPr>
        <p:txBody>
          <a:bodyPr/>
          <a:lstStyle/>
          <a:p>
            <a:pPr algn="ctr" rtl="1">
              <a:defRPr/>
            </a:pPr>
            <a:r>
              <a:rPr lang="en-US" sz="2800" dirty="0" smtClean="0">
                <a:solidFill>
                  <a:schemeClr val="tx2"/>
                </a:solidFill>
                <a:latin typeface="+mj-lt"/>
                <a:ea typeface="+mj-ea"/>
                <a:cs typeface="+mj-cs"/>
              </a:rPr>
              <a:t>Self Regulated Learning</a:t>
            </a:r>
          </a:p>
          <a:p>
            <a:pPr algn="ctr" rtl="1">
              <a:defRPr/>
            </a:pPr>
            <a:r>
              <a:rPr lang="he-IL" sz="2800" dirty="0" smtClean="0">
                <a:solidFill>
                  <a:schemeClr val="tx2"/>
                </a:solidFill>
                <a:latin typeface="+mj-lt"/>
                <a:ea typeface="+mj-ea"/>
                <a:cs typeface="+mj-cs"/>
              </a:rPr>
              <a:t>מוכוונות עצמית</a:t>
            </a:r>
          </a:p>
        </p:txBody>
      </p:sp>
      <p:sp>
        <p:nvSpPr>
          <p:cNvPr id="10" name="Content Placeholder 9"/>
          <p:cNvSpPr>
            <a:spLocks noGrp="1"/>
          </p:cNvSpPr>
          <p:nvPr>
            <p:ph sz="quarter" idx="4"/>
          </p:nvPr>
        </p:nvSpPr>
        <p:spPr>
          <a:xfrm>
            <a:off x="4646140" y="2911125"/>
            <a:ext cx="4176583" cy="3727161"/>
          </a:xfrm>
        </p:spPr>
        <p:txBody>
          <a:bodyPr/>
          <a:lstStyle/>
          <a:p>
            <a:pPr marL="0" indent="0" algn="r" rtl="1">
              <a:buNone/>
              <a:defRPr/>
            </a:pPr>
            <a:r>
              <a:rPr lang="he-IL" sz="2800" dirty="0" smtClean="0"/>
              <a:t>תהליך שהאדם עצמו מנחה ועשוי לכלול מחשבות, רגשות ומעשים שהלומד יוזם על מנת להשיג את המטרה האישית של הלמידה.</a:t>
            </a:r>
          </a:p>
          <a:p>
            <a:pPr marL="0" indent="0" algn="r" rtl="1">
              <a:lnSpc>
                <a:spcPct val="80000"/>
              </a:lnSpc>
              <a:buNone/>
              <a:defRPr/>
            </a:pPr>
            <a:r>
              <a:rPr lang="he-IL" sz="2800" dirty="0" smtClean="0"/>
              <a:t>(צימרמן, 1998)</a:t>
            </a:r>
            <a:endParaRPr lang="en-US" sz="2800" dirty="0" smtClean="0"/>
          </a:p>
        </p:txBody>
      </p:sp>
      <p:sp>
        <p:nvSpPr>
          <p:cNvPr id="11" name="Text Placeholder 10"/>
          <p:cNvSpPr>
            <a:spLocks noGrp="1"/>
          </p:cNvSpPr>
          <p:nvPr>
            <p:ph type="body" idx="1"/>
          </p:nvPr>
        </p:nvSpPr>
        <p:spPr/>
        <p:txBody>
          <a:bodyPr/>
          <a:lstStyle/>
          <a:p>
            <a:pPr algn="ctr" rtl="1">
              <a:defRPr/>
            </a:pPr>
            <a:r>
              <a:rPr lang="he-IL" sz="2800" dirty="0" smtClean="0">
                <a:solidFill>
                  <a:schemeClr val="tx2"/>
                </a:solidFill>
                <a:latin typeface="+mj-lt"/>
                <a:ea typeface="+mj-ea"/>
                <a:cs typeface="+mj-cs"/>
              </a:rPr>
              <a:t>תהליך מחזורי</a:t>
            </a:r>
            <a:endParaRPr lang="en-US" sz="2800" dirty="0" smtClean="0">
              <a:solidFill>
                <a:schemeClr val="tx2"/>
              </a:solidFill>
              <a:latin typeface="+mj-lt"/>
              <a:ea typeface="+mj-ea"/>
              <a:cs typeface="+mj-cs"/>
            </a:endParaRPr>
          </a:p>
        </p:txBody>
      </p:sp>
      <p:grpSp>
        <p:nvGrpSpPr>
          <p:cNvPr id="20" name="Group 19"/>
          <p:cNvGrpSpPr/>
          <p:nvPr/>
        </p:nvGrpSpPr>
        <p:grpSpPr>
          <a:xfrm>
            <a:off x="1075976" y="3095741"/>
            <a:ext cx="3372095" cy="3370521"/>
            <a:chOff x="1075976" y="2860958"/>
            <a:chExt cx="3372095" cy="3370521"/>
          </a:xfrm>
        </p:grpSpPr>
        <p:sp>
          <p:nvSpPr>
            <p:cNvPr id="21" name="Oval 20"/>
            <p:cNvSpPr/>
            <p:nvPr/>
          </p:nvSpPr>
          <p:spPr bwMode="auto">
            <a:xfrm>
              <a:off x="1160841" y="2860958"/>
              <a:ext cx="3287230" cy="3370521"/>
            </a:xfrm>
            <a:prstGeom prst="ellipse">
              <a:avLst/>
            </a:pr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cs typeface="Arial" charset="0"/>
              </a:endParaRPr>
            </a:p>
          </p:txBody>
        </p:sp>
        <p:sp>
          <p:nvSpPr>
            <p:cNvPr id="22" name="Isosceles Triangle 21"/>
            <p:cNvSpPr/>
            <p:nvPr/>
          </p:nvSpPr>
          <p:spPr bwMode="auto">
            <a:xfrm rot="4080000">
              <a:off x="1979277" y="2900575"/>
              <a:ext cx="257795" cy="280319"/>
            </a:xfrm>
            <a:prstGeom prst="triangle">
              <a:avLst/>
            </a:prstGeom>
            <a:solidFill>
              <a:schemeClr val="tx1"/>
            </a:solid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cs typeface="Arial" charset="0"/>
              </a:endParaRPr>
            </a:p>
          </p:txBody>
        </p:sp>
        <p:sp>
          <p:nvSpPr>
            <p:cNvPr id="23" name="Isosceles Triangle 22"/>
            <p:cNvSpPr/>
            <p:nvPr/>
          </p:nvSpPr>
          <p:spPr bwMode="auto">
            <a:xfrm rot="12360000">
              <a:off x="4097629" y="5249528"/>
              <a:ext cx="212513" cy="341731"/>
            </a:xfrm>
            <a:prstGeom prst="triangle">
              <a:avLst/>
            </a:prstGeom>
            <a:solidFill>
              <a:schemeClr val="tx1"/>
            </a:solid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cs typeface="Arial" charset="0"/>
              </a:endParaRPr>
            </a:p>
          </p:txBody>
        </p:sp>
        <p:sp>
          <p:nvSpPr>
            <p:cNvPr id="24" name="Isosceles Triangle 23"/>
            <p:cNvSpPr/>
            <p:nvPr/>
          </p:nvSpPr>
          <p:spPr bwMode="auto">
            <a:xfrm rot="20820000">
              <a:off x="1075976" y="4650279"/>
              <a:ext cx="215340" cy="296715"/>
            </a:xfrm>
            <a:prstGeom prst="triangle">
              <a:avLst/>
            </a:prstGeom>
            <a:solidFill>
              <a:schemeClr val="tx1"/>
            </a:solid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cs typeface="Arial" charset="0"/>
              </a:endParaRPr>
            </a:p>
          </p:txBody>
        </p:sp>
      </p:grpSp>
      <p:sp>
        <p:nvSpPr>
          <p:cNvPr id="28" name="TextBox 27"/>
          <p:cNvSpPr txBox="1"/>
          <p:nvPr/>
        </p:nvSpPr>
        <p:spPr>
          <a:xfrm>
            <a:off x="2239509" y="2681710"/>
            <a:ext cx="2488777" cy="1031051"/>
          </a:xfrm>
          <a:prstGeom prst="rect">
            <a:avLst/>
          </a:prstGeom>
          <a:solidFill>
            <a:srgbClr val="00CC00"/>
          </a:solidFill>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spcBef>
                <a:spcPts val="1200"/>
              </a:spcBef>
            </a:pPr>
            <a:r>
              <a:rPr lang="en-US" sz="100" dirty="0" smtClean="0"/>
              <a:t> </a:t>
            </a:r>
          </a:p>
          <a:p>
            <a:pPr algn="ctr">
              <a:spcBef>
                <a:spcPts val="1200"/>
              </a:spcBef>
            </a:pPr>
            <a:r>
              <a:rPr lang="en-US" b="1" dirty="0" smtClean="0"/>
              <a:t>Performance  Control</a:t>
            </a:r>
            <a:endParaRPr lang="he-IL" b="1" dirty="0" smtClean="0"/>
          </a:p>
          <a:p>
            <a:pPr algn="ctr"/>
            <a:endParaRPr lang="en-US" sz="1400" dirty="0" smtClean="0"/>
          </a:p>
        </p:txBody>
      </p:sp>
      <p:sp>
        <p:nvSpPr>
          <p:cNvPr id="29" name="TextBox 28"/>
          <p:cNvSpPr txBox="1"/>
          <p:nvPr/>
        </p:nvSpPr>
        <p:spPr>
          <a:xfrm>
            <a:off x="2274608" y="5801891"/>
            <a:ext cx="2488777" cy="800219"/>
          </a:xfrm>
          <a:prstGeom prst="rect">
            <a:avLst/>
          </a:prstGeom>
          <a:solidFill>
            <a:srgbClr val="00CC00"/>
          </a:solidFill>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endParaRPr lang="he-IL" sz="1400" dirty="0" smtClean="0"/>
          </a:p>
          <a:p>
            <a:pPr algn="ctr"/>
            <a:r>
              <a:rPr lang="en-US" b="1" dirty="0" smtClean="0"/>
              <a:t>Self Reflection</a:t>
            </a:r>
            <a:endParaRPr lang="he-IL" b="1" dirty="0" smtClean="0"/>
          </a:p>
          <a:p>
            <a:pPr algn="ctr"/>
            <a:endParaRPr lang="en-US" sz="1400" dirty="0" smtClean="0"/>
          </a:p>
        </p:txBody>
      </p:sp>
      <p:sp>
        <p:nvSpPr>
          <p:cNvPr id="30" name="TextBox 29"/>
          <p:cNvSpPr txBox="1"/>
          <p:nvPr/>
        </p:nvSpPr>
        <p:spPr>
          <a:xfrm>
            <a:off x="191374" y="4068614"/>
            <a:ext cx="2488777" cy="800219"/>
          </a:xfrm>
          <a:prstGeom prst="rect">
            <a:avLst/>
          </a:prstGeom>
          <a:solidFill>
            <a:srgbClr val="00CC00"/>
          </a:solidFill>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endParaRPr lang="he-IL" sz="1400" dirty="0" smtClean="0"/>
          </a:p>
          <a:p>
            <a:pPr algn="ctr"/>
            <a:r>
              <a:rPr lang="en-US" b="1" dirty="0" smtClean="0"/>
              <a:t>Forethought</a:t>
            </a:r>
            <a:endParaRPr lang="he-IL" b="1" dirty="0" smtClean="0"/>
          </a:p>
          <a:p>
            <a:pPr algn="ctr"/>
            <a:endParaRPr lang="en-US" sz="1400" dirty="0" smtClean="0"/>
          </a:p>
        </p:txBody>
      </p:sp>
      <p:sp>
        <p:nvSpPr>
          <p:cNvPr id="14" name="Rectangle 13"/>
          <p:cNvSpPr/>
          <p:nvPr/>
        </p:nvSpPr>
        <p:spPr bwMode="auto">
          <a:xfrm>
            <a:off x="172995" y="4053016"/>
            <a:ext cx="2508421" cy="815546"/>
          </a:xfrm>
          <a:prstGeom prst="rect">
            <a:avLst/>
          </a:prstGeom>
          <a:noFill/>
          <a:ln w="76200" cap="flat" cmpd="sng" algn="ctr">
            <a:solidFill>
              <a:srgbClr val="00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cs typeface="Arial" charset="0"/>
            </a:endParaRPr>
          </a:p>
        </p:txBody>
      </p:sp>
      <p:sp>
        <p:nvSpPr>
          <p:cNvPr id="16" name="Rectangle 15"/>
          <p:cNvSpPr/>
          <p:nvPr/>
        </p:nvSpPr>
        <p:spPr bwMode="auto">
          <a:xfrm>
            <a:off x="2253049" y="2685535"/>
            <a:ext cx="2508421" cy="1021492"/>
          </a:xfrm>
          <a:prstGeom prst="rect">
            <a:avLst/>
          </a:prstGeom>
          <a:noFill/>
          <a:ln w="76200" cap="flat" cmpd="sng" algn="ctr">
            <a:solidFill>
              <a:srgbClr val="00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cs typeface="Arial" charset="0"/>
            </a:endParaRPr>
          </a:p>
        </p:txBody>
      </p:sp>
      <p:sp>
        <p:nvSpPr>
          <p:cNvPr id="17" name="Rectangle 16"/>
          <p:cNvSpPr/>
          <p:nvPr/>
        </p:nvSpPr>
        <p:spPr bwMode="auto">
          <a:xfrm>
            <a:off x="2277763" y="5799438"/>
            <a:ext cx="2508421" cy="815546"/>
          </a:xfrm>
          <a:prstGeom prst="rect">
            <a:avLst/>
          </a:prstGeom>
          <a:noFill/>
          <a:ln w="76200" cap="flat" cmpd="sng" algn="ctr">
            <a:solidFill>
              <a:srgbClr val="00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4"/>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16"/>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16" grpId="0" animBg="1"/>
      <p:bldP spid="16" grpId="1" animBg="1"/>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Oval 19"/>
          <p:cNvSpPr/>
          <p:nvPr/>
        </p:nvSpPr>
        <p:spPr bwMode="auto">
          <a:xfrm>
            <a:off x="1160841" y="3095741"/>
            <a:ext cx="3287230" cy="3370521"/>
          </a:xfrm>
          <a:prstGeom prst="ellipse">
            <a:avLst/>
          </a:pr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cs typeface="Arial" charset="0"/>
            </a:endParaRPr>
          </a:p>
        </p:txBody>
      </p:sp>
      <p:sp>
        <p:nvSpPr>
          <p:cNvPr id="21" name="Isosceles Triangle 20"/>
          <p:cNvSpPr/>
          <p:nvPr/>
        </p:nvSpPr>
        <p:spPr bwMode="auto">
          <a:xfrm rot="4080000">
            <a:off x="1979277" y="3135358"/>
            <a:ext cx="257795" cy="280319"/>
          </a:xfrm>
          <a:prstGeom prst="triangle">
            <a:avLst/>
          </a:prstGeom>
          <a:solidFill>
            <a:schemeClr val="tx1"/>
          </a:solid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cs typeface="Arial" charset="0"/>
            </a:endParaRPr>
          </a:p>
        </p:txBody>
      </p:sp>
      <p:sp>
        <p:nvSpPr>
          <p:cNvPr id="22" name="Isosceles Triangle 21"/>
          <p:cNvSpPr/>
          <p:nvPr/>
        </p:nvSpPr>
        <p:spPr bwMode="auto">
          <a:xfrm rot="12360000">
            <a:off x="4097629" y="5484311"/>
            <a:ext cx="212513" cy="341731"/>
          </a:xfrm>
          <a:prstGeom prst="triangle">
            <a:avLst/>
          </a:prstGeom>
          <a:solidFill>
            <a:schemeClr val="tx1"/>
          </a:solid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cs typeface="Arial" charset="0"/>
            </a:endParaRPr>
          </a:p>
        </p:txBody>
      </p:sp>
      <p:sp>
        <p:nvSpPr>
          <p:cNvPr id="23" name="Isosceles Triangle 22"/>
          <p:cNvSpPr/>
          <p:nvPr/>
        </p:nvSpPr>
        <p:spPr bwMode="auto">
          <a:xfrm rot="20820000">
            <a:off x="1075976" y="4885062"/>
            <a:ext cx="215340" cy="296715"/>
          </a:xfrm>
          <a:prstGeom prst="triangle">
            <a:avLst/>
          </a:prstGeom>
          <a:solidFill>
            <a:schemeClr val="tx1"/>
          </a:solid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cs typeface="Arial" charset="0"/>
            </a:endParaRPr>
          </a:p>
        </p:txBody>
      </p:sp>
      <p:sp>
        <p:nvSpPr>
          <p:cNvPr id="3074" name="Rectangle 2"/>
          <p:cNvSpPr>
            <a:spLocks noGrp="1" noChangeArrowheads="1"/>
          </p:cNvSpPr>
          <p:nvPr>
            <p:ph type="title"/>
          </p:nvPr>
        </p:nvSpPr>
        <p:spPr/>
        <p:txBody>
          <a:bodyPr/>
          <a:lstStyle/>
          <a:p>
            <a:pPr>
              <a:defRPr/>
            </a:pPr>
            <a:r>
              <a:rPr lang="he-IL" sz="4000" dirty="0" smtClean="0">
                <a:solidFill>
                  <a:srgbClr val="FEEC94"/>
                </a:solidFill>
              </a:rPr>
              <a:t>מטרה – עיצוב סביבת למידה בה אחריות גדולה יותר ללומד</a:t>
            </a:r>
            <a:endParaRPr lang="en-US" sz="4000" dirty="0">
              <a:solidFill>
                <a:srgbClr val="FEEC94"/>
              </a:solidFill>
            </a:endParaRPr>
          </a:p>
        </p:txBody>
      </p:sp>
      <p:sp>
        <p:nvSpPr>
          <p:cNvPr id="7" name="Text Placeholder 6"/>
          <p:cNvSpPr>
            <a:spLocks noGrp="1"/>
          </p:cNvSpPr>
          <p:nvPr>
            <p:ph type="body" idx="1"/>
          </p:nvPr>
        </p:nvSpPr>
        <p:spPr>
          <a:xfrm>
            <a:off x="228103" y="1867355"/>
            <a:ext cx="4739311" cy="639762"/>
          </a:xfrm>
        </p:spPr>
        <p:txBody>
          <a:bodyPr/>
          <a:lstStyle/>
          <a:p>
            <a:pPr algn="ctr" rtl="1">
              <a:defRPr/>
            </a:pPr>
            <a:r>
              <a:rPr lang="he-IL" sz="2800" dirty="0" smtClean="0">
                <a:solidFill>
                  <a:srgbClr val="FEEC94"/>
                </a:solidFill>
                <a:ea typeface="+mj-ea"/>
              </a:rPr>
              <a:t>הקשר בין מסוגלות עצמית ומוכוונות עצמית</a:t>
            </a:r>
            <a:endParaRPr lang="en-US" sz="2800" dirty="0" smtClean="0">
              <a:solidFill>
                <a:schemeClr val="tx2"/>
              </a:solidFill>
              <a:latin typeface="+mj-lt"/>
              <a:ea typeface="+mj-ea"/>
              <a:cs typeface="+mj-cs"/>
            </a:endParaRPr>
          </a:p>
        </p:txBody>
      </p:sp>
      <p:sp>
        <p:nvSpPr>
          <p:cNvPr id="9" name="Text Placeholder 8"/>
          <p:cNvSpPr>
            <a:spLocks noGrp="1"/>
          </p:cNvSpPr>
          <p:nvPr>
            <p:ph type="body" sz="quarter" idx="3"/>
          </p:nvPr>
        </p:nvSpPr>
        <p:spPr>
          <a:xfrm>
            <a:off x="4512623" y="2081363"/>
            <a:ext cx="4631378" cy="639762"/>
          </a:xfrm>
        </p:spPr>
        <p:txBody>
          <a:bodyPr/>
          <a:lstStyle/>
          <a:p>
            <a:pPr algn="ctr" rtl="1">
              <a:defRPr/>
            </a:pPr>
            <a:r>
              <a:rPr lang="en-US" sz="2800" dirty="0" smtClean="0">
                <a:solidFill>
                  <a:srgbClr val="FEEC94"/>
                </a:solidFill>
              </a:rPr>
              <a:t>Self Efficacy</a:t>
            </a:r>
            <a:endParaRPr lang="he-IL" sz="2800" dirty="0" smtClean="0"/>
          </a:p>
          <a:p>
            <a:pPr algn="ctr" rtl="1">
              <a:defRPr/>
            </a:pPr>
            <a:r>
              <a:rPr lang="he-IL" sz="2800" dirty="0" smtClean="0">
                <a:solidFill>
                  <a:schemeClr val="tx2"/>
                </a:solidFill>
              </a:rPr>
              <a:t>מסוגלות עצמית</a:t>
            </a:r>
            <a:endParaRPr lang="en-US" sz="2800" dirty="0" smtClean="0">
              <a:solidFill>
                <a:schemeClr val="tx2"/>
              </a:solidFill>
            </a:endParaRPr>
          </a:p>
        </p:txBody>
      </p:sp>
      <p:sp>
        <p:nvSpPr>
          <p:cNvPr id="10" name="Content Placeholder 9"/>
          <p:cNvSpPr>
            <a:spLocks noGrp="1"/>
          </p:cNvSpPr>
          <p:nvPr>
            <p:ph sz="quarter" idx="4"/>
          </p:nvPr>
        </p:nvSpPr>
        <p:spPr>
          <a:xfrm>
            <a:off x="4812174" y="2901292"/>
            <a:ext cx="4331826" cy="3727161"/>
          </a:xfrm>
        </p:spPr>
        <p:txBody>
          <a:bodyPr/>
          <a:lstStyle/>
          <a:p>
            <a:pPr algn="r" rtl="1">
              <a:buNone/>
              <a:defRPr/>
            </a:pPr>
            <a:r>
              <a:rPr lang="he-IL" sz="2800" dirty="0" smtClean="0"/>
              <a:t>	האמונה של האדם ביכולתו ללמוד ולהגיע לרמה מצופה של ביצוע ולהשפיע על התהליך שיביא אותו לרמה זו         (בנדורה, 1994)</a:t>
            </a:r>
          </a:p>
          <a:p>
            <a:pPr algn="ctr" rtl="1">
              <a:lnSpc>
                <a:spcPct val="80000"/>
              </a:lnSpc>
              <a:buNone/>
              <a:defRPr/>
            </a:pPr>
            <a:endParaRPr lang="en-US" sz="2800" dirty="0" smtClean="0"/>
          </a:p>
        </p:txBody>
      </p:sp>
      <p:grpSp>
        <p:nvGrpSpPr>
          <p:cNvPr id="19" name="Content Placeholder 18"/>
          <p:cNvGrpSpPr>
            <a:grpSpLocks noGrp="1"/>
          </p:cNvGrpSpPr>
          <p:nvPr>
            <p:ph sz="half" idx="2"/>
          </p:nvPr>
        </p:nvGrpSpPr>
        <p:grpSpPr>
          <a:xfrm>
            <a:off x="191374" y="2681710"/>
            <a:ext cx="4572011" cy="3920400"/>
            <a:chOff x="191374" y="2446927"/>
            <a:chExt cx="4572011" cy="3920400"/>
          </a:xfrm>
        </p:grpSpPr>
        <p:sp>
          <p:nvSpPr>
            <p:cNvPr id="40" name="TextBox 39"/>
            <p:cNvSpPr txBox="1"/>
            <p:nvPr/>
          </p:nvSpPr>
          <p:spPr>
            <a:xfrm>
              <a:off x="2239509" y="2446927"/>
              <a:ext cx="2488777" cy="1031051"/>
            </a:xfrm>
            <a:prstGeom prst="rect">
              <a:avLst/>
            </a:prstGeom>
            <a:solidFill>
              <a:srgbClr val="00CC00"/>
            </a:solidFill>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spcBef>
                  <a:spcPts val="1200"/>
                </a:spcBef>
              </a:pPr>
              <a:r>
                <a:rPr lang="en-US" sz="100" dirty="0" smtClean="0"/>
                <a:t> </a:t>
              </a:r>
            </a:p>
            <a:p>
              <a:pPr algn="ctr">
                <a:spcBef>
                  <a:spcPts val="1200"/>
                </a:spcBef>
              </a:pPr>
              <a:r>
                <a:rPr lang="en-US" b="1" dirty="0" smtClean="0"/>
                <a:t>Performance  Control</a:t>
              </a:r>
              <a:endParaRPr lang="he-IL" b="1" dirty="0" smtClean="0"/>
            </a:p>
            <a:p>
              <a:pPr algn="ctr"/>
              <a:endParaRPr lang="en-US" sz="1400" dirty="0" smtClean="0"/>
            </a:p>
          </p:txBody>
        </p:sp>
        <p:sp>
          <p:nvSpPr>
            <p:cNvPr id="41" name="TextBox 40"/>
            <p:cNvSpPr txBox="1"/>
            <p:nvPr/>
          </p:nvSpPr>
          <p:spPr>
            <a:xfrm>
              <a:off x="2274608" y="5567108"/>
              <a:ext cx="2488777" cy="800219"/>
            </a:xfrm>
            <a:prstGeom prst="rect">
              <a:avLst/>
            </a:prstGeom>
            <a:solidFill>
              <a:srgbClr val="00CC00"/>
            </a:solidFill>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endParaRPr lang="he-IL" sz="1400" dirty="0" smtClean="0"/>
            </a:p>
            <a:p>
              <a:pPr algn="ctr"/>
              <a:r>
                <a:rPr lang="en-US" b="1" dirty="0" smtClean="0"/>
                <a:t>Self Reflection</a:t>
              </a:r>
              <a:endParaRPr lang="he-IL" b="1" dirty="0" smtClean="0"/>
            </a:p>
            <a:p>
              <a:pPr algn="ctr"/>
              <a:endParaRPr lang="en-US" sz="1400" dirty="0" smtClean="0"/>
            </a:p>
          </p:txBody>
        </p:sp>
        <p:sp>
          <p:nvSpPr>
            <p:cNvPr id="42" name="TextBox 41"/>
            <p:cNvSpPr txBox="1"/>
            <p:nvPr/>
          </p:nvSpPr>
          <p:spPr>
            <a:xfrm>
              <a:off x="191374" y="3833831"/>
              <a:ext cx="2488777" cy="800219"/>
            </a:xfrm>
            <a:prstGeom prst="rect">
              <a:avLst/>
            </a:prstGeom>
            <a:solidFill>
              <a:srgbClr val="00CC00"/>
            </a:solidFill>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endParaRPr lang="he-IL" sz="1400" dirty="0" smtClean="0"/>
            </a:p>
            <a:p>
              <a:pPr algn="ctr"/>
              <a:r>
                <a:rPr lang="en-US" b="1" dirty="0" smtClean="0"/>
                <a:t>Forethought</a:t>
              </a:r>
              <a:endParaRPr lang="he-IL" b="1" dirty="0" smtClean="0"/>
            </a:p>
            <a:p>
              <a:pPr algn="ctr"/>
              <a:endParaRPr lang="en-US" sz="1400" dirty="0" smtClean="0"/>
            </a:p>
          </p:txBody>
        </p:sp>
      </p:grpSp>
      <p:sp>
        <p:nvSpPr>
          <p:cNvPr id="44" name="Right Arrow 43"/>
          <p:cNvSpPr/>
          <p:nvPr/>
        </p:nvSpPr>
        <p:spPr bwMode="auto">
          <a:xfrm flipH="1">
            <a:off x="1329070" y="4551602"/>
            <a:ext cx="914400" cy="542261"/>
          </a:xfrm>
          <a:prstGeom prst="rightArrow">
            <a:avLst/>
          </a:prstGeom>
          <a:solidFill>
            <a:schemeClr val="tx2">
              <a:lumMod val="60000"/>
              <a:lumOff val="40000"/>
            </a:schemeClr>
          </a:solidFill>
          <a:ln w="9525" cap="flat" cmpd="sng" algn="ctr">
            <a:solidFill>
              <a:srgbClr val="33669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cs typeface="Arial" charset="0"/>
            </a:endParaRPr>
          </a:p>
        </p:txBody>
      </p:sp>
      <p:sp>
        <p:nvSpPr>
          <p:cNvPr id="43" name="Oval 42"/>
          <p:cNvSpPr/>
          <p:nvPr/>
        </p:nvSpPr>
        <p:spPr bwMode="auto">
          <a:xfrm>
            <a:off x="2126510" y="3991233"/>
            <a:ext cx="1531089" cy="1517300"/>
          </a:xfrm>
          <a:prstGeom prst="ellipse">
            <a:avLst/>
          </a:prstGeom>
          <a:solidFill>
            <a:schemeClr val="tx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ts val="1200"/>
              </a:spcBef>
              <a:spcAft>
                <a:spcPct val="0"/>
              </a:spcAft>
              <a:buClrTx/>
              <a:buSzTx/>
              <a:buFontTx/>
              <a:buNone/>
              <a:tabLst/>
            </a:pPr>
            <a:endParaRPr lang="en-US" sz="100" dirty="0" smtClean="0">
              <a:solidFill>
                <a:srgbClr val="009900"/>
              </a:solidFill>
              <a:latin typeface="Tahoma" pitchFamily="34" charset="0"/>
              <a:cs typeface="Tahoma" pitchFamily="34" charset="0"/>
            </a:endParaRPr>
          </a:p>
          <a:p>
            <a:pPr marL="0" marR="0" indent="0" algn="ctr" defTabSz="914400" rtl="1" eaLnBrk="1" fontAlgn="base" latinLnBrk="0" hangingPunct="1">
              <a:lnSpc>
                <a:spcPct val="100000"/>
              </a:lnSpc>
              <a:spcBef>
                <a:spcPts val="1200"/>
              </a:spcBef>
              <a:spcAft>
                <a:spcPct val="0"/>
              </a:spcAft>
              <a:buClrTx/>
              <a:buSzTx/>
              <a:buFontTx/>
              <a:buNone/>
              <a:tabLst/>
            </a:pPr>
            <a:r>
              <a:rPr kumimoji="0" lang="en-US" b="1" i="0" u="none" strike="noStrike" cap="none" normalizeH="0" baseline="0" dirty="0" smtClean="0">
                <a:ln>
                  <a:noFill/>
                </a:ln>
                <a:solidFill>
                  <a:srgbClr val="009900"/>
                </a:solidFill>
                <a:effectLst/>
                <a:latin typeface="Tahoma" pitchFamily="34" charset="0"/>
                <a:cs typeface="Tahoma" pitchFamily="34" charset="0"/>
              </a:rPr>
              <a:t>Self</a:t>
            </a:r>
            <a:r>
              <a:rPr kumimoji="0" lang="en-US" b="1" i="0" u="none" strike="noStrike" cap="none" normalizeH="0" dirty="0" smtClean="0">
                <a:ln>
                  <a:noFill/>
                </a:ln>
                <a:solidFill>
                  <a:srgbClr val="009900"/>
                </a:solidFill>
                <a:effectLst/>
                <a:latin typeface="Tahoma" pitchFamily="34" charset="0"/>
                <a:cs typeface="Tahoma" pitchFamily="34" charset="0"/>
              </a:rPr>
              <a:t> Efficacy</a:t>
            </a:r>
            <a:endParaRPr kumimoji="0" lang="en-US" b="1" i="0" u="none" strike="noStrike" cap="none" normalizeH="0" baseline="0" dirty="0" smtClean="0">
              <a:ln>
                <a:noFill/>
              </a:ln>
              <a:solidFill>
                <a:srgbClr val="009900"/>
              </a:solidFill>
              <a:effectLst/>
              <a:latin typeface="Tahoma" pitchFamily="34" charset="0"/>
              <a:cs typeface="Tahoma" pitchFamily="34" charset="0"/>
            </a:endParaRPr>
          </a:p>
        </p:txBody>
      </p:sp>
      <p:sp>
        <p:nvSpPr>
          <p:cNvPr id="45" name="Down Arrow 44"/>
          <p:cNvSpPr/>
          <p:nvPr/>
        </p:nvSpPr>
        <p:spPr bwMode="auto">
          <a:xfrm flipV="1">
            <a:off x="2669925" y="5189555"/>
            <a:ext cx="510363" cy="606056"/>
          </a:xfrm>
          <a:prstGeom prst="downArrow">
            <a:avLst/>
          </a:prstGeom>
          <a:solidFill>
            <a:schemeClr val="tx2">
              <a:lumMod val="60000"/>
              <a:lumOff val="40000"/>
            </a:schemeClr>
          </a:solidFill>
          <a:ln w="9525" cap="flat" cmpd="sng" algn="ctr">
            <a:solidFill>
              <a:srgbClr val="33669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cs typeface="Arial" charset="0"/>
            </a:endParaRPr>
          </a:p>
        </p:txBody>
      </p:sp>
      <p:sp>
        <p:nvSpPr>
          <p:cNvPr id="24" name="Right Arrow 23"/>
          <p:cNvSpPr/>
          <p:nvPr/>
        </p:nvSpPr>
        <p:spPr bwMode="auto">
          <a:xfrm flipH="1">
            <a:off x="1333186" y="4580432"/>
            <a:ext cx="914400" cy="542261"/>
          </a:xfrm>
          <a:prstGeom prst="rightArrow">
            <a:avLst/>
          </a:prstGeom>
          <a:noFill/>
          <a:ln w="762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cs typeface="Arial" charset="0"/>
            </a:endParaRPr>
          </a:p>
        </p:txBody>
      </p:sp>
      <p:sp>
        <p:nvSpPr>
          <p:cNvPr id="26" name="Down Arrow 25"/>
          <p:cNvSpPr/>
          <p:nvPr/>
        </p:nvSpPr>
        <p:spPr bwMode="auto">
          <a:xfrm flipV="1">
            <a:off x="2674041" y="5218385"/>
            <a:ext cx="510363" cy="606056"/>
          </a:xfrm>
          <a:prstGeom prst="downArrow">
            <a:avLst/>
          </a:prstGeom>
          <a:noFill/>
          <a:ln w="762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24"/>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4" grpId="1" animBg="1"/>
      <p:bldP spid="2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מטרת המחקר</a:t>
            </a:r>
            <a:endParaRPr lang="en-US" dirty="0"/>
          </a:p>
        </p:txBody>
      </p:sp>
      <p:sp>
        <p:nvSpPr>
          <p:cNvPr id="3" name="Content Placeholder 2"/>
          <p:cNvSpPr>
            <a:spLocks noGrp="1"/>
          </p:cNvSpPr>
          <p:nvPr>
            <p:ph idx="1"/>
          </p:nvPr>
        </p:nvSpPr>
        <p:spPr>
          <a:xfrm>
            <a:off x="395416" y="3756469"/>
            <a:ext cx="8229600" cy="2817340"/>
          </a:xfrm>
        </p:spPr>
        <p:txBody>
          <a:bodyPr/>
          <a:lstStyle/>
          <a:p>
            <a:pPr algn="r" rtl="1"/>
            <a:r>
              <a:rPr lang="he-IL" sz="2800" dirty="0" smtClean="0"/>
              <a:t>כיצד העברת האחריות לסטודנט משפיעה על מוכוונות-עצמית ומסוגלות-עצמית?</a:t>
            </a:r>
          </a:p>
        </p:txBody>
      </p:sp>
      <p:sp>
        <p:nvSpPr>
          <p:cNvPr id="5" name="Content Placeholder 2"/>
          <p:cNvSpPr txBox="1">
            <a:spLocks/>
          </p:cNvSpPr>
          <p:nvPr/>
        </p:nvSpPr>
        <p:spPr bwMode="auto">
          <a:xfrm>
            <a:off x="444843" y="1383956"/>
            <a:ext cx="8229600" cy="128510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1" eaLnBrk="0" fontAlgn="base" latinLnBrk="0" hangingPunct="0">
              <a:lnSpc>
                <a:spcPct val="100000"/>
              </a:lnSpc>
              <a:spcBef>
                <a:spcPct val="20000"/>
              </a:spcBef>
              <a:spcAft>
                <a:spcPct val="0"/>
              </a:spcAft>
              <a:buClr>
                <a:schemeClr val="hlink"/>
              </a:buClr>
              <a:buSzPct val="60000"/>
              <a:buFont typeface="Wingdings" pitchFamily="2" charset="2"/>
              <a:buNone/>
              <a:tabLst/>
              <a:defRPr/>
            </a:pPr>
            <a:r>
              <a:rPr kumimoji="0" lang="he-IL"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רתימת הטכנולוגיה לצורך העברת האחריות על תהליך הלמידה לסטודנט</a:t>
            </a:r>
            <a:endParaRPr kumimoji="0" lang="he-IL" sz="28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cs typeface="+mn-cs"/>
            </a:endParaRPr>
          </a:p>
          <a:p>
            <a:pPr marL="342900" marR="0" lvl="0" indent="-342900" algn="r" defTabSz="914400" rtl="1" eaLnBrk="0" fontAlgn="base" latinLnBrk="0" hangingPunct="0">
              <a:lnSpc>
                <a:spcPct val="100000"/>
              </a:lnSpc>
              <a:spcBef>
                <a:spcPct val="20000"/>
              </a:spcBef>
              <a:spcAft>
                <a:spcPct val="0"/>
              </a:spcAft>
              <a:buClr>
                <a:schemeClr val="hlink"/>
              </a:buClr>
              <a:buSzPct val="60000"/>
              <a:buFont typeface="Wingdings" pitchFamily="2" charset="2"/>
              <a:buChar char="n"/>
              <a:tabLst/>
              <a:defRPr/>
            </a:pPr>
            <a:endParaRPr kumimoji="0" lang="en-US" sz="3200" b="0" i="0" u="none" strike="noStrike" kern="0" cap="none" spc="0" normalizeH="0" baseline="0" noProof="0" dirty="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6" name="Title 1"/>
          <p:cNvSpPr txBox="1">
            <a:spLocks/>
          </p:cNvSpPr>
          <p:nvPr/>
        </p:nvSpPr>
        <p:spPr bwMode="auto">
          <a:xfrm>
            <a:off x="572530" y="2728575"/>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he-IL" sz="44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שאלת המחקר</a:t>
            </a:r>
            <a:endParaRPr kumimoji="0" lang="en-US" sz="4400" b="1" i="0" u="none" strike="noStrike" kern="0" cap="none" spc="0" normalizeH="0" baseline="0" noProof="0" dirty="0">
              <a:ln>
                <a:noFill/>
              </a:ln>
              <a:solidFill>
                <a:schemeClr val="tx2"/>
              </a:solidFill>
              <a:effectLst>
                <a:outerShdw blurRad="38100" dist="38100" dir="2700000" algn="tl">
                  <a:srgbClr val="000000"/>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newSubjLayout1.bmp"/>
          <p:cNvPicPr>
            <a:picLocks noChangeAspect="1"/>
          </p:cNvPicPr>
          <p:nvPr/>
        </p:nvPicPr>
        <p:blipFill>
          <a:blip r:embed="rId4" cstate="screen"/>
          <a:stretch>
            <a:fillRect/>
          </a:stretch>
        </p:blipFill>
        <p:spPr>
          <a:xfrm>
            <a:off x="531628" y="1868000"/>
            <a:ext cx="7857460" cy="4450903"/>
          </a:xfrm>
          <a:prstGeom prst="rect">
            <a:avLst/>
          </a:prstGeom>
        </p:spPr>
      </p:pic>
      <p:sp>
        <p:nvSpPr>
          <p:cNvPr id="5122" name="Rectangle 2"/>
          <p:cNvSpPr>
            <a:spLocks noGrp="1" noChangeArrowheads="1"/>
          </p:cNvSpPr>
          <p:nvPr>
            <p:ph type="title" idx="4294967295"/>
          </p:nvPr>
        </p:nvSpPr>
        <p:spPr/>
        <p:txBody>
          <a:bodyPr/>
          <a:lstStyle/>
          <a:p>
            <a:pPr eaLnBrk="1" hangingPunct="1"/>
            <a:r>
              <a:rPr lang="he-IL" sz="4000" dirty="0" smtClean="0"/>
              <a:t>אתר ללמידה עצמית</a:t>
            </a:r>
            <a:endParaRPr lang="en-US" sz="4000" dirty="0" smtClean="0"/>
          </a:p>
        </p:txBody>
      </p:sp>
      <p:sp>
        <p:nvSpPr>
          <p:cNvPr id="16" name="Rectangle 15"/>
          <p:cNvSpPr/>
          <p:nvPr/>
        </p:nvSpPr>
        <p:spPr bwMode="auto">
          <a:xfrm>
            <a:off x="3802203" y="1844036"/>
            <a:ext cx="2126157" cy="4561368"/>
          </a:xfrm>
          <a:prstGeom prst="rect">
            <a:avLst/>
          </a:prstGeom>
          <a:noFill/>
          <a:ln w="76200" cap="flat" cmpd="sng" algn="ctr">
            <a:solidFill>
              <a:srgbClr val="FF33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cs typeface="Arial" charset="0"/>
            </a:endParaRPr>
          </a:p>
        </p:txBody>
      </p:sp>
      <p:grpSp>
        <p:nvGrpSpPr>
          <p:cNvPr id="2" name="Group 13"/>
          <p:cNvGrpSpPr/>
          <p:nvPr/>
        </p:nvGrpSpPr>
        <p:grpSpPr>
          <a:xfrm>
            <a:off x="899158" y="1918158"/>
            <a:ext cx="2804162" cy="4327451"/>
            <a:chOff x="960118" y="1918158"/>
            <a:chExt cx="2804162" cy="4327451"/>
          </a:xfrm>
        </p:grpSpPr>
        <p:sp>
          <p:nvSpPr>
            <p:cNvPr id="17" name="Rectangle 16"/>
            <p:cNvSpPr/>
            <p:nvPr/>
          </p:nvSpPr>
          <p:spPr bwMode="auto">
            <a:xfrm>
              <a:off x="3002280" y="1942967"/>
              <a:ext cx="762000" cy="4302642"/>
            </a:xfrm>
            <a:prstGeom prst="rect">
              <a:avLst/>
            </a:prstGeom>
            <a:noFill/>
            <a:ln w="76200"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cs typeface="Arial" charset="0"/>
              </a:endParaRPr>
            </a:p>
          </p:txBody>
        </p:sp>
        <p:sp>
          <p:nvSpPr>
            <p:cNvPr id="18" name="Rectangle 17"/>
            <p:cNvSpPr/>
            <p:nvPr/>
          </p:nvSpPr>
          <p:spPr bwMode="auto">
            <a:xfrm>
              <a:off x="960118" y="1918158"/>
              <a:ext cx="1874521" cy="4323908"/>
            </a:xfrm>
            <a:prstGeom prst="rect">
              <a:avLst/>
            </a:prstGeom>
            <a:noFill/>
            <a:ln w="76200"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cs typeface="Arial" charset="0"/>
              </a:endParaRPr>
            </a:p>
          </p:txBody>
        </p:sp>
      </p:grpSp>
      <p:sp>
        <p:nvSpPr>
          <p:cNvPr id="19" name="Rectangular Callout 18"/>
          <p:cNvSpPr/>
          <p:nvPr/>
        </p:nvSpPr>
        <p:spPr bwMode="auto">
          <a:xfrm>
            <a:off x="3664688" y="4142799"/>
            <a:ext cx="2158410" cy="1669312"/>
          </a:xfrm>
          <a:prstGeom prst="wedgeRectCallout">
            <a:avLst/>
          </a:prstGeom>
          <a:solidFill>
            <a:srgbClr val="FF3300"/>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r>
              <a:rPr kumimoji="0" lang="he-IL" sz="24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cs typeface="Arial" charset="0"/>
              </a:rPr>
              <a:t>גישה לתכנים:</a:t>
            </a:r>
          </a:p>
          <a:p>
            <a:pPr marL="0" marR="0" indent="0" algn="r" defTabSz="914400" rtl="1" eaLnBrk="1" fontAlgn="base" latinLnBrk="0" hangingPunct="1">
              <a:lnSpc>
                <a:spcPct val="100000"/>
              </a:lnSpc>
              <a:spcBef>
                <a:spcPct val="0"/>
              </a:spcBef>
              <a:spcAft>
                <a:spcPct val="0"/>
              </a:spcAft>
              <a:buClrTx/>
              <a:buSzTx/>
              <a:buFontTx/>
              <a:buNone/>
              <a:tabLst/>
            </a:pPr>
            <a:r>
              <a:rPr kumimoji="0" lang="he-IL" sz="18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cs typeface="Arial" charset="0"/>
              </a:rPr>
              <a:t> </a:t>
            </a:r>
          </a:p>
          <a:p>
            <a:pPr marL="0" marR="0" indent="0" algn="r" defTabSz="914400" rtl="1" eaLnBrk="1" fontAlgn="base" latinLnBrk="0" hangingPunct="1">
              <a:lnSpc>
                <a:spcPct val="100000"/>
              </a:lnSpc>
              <a:spcBef>
                <a:spcPct val="0"/>
              </a:spcBef>
              <a:spcAft>
                <a:spcPct val="0"/>
              </a:spcAft>
              <a:buClrTx/>
              <a:buSzTx/>
              <a:buFontTx/>
              <a:buChar char="-"/>
              <a:tabLst/>
            </a:pPr>
            <a:r>
              <a:rPr lang="he-IL" dirty="0" smtClean="0">
                <a:effectLst>
                  <a:outerShdw blurRad="38100" dist="38100" dir="2700000" algn="tl">
                    <a:srgbClr val="000000">
                      <a:alpha val="43137"/>
                    </a:srgbClr>
                  </a:outerShdw>
                </a:effectLst>
              </a:rPr>
              <a:t>הרצאות מוקלטות</a:t>
            </a:r>
          </a:p>
          <a:p>
            <a:pPr marL="0" marR="0" indent="0" algn="r" defTabSz="914400" rtl="1" eaLnBrk="1" fontAlgn="base" latinLnBrk="0" hangingPunct="1">
              <a:lnSpc>
                <a:spcPct val="100000"/>
              </a:lnSpc>
              <a:spcBef>
                <a:spcPct val="0"/>
              </a:spcBef>
              <a:spcAft>
                <a:spcPct val="0"/>
              </a:spcAft>
              <a:buClrTx/>
              <a:buSzTx/>
              <a:buFontTx/>
              <a:buChar char="-"/>
              <a:tabLst/>
            </a:pPr>
            <a:r>
              <a:rPr kumimoji="0" lang="he-IL"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cs typeface="Arial" charset="0"/>
              </a:rPr>
              <a:t>מצגות</a:t>
            </a:r>
          </a:p>
        </p:txBody>
      </p:sp>
      <p:grpSp>
        <p:nvGrpSpPr>
          <p:cNvPr id="3" name="Group 14"/>
          <p:cNvGrpSpPr/>
          <p:nvPr/>
        </p:nvGrpSpPr>
        <p:grpSpPr>
          <a:xfrm>
            <a:off x="872490" y="3107897"/>
            <a:ext cx="2959834" cy="1750822"/>
            <a:chOff x="872490" y="3107897"/>
            <a:chExt cx="2959834" cy="1750822"/>
          </a:xfrm>
        </p:grpSpPr>
        <p:grpSp>
          <p:nvGrpSpPr>
            <p:cNvPr id="4" name="Group 25"/>
            <p:cNvGrpSpPr/>
            <p:nvPr/>
          </p:nvGrpSpPr>
          <p:grpSpPr>
            <a:xfrm>
              <a:off x="872490" y="3107897"/>
              <a:ext cx="2959834" cy="1750822"/>
              <a:chOff x="1933575" y="3062177"/>
              <a:chExt cx="2950309" cy="1750822"/>
            </a:xfrm>
          </p:grpSpPr>
          <p:sp>
            <p:nvSpPr>
              <p:cNvPr id="21" name="Rectangular Callout 20"/>
              <p:cNvSpPr/>
              <p:nvPr/>
            </p:nvSpPr>
            <p:spPr bwMode="auto">
              <a:xfrm>
                <a:off x="2317897" y="3062177"/>
                <a:ext cx="2498651" cy="1747284"/>
              </a:xfrm>
              <a:prstGeom prst="wedgeRectCallout">
                <a:avLst/>
              </a:prstGeom>
              <a:solidFill>
                <a:srgbClr val="92D050"/>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r>
                  <a:rPr kumimoji="0" lang="he-IL" sz="2400" b="0" i="0" u="none" strike="noStrike" cap="none" normalizeH="0" baseline="0" dirty="0" smtClean="0">
                    <a:ln>
                      <a:noFill/>
                    </a:ln>
                    <a:solidFill>
                      <a:schemeClr val="tx1"/>
                    </a:solidFill>
                    <a:effectLst/>
                    <a:latin typeface="Times New Roman" pitchFamily="18" charset="0"/>
                    <a:cs typeface="Arial" charset="0"/>
                  </a:rPr>
                  <a:t>גישה לתכנים:</a:t>
                </a:r>
              </a:p>
              <a:p>
                <a:pPr marL="0" marR="0" indent="0" algn="r" defTabSz="914400" rtl="1" eaLnBrk="1" fontAlgn="base" latinLnBrk="0" hangingPunct="1">
                  <a:lnSpc>
                    <a:spcPct val="100000"/>
                  </a:lnSpc>
                  <a:spcBef>
                    <a:spcPct val="0"/>
                  </a:spcBef>
                  <a:spcAft>
                    <a:spcPct val="0"/>
                  </a:spcAft>
                  <a:buClrTx/>
                  <a:buSzTx/>
                  <a:buFontTx/>
                  <a:buNone/>
                  <a:tabLst/>
                </a:pPr>
                <a:r>
                  <a:rPr kumimoji="0" lang="he-IL" sz="1800" b="0" i="0" u="none" strike="noStrike" cap="none" normalizeH="0" baseline="0" dirty="0" smtClean="0">
                    <a:ln>
                      <a:noFill/>
                    </a:ln>
                    <a:solidFill>
                      <a:schemeClr val="tx1"/>
                    </a:solidFill>
                    <a:effectLst/>
                    <a:latin typeface="Times New Roman" pitchFamily="18" charset="0"/>
                    <a:cs typeface="Arial" charset="0"/>
                  </a:rPr>
                  <a:t> </a:t>
                </a:r>
              </a:p>
              <a:p>
                <a:pPr marL="0" marR="0" indent="0" algn="r" defTabSz="914400" rtl="1" eaLnBrk="1" fontAlgn="base" latinLnBrk="0" hangingPunct="1">
                  <a:lnSpc>
                    <a:spcPct val="100000"/>
                  </a:lnSpc>
                  <a:spcBef>
                    <a:spcPct val="0"/>
                  </a:spcBef>
                  <a:spcAft>
                    <a:spcPct val="0"/>
                  </a:spcAft>
                  <a:buClrTx/>
                  <a:buSzTx/>
                  <a:buFontTx/>
                  <a:buChar char="-"/>
                  <a:tabLst/>
                </a:pPr>
                <a:r>
                  <a:rPr lang="he-IL" dirty="0" smtClean="0"/>
                  <a:t>הקלטות וידאו</a:t>
                </a:r>
              </a:p>
              <a:p>
                <a:pPr marL="0" marR="0" indent="0" algn="r" defTabSz="914400" rtl="1" eaLnBrk="1" fontAlgn="base" latinLnBrk="0" hangingPunct="1">
                  <a:lnSpc>
                    <a:spcPct val="100000"/>
                  </a:lnSpc>
                  <a:spcBef>
                    <a:spcPct val="0"/>
                  </a:spcBef>
                  <a:spcAft>
                    <a:spcPct val="0"/>
                  </a:spcAft>
                  <a:buClrTx/>
                  <a:buSzTx/>
                  <a:buFontTx/>
                  <a:buChar char="-"/>
                  <a:tabLst/>
                </a:pPr>
                <a:r>
                  <a:rPr kumimoji="0" lang="he-IL" sz="2000" b="0" i="0" u="none" strike="noStrike" cap="none" normalizeH="0" baseline="0" dirty="0" smtClean="0">
                    <a:ln>
                      <a:noFill/>
                    </a:ln>
                    <a:solidFill>
                      <a:schemeClr val="tx1"/>
                    </a:solidFill>
                    <a:effectLst/>
                    <a:latin typeface="Times New Roman" pitchFamily="18" charset="0"/>
                    <a:cs typeface="Arial" charset="0"/>
                  </a:rPr>
                  <a:t>מצגות</a:t>
                </a:r>
              </a:p>
            </p:txBody>
          </p:sp>
          <p:sp>
            <p:nvSpPr>
              <p:cNvPr id="23" name="Rectangular Callout 22"/>
              <p:cNvSpPr/>
              <p:nvPr/>
            </p:nvSpPr>
            <p:spPr bwMode="auto">
              <a:xfrm flipH="1">
                <a:off x="1933575" y="3065715"/>
                <a:ext cx="2950309" cy="1747284"/>
              </a:xfrm>
              <a:prstGeom prst="wedgeRectCallout">
                <a:avLst/>
              </a:prstGeom>
              <a:solidFill>
                <a:srgbClr val="92D050"/>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he-IL" sz="2000" b="0" i="0" u="none" strike="noStrike" cap="none" normalizeH="0" baseline="0" dirty="0" smtClean="0">
                  <a:ln>
                    <a:noFill/>
                  </a:ln>
                  <a:solidFill>
                    <a:schemeClr val="tx1"/>
                  </a:solidFill>
                  <a:effectLst/>
                  <a:latin typeface="Times New Roman" pitchFamily="18" charset="0"/>
                  <a:cs typeface="Arial" charset="0"/>
                </a:endParaRPr>
              </a:p>
            </p:txBody>
          </p:sp>
        </p:grpSp>
        <p:sp>
          <p:nvSpPr>
            <p:cNvPr id="12" name="TextBox 11"/>
            <p:cNvSpPr txBox="1"/>
            <p:nvPr/>
          </p:nvSpPr>
          <p:spPr>
            <a:xfrm>
              <a:off x="1015366" y="3303270"/>
              <a:ext cx="2695574" cy="1477328"/>
            </a:xfrm>
            <a:prstGeom prst="rect">
              <a:avLst/>
            </a:prstGeom>
            <a:noFill/>
          </p:spPr>
          <p:txBody>
            <a:bodyPr wrap="square" rtlCol="0">
              <a:spAutoFit/>
            </a:bodyPr>
            <a:lstStyle/>
            <a:p>
              <a:pPr algn="r" rtl="1"/>
              <a:r>
                <a:rPr lang="he-IL" sz="2000" dirty="0" smtClean="0">
                  <a:solidFill>
                    <a:srgbClr val="000000"/>
                  </a:solidFill>
                  <a:effectLst>
                    <a:outerShdw blurRad="38100" dist="38100" dir="2700000" algn="tl">
                      <a:srgbClr val="000000">
                        <a:alpha val="43137"/>
                      </a:srgbClr>
                    </a:outerShdw>
                  </a:effectLst>
                </a:rPr>
                <a:t>עיבוד תכנים:</a:t>
              </a:r>
            </a:p>
            <a:p>
              <a:pPr algn="r" rtl="1"/>
              <a:r>
                <a:rPr lang="he-IL" sz="1600" dirty="0" smtClean="0">
                  <a:solidFill>
                    <a:srgbClr val="000000"/>
                  </a:solidFill>
                  <a:effectLst>
                    <a:outerShdw blurRad="38100" dist="38100" dir="2700000" algn="tl">
                      <a:srgbClr val="000000">
                        <a:alpha val="43137"/>
                      </a:srgbClr>
                    </a:outerShdw>
                  </a:effectLst>
                </a:rPr>
                <a:t> </a:t>
              </a:r>
            </a:p>
            <a:p>
              <a:pPr algn="r" rtl="1">
                <a:buFontTx/>
                <a:buChar char="-"/>
              </a:pPr>
              <a:r>
                <a:rPr lang="he-IL" dirty="0" smtClean="0">
                  <a:solidFill>
                    <a:srgbClr val="000000"/>
                  </a:solidFill>
                  <a:effectLst>
                    <a:outerShdw blurRad="38100" dist="38100" dir="2700000" algn="tl">
                      <a:srgbClr val="000000">
                        <a:alpha val="43137"/>
                      </a:srgbClr>
                    </a:outerShdw>
                  </a:effectLst>
                </a:rPr>
                <a:t>שאלות למשוב עצמי</a:t>
              </a:r>
            </a:p>
            <a:p>
              <a:pPr algn="r" rtl="1">
                <a:buFontTx/>
                <a:buChar char="-"/>
              </a:pPr>
              <a:r>
                <a:rPr lang="he-IL" dirty="0" smtClean="0">
                  <a:solidFill>
                    <a:srgbClr val="000000"/>
                  </a:solidFill>
                  <a:effectLst>
                    <a:outerShdw blurRad="38100" dist="38100" dir="2700000" algn="tl">
                      <a:srgbClr val="000000">
                        <a:alpha val="43137"/>
                      </a:srgbClr>
                    </a:outerShdw>
                  </a:effectLst>
                </a:rPr>
                <a:t>ויזואליזציות אינטראקטיביות</a:t>
              </a:r>
            </a:p>
            <a:p>
              <a:endParaRPr lang="en-US" dirty="0"/>
            </a:p>
          </p:txBody>
        </p:sp>
      </p:grpSp>
    </p:spTree>
    <p:custDataLst>
      <p:tags r:id="rId1"/>
    </p:custDataLst>
  </p:cSld>
  <p:clrMapOvr>
    <a:masterClrMapping/>
  </p:clrMapOvr>
  <p:transition advTm="5273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2" presetClass="entr" presetSubtype="4"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anim calcmode="lin" valueType="num">
                                      <p:cBhvr additive="base">
                                        <p:cTn id="9" dur="500" fill="hold"/>
                                        <p:tgtEl>
                                          <p:spTgt spid="19"/>
                                        </p:tgtEl>
                                        <p:attrNameLst>
                                          <p:attrName>ppt_x</p:attrName>
                                        </p:attrNameLst>
                                      </p:cBhvr>
                                      <p:tavLst>
                                        <p:tav tm="0">
                                          <p:val>
                                            <p:strVal val="#ppt_x"/>
                                          </p:val>
                                        </p:tav>
                                        <p:tav tm="100000">
                                          <p:val>
                                            <p:strVal val="#ppt_x"/>
                                          </p:val>
                                        </p:tav>
                                      </p:tavLst>
                                    </p:anim>
                                    <p:anim calcmode="lin" valueType="num">
                                      <p:cBhvr additive="base">
                                        <p:cTn id="1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50" y="0"/>
            <a:ext cx="8599170" cy="1071563"/>
          </a:xfrm>
        </p:spPr>
        <p:txBody>
          <a:bodyPr/>
          <a:lstStyle/>
          <a:p>
            <a:pPr algn="ctr" eaLnBrk="1" fontAlgn="auto" hangingPunct="1">
              <a:spcAft>
                <a:spcPts val="0"/>
              </a:spcAft>
              <a:defRPr/>
            </a:pPr>
            <a:r>
              <a:rPr lang="he-IL" sz="4000" dirty="0" smtClean="0">
                <a:solidFill>
                  <a:srgbClr val="FEEC94"/>
                </a:solidFill>
              </a:rPr>
              <a:t>הרצאות מוקלטות אינטראקטיביות</a:t>
            </a:r>
            <a:endParaRPr lang="en-US" sz="5400" dirty="0">
              <a:solidFill>
                <a:srgbClr val="FEEC94"/>
              </a:solidFill>
            </a:endParaRPr>
          </a:p>
        </p:txBody>
      </p:sp>
      <p:sp>
        <p:nvSpPr>
          <p:cNvPr id="11267" name="Content Placeholder 2"/>
          <p:cNvSpPr>
            <a:spLocks noGrp="1"/>
          </p:cNvSpPr>
          <p:nvPr>
            <p:ph idx="1"/>
          </p:nvPr>
        </p:nvSpPr>
        <p:spPr>
          <a:xfrm>
            <a:off x="285750" y="1285875"/>
            <a:ext cx="7429500" cy="5429250"/>
          </a:xfrm>
        </p:spPr>
        <p:txBody>
          <a:bodyPr/>
          <a:lstStyle/>
          <a:p>
            <a:pPr lvl="1" algn="ctr" eaLnBrk="1" hangingPunct="1">
              <a:buNone/>
            </a:pPr>
            <a:r>
              <a:rPr lang="he-IL" dirty="0" smtClean="0"/>
              <a:t> </a:t>
            </a:r>
            <a:endParaRPr lang="en-US" dirty="0" smtClean="0">
              <a:cs typeface="Tahoma" pitchFamily="34" charset="0"/>
            </a:endParaRPr>
          </a:p>
        </p:txBody>
      </p:sp>
      <p:grpSp>
        <p:nvGrpSpPr>
          <p:cNvPr id="3" name="Group 14"/>
          <p:cNvGrpSpPr/>
          <p:nvPr/>
        </p:nvGrpSpPr>
        <p:grpSpPr>
          <a:xfrm>
            <a:off x="1130304" y="1360067"/>
            <a:ext cx="6604016" cy="4810567"/>
            <a:chOff x="825504" y="1690267"/>
            <a:chExt cx="6604016" cy="4810567"/>
          </a:xfrm>
        </p:grpSpPr>
        <p:pic>
          <p:nvPicPr>
            <p:cNvPr id="12" name="Picture 4" descr="producer_example"/>
            <p:cNvPicPr>
              <a:picLocks noChangeAspect="1" noChangeArrowheads="1"/>
            </p:cNvPicPr>
            <p:nvPr/>
          </p:nvPicPr>
          <p:blipFill>
            <a:blip r:embed="rId3" cstate="screen"/>
            <a:srcRect/>
            <a:stretch>
              <a:fillRect/>
            </a:stretch>
          </p:blipFill>
          <p:spPr bwMode="auto">
            <a:xfrm>
              <a:off x="825504" y="1690267"/>
              <a:ext cx="6604016" cy="4810567"/>
            </a:xfrm>
            <a:prstGeom prst="rect">
              <a:avLst/>
            </a:prstGeom>
            <a:noFill/>
            <a:ln w="9525">
              <a:noFill/>
              <a:miter lim="800000"/>
              <a:headEnd/>
              <a:tailEnd/>
            </a:ln>
          </p:spPr>
        </p:pic>
        <p:pic>
          <p:nvPicPr>
            <p:cNvPr id="14" name="Picture 2" descr="http://www.alphaomegaalpha.org/images/DistinguishedTeacher.jpg"/>
            <p:cNvPicPr>
              <a:picLocks noChangeAspect="1" noChangeArrowheads="1"/>
            </p:cNvPicPr>
            <p:nvPr/>
          </p:nvPicPr>
          <p:blipFill>
            <a:blip r:embed="rId4" cstate="screen"/>
            <a:srcRect/>
            <a:stretch>
              <a:fillRect/>
            </a:stretch>
          </p:blipFill>
          <p:spPr bwMode="auto">
            <a:xfrm>
              <a:off x="1120652" y="2571744"/>
              <a:ext cx="1522522" cy="1160017"/>
            </a:xfrm>
            <a:prstGeom prst="rect">
              <a:avLst/>
            </a:prstGeom>
            <a:ln>
              <a:noFill/>
            </a:ln>
            <a:effectLst>
              <a:outerShdw blurRad="190500" algn="tl" rotWithShape="0">
                <a:srgbClr val="000000">
                  <a:alpha val="70000"/>
                </a:srgbClr>
              </a:outerShdw>
            </a:effectLst>
          </p:spPr>
        </p:pic>
      </p:grpSp>
    </p:spTree>
  </p:cSld>
  <p:clrMapOvr>
    <a:masterClrMapping/>
  </p:clrMapOvr>
  <p:transition advTm="59625"/>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57" name="Picture 21"/>
          <p:cNvPicPr>
            <a:picLocks noChangeAspect="1" noChangeArrowheads="1"/>
          </p:cNvPicPr>
          <p:nvPr/>
        </p:nvPicPr>
        <p:blipFill>
          <a:blip r:embed="rId4" cstate="screen"/>
          <a:srcRect/>
          <a:stretch>
            <a:fillRect/>
          </a:stretch>
        </p:blipFill>
        <p:spPr bwMode="auto">
          <a:xfrm>
            <a:off x="733370" y="1536699"/>
            <a:ext cx="7610529" cy="4505325"/>
          </a:xfrm>
          <a:prstGeom prst="rect">
            <a:avLst/>
          </a:prstGeom>
          <a:noFill/>
        </p:spPr>
      </p:pic>
      <p:sp>
        <p:nvSpPr>
          <p:cNvPr id="11" name="Rectangle 10"/>
          <p:cNvSpPr/>
          <p:nvPr/>
        </p:nvSpPr>
        <p:spPr>
          <a:xfrm>
            <a:off x="289560" y="289560"/>
            <a:ext cx="8519160" cy="707886"/>
          </a:xfrm>
          <a:prstGeom prst="rect">
            <a:avLst/>
          </a:prstGeom>
        </p:spPr>
        <p:txBody>
          <a:bodyPr wrap="square">
            <a:spAutoFit/>
          </a:bodyPr>
          <a:lstStyle/>
          <a:p>
            <a:pPr algn="ctr" fontAlgn="auto">
              <a:spcAft>
                <a:spcPts val="0"/>
              </a:spcAft>
              <a:defRPr/>
            </a:pPr>
            <a:r>
              <a:rPr lang="he-IL" sz="4000" b="1" dirty="0" smtClean="0">
                <a:solidFill>
                  <a:srgbClr val="FEEC94"/>
                </a:solidFill>
                <a:effectLst>
                  <a:outerShdw blurRad="38100" dist="38100" dir="2700000" algn="tl">
                    <a:srgbClr val="000000"/>
                  </a:outerShdw>
                </a:effectLst>
                <a:latin typeface="+mj-lt"/>
                <a:ea typeface="+mj-ea"/>
                <a:cs typeface="+mj-cs"/>
              </a:rPr>
              <a:t>שאלות למשוב עצמי</a:t>
            </a:r>
            <a:endParaRPr lang="en-US" sz="5400" b="1" dirty="0">
              <a:solidFill>
                <a:srgbClr val="FEEC94"/>
              </a:solidFill>
              <a:effectLst>
                <a:outerShdw blurRad="38100" dist="38100" dir="2700000" algn="tl">
                  <a:srgbClr val="000000"/>
                </a:outerShdw>
              </a:effectLst>
              <a:latin typeface="+mj-lt"/>
              <a:ea typeface="+mj-ea"/>
              <a:cs typeface="+mj-cs"/>
            </a:endParaRPr>
          </a:p>
        </p:txBody>
      </p:sp>
    </p:spTree>
    <p:custDataLst>
      <p:tags r:id="rId1"/>
    </p:custDataLst>
  </p:cSld>
  <p:clrMapOvr>
    <a:masterClrMapping/>
  </p:clrMapOvr>
  <p:transition advTm="42062"/>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Box 4"/>
          <p:cNvSpPr txBox="1">
            <a:spLocks noChangeArrowheads="1"/>
          </p:cNvSpPr>
          <p:nvPr/>
        </p:nvSpPr>
        <p:spPr bwMode="auto">
          <a:xfrm>
            <a:off x="4292600" y="5245100"/>
            <a:ext cx="800100" cy="244475"/>
          </a:xfrm>
          <a:prstGeom prst="rect">
            <a:avLst/>
          </a:prstGeom>
          <a:noFill/>
          <a:ln w="9525">
            <a:noFill/>
            <a:miter lim="800000"/>
            <a:headEnd/>
            <a:tailEnd/>
          </a:ln>
        </p:spPr>
        <p:txBody>
          <a:bodyPr>
            <a:spAutoFit/>
          </a:bodyPr>
          <a:lstStyle/>
          <a:p>
            <a:pPr>
              <a:spcBef>
                <a:spcPct val="50000"/>
              </a:spcBef>
            </a:pPr>
            <a:r>
              <a:rPr lang="en-US" sz="1000" u="sng" dirty="0">
                <a:solidFill>
                  <a:srgbClr val="3366CC"/>
                </a:solidFill>
                <a:latin typeface="Arial" charset="0"/>
              </a:rPr>
              <a:t>Lecture</a:t>
            </a:r>
          </a:p>
        </p:txBody>
      </p:sp>
      <p:sp>
        <p:nvSpPr>
          <p:cNvPr id="15364" name="Text Box 5"/>
          <p:cNvSpPr txBox="1">
            <a:spLocks noChangeArrowheads="1"/>
          </p:cNvSpPr>
          <p:nvPr/>
        </p:nvSpPr>
        <p:spPr bwMode="auto">
          <a:xfrm>
            <a:off x="5257800" y="5245100"/>
            <a:ext cx="800100" cy="244475"/>
          </a:xfrm>
          <a:prstGeom prst="rect">
            <a:avLst/>
          </a:prstGeom>
          <a:noFill/>
          <a:ln w="9525">
            <a:noFill/>
            <a:miter lim="800000"/>
            <a:headEnd/>
            <a:tailEnd/>
          </a:ln>
        </p:spPr>
        <p:txBody>
          <a:bodyPr>
            <a:spAutoFit/>
          </a:bodyPr>
          <a:lstStyle/>
          <a:p>
            <a:pPr>
              <a:spcBef>
                <a:spcPct val="50000"/>
              </a:spcBef>
            </a:pPr>
            <a:r>
              <a:rPr lang="en-US" sz="1000" u="sng" dirty="0">
                <a:solidFill>
                  <a:srgbClr val="3366CC"/>
                </a:solidFill>
                <a:latin typeface="Arial" charset="0"/>
              </a:rPr>
              <a:t>Activities</a:t>
            </a:r>
          </a:p>
        </p:txBody>
      </p:sp>
      <p:pic>
        <p:nvPicPr>
          <p:cNvPr id="15365" name="Picture 6"/>
          <p:cNvPicPr>
            <a:picLocks noChangeAspect="1" noChangeArrowheads="1"/>
          </p:cNvPicPr>
          <p:nvPr/>
        </p:nvPicPr>
        <p:blipFill>
          <a:blip r:embed="rId3" cstate="screen"/>
          <a:srcRect/>
          <a:stretch>
            <a:fillRect/>
          </a:stretch>
        </p:blipFill>
        <p:spPr bwMode="auto">
          <a:xfrm>
            <a:off x="985838" y="88900"/>
            <a:ext cx="7604125" cy="5956300"/>
          </a:xfrm>
          <a:prstGeom prst="rect">
            <a:avLst/>
          </a:prstGeom>
          <a:noFill/>
          <a:ln w="9525">
            <a:noFill/>
            <a:miter lim="800000"/>
            <a:headEnd/>
            <a:tailEnd/>
          </a:ln>
        </p:spPr>
      </p:pic>
    </p:spTree>
  </p:cSld>
  <p:clrMapOvr>
    <a:masterClrMapping/>
  </p:clrMapOvr>
  <p:transition advTm="11875"/>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40.4|5.4"/>
</p:tagLst>
</file>

<file path=ppt/tags/tag2.xml><?xml version="1.0" encoding="utf-8"?>
<p:tagLst xmlns:a="http://schemas.openxmlformats.org/drawingml/2006/main" xmlns:r="http://schemas.openxmlformats.org/officeDocument/2006/relationships" xmlns:p="http://schemas.openxmlformats.org/presentationml/2006/main">
  <p:tag name="TIMING" val="|39.5|1.1"/>
</p:tagLst>
</file>

<file path=ppt/tags/tag3.xml><?xml version="1.0" encoding="utf-8"?>
<p:tagLst xmlns:a="http://schemas.openxmlformats.org/drawingml/2006/main" xmlns:r="http://schemas.openxmlformats.org/officeDocument/2006/relationships" xmlns:p="http://schemas.openxmlformats.org/presentationml/2006/main">
  <p:tag name="TIMING" val="|15|92.1|48.6|100.3"/>
</p:tagLst>
</file>

<file path=ppt/theme/theme1.xml><?xml version="1.0" encoding="utf-8"?>
<a:theme xmlns:a="http://schemas.openxmlformats.org/drawingml/2006/main" name="Maple">
  <a:themeElements>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fontScheme name="Maple">
      <a:majorFont>
        <a:latin typeface="Tahoma"/>
        <a:ea typeface=""/>
        <a:cs typeface="Tahoma"/>
      </a:majorFont>
      <a:minorFont>
        <a:latin typeface="Tahoma"/>
        <a:ea typeface=""/>
        <a:cs typeface="Taho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he-IL" sz="1800" b="0" i="0" u="none" strike="noStrike" cap="none" normalizeH="0" baseline="0" smtClean="0">
            <a:ln>
              <a:noFill/>
            </a:ln>
            <a:solidFill>
              <a:schemeClr val="tx1"/>
            </a:solidFill>
            <a:effectLst/>
            <a:latin typeface="Times New Roman" pitchFamily="18"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he-IL" sz="1800" b="0" i="0" u="none" strike="noStrike" cap="none" normalizeH="0" baseline="0" smtClean="0">
            <a:ln>
              <a:noFill/>
            </a:ln>
            <a:solidFill>
              <a:schemeClr val="tx1"/>
            </a:solidFill>
            <a:effectLst/>
            <a:latin typeface="Times New Roman" pitchFamily="18" charset="0"/>
            <a:cs typeface="Arial" charset="0"/>
          </a:defRPr>
        </a:defPPr>
      </a:lstStyle>
    </a:lnDef>
  </a:objectDefaults>
  <a:extraClrSchemeLst>
    <a:extraClrScheme>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Maple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Mapl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Maple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Maple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Maple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Maple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Maple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Mapl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Maple</Template>
  <TotalTime>19272</TotalTime>
  <Words>979</Words>
  <Application>Microsoft Office PowerPoint</Application>
  <PresentationFormat>On-screen Show (4:3)</PresentationFormat>
  <Paragraphs>122</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Maple</vt:lpstr>
      <vt:lpstr>To Learn or to be Taught? Harnessing Technology to Enhance Self Regulated Learning </vt:lpstr>
      <vt:lpstr>רקע  </vt:lpstr>
      <vt:lpstr>מטרה – עיצוב סביבת למידה בה אחריות גדולה יותר ללומד</vt:lpstr>
      <vt:lpstr>מטרה – עיצוב סביבת למידה בה אחריות גדולה יותר ללומד</vt:lpstr>
      <vt:lpstr>מטרת המחקר</vt:lpstr>
      <vt:lpstr>אתר ללמידה עצמית</vt:lpstr>
      <vt:lpstr>הרצאות מוקלטות אינטראקטיביות</vt:lpstr>
      <vt:lpstr>Slide 8</vt:lpstr>
      <vt:lpstr>Slide 9</vt:lpstr>
      <vt:lpstr>ויזואליזציות אינטראקטיביות</vt:lpstr>
      <vt:lpstr>הטמעה הדרגתית של המודל</vt:lpstr>
      <vt:lpstr>הישגי הסטודנטים במבחן הסיום לא משתנים בין הגרסאות</vt:lpstr>
      <vt:lpstr>תחושת מסוגלות עצמית של הסטודנטים (על פי ניתוח תשובות לשאלה פתוחה)</vt:lpstr>
      <vt:lpstr>עדויות ראשוניות להסתגלות לתרבות למידה אחרת: לקיחת אחריות על הלמידה</vt:lpstr>
      <vt:lpstr>מסקנות</vt:lpstr>
    </vt:vector>
  </TitlesOfParts>
  <Company>P-cube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Ornit</dc:creator>
  <cp:lastModifiedBy> </cp:lastModifiedBy>
  <cp:revision>328</cp:revision>
  <dcterms:created xsi:type="dcterms:W3CDTF">2008-05-25T08:50:45Z</dcterms:created>
  <dcterms:modified xsi:type="dcterms:W3CDTF">2011-02-09T13:13:21Z</dcterms:modified>
</cp:coreProperties>
</file>