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56" r:id="rId1"/>
  </p:sldMasterIdLst>
  <p:notesMasterIdLst>
    <p:notesMasterId r:id="rId18"/>
  </p:notesMasterIdLst>
  <p:sldIdLst>
    <p:sldId id="256" r:id="rId2"/>
    <p:sldId id="257" r:id="rId3"/>
    <p:sldId id="326" r:id="rId4"/>
    <p:sldId id="277" r:id="rId5"/>
    <p:sldId id="316" r:id="rId6"/>
    <p:sldId id="280" r:id="rId7"/>
    <p:sldId id="296" r:id="rId8"/>
    <p:sldId id="283" r:id="rId9"/>
    <p:sldId id="298" r:id="rId10"/>
    <p:sldId id="284" r:id="rId11"/>
    <p:sldId id="293" r:id="rId12"/>
    <p:sldId id="317" r:id="rId13"/>
    <p:sldId id="307" r:id="rId14"/>
    <p:sldId id="271" r:id="rId15"/>
    <p:sldId id="330" r:id="rId16"/>
    <p:sldId id="328" r:id="rId1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Yael Kali" initials="YK" lastIdx="55" clrIdx="0"/>
  <p:cmAuthor id="1" name="Dell XPS" initials="DX" lastIdx="4" clrIdx="1"/>
  <p:cmAuthor id="2" name="talit" initials="t" lastIdx="1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CCCCFF"/>
    <a:srgbClr val="66FFFF"/>
    <a:srgbClr val="CDE0E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3167" autoAdjust="0"/>
  </p:normalViewPr>
  <p:slideViewPr>
    <p:cSldViewPr>
      <p:cViewPr>
        <p:scale>
          <a:sx n="80" d="100"/>
          <a:sy n="80" d="100"/>
        </p:scale>
        <p:origin x="-774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0"/>
    </p:cViewPr>
  </p:sorterViewPr>
  <p:notesViewPr>
    <p:cSldViewPr>
      <p:cViewPr varScale="1">
        <p:scale>
          <a:sx n="57" d="100"/>
          <a:sy n="57" d="100"/>
        </p:scale>
        <p:origin x="-246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%20XPS\Documents\Technion\mihkar\stella(1)_resultsOS(1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e-IL"/>
  <c:chart>
    <c:title>
      <c:tx>
        <c:rich>
          <a:bodyPr/>
          <a:lstStyle/>
          <a:p>
            <a:pPr>
              <a:defRPr/>
            </a:pPr>
            <a:r>
              <a:rPr lang="he-IL"/>
              <a:t>מידת</a:t>
            </a:r>
            <a:r>
              <a:rPr lang="he-IL" baseline="0"/>
              <a:t> העניין כתלות בתוספת למבנית</a:t>
            </a:r>
            <a:endParaRPr lang="en-US"/>
          </a:p>
        </c:rich>
      </c:tx>
      <c:layout>
        <c:manualLayout>
          <c:xMode val="edge"/>
          <c:yMode val="edge"/>
          <c:x val="0.35368489166634554"/>
          <c:y val="9.8824047571256929E-3"/>
        </c:manualLayout>
      </c:layout>
      <c:overlay val="1"/>
    </c:title>
    <c:plotArea>
      <c:layout>
        <c:manualLayout>
          <c:layoutTarget val="inner"/>
          <c:xMode val="edge"/>
          <c:yMode val="edge"/>
          <c:x val="6.5683646112600538E-2"/>
          <c:y val="4.0000048828184614E-2"/>
          <c:w val="0.90616621983914158"/>
          <c:h val="0.67750082702737868"/>
        </c:manualLayout>
      </c:layout>
      <c:barChart>
        <c:barDir val="col"/>
        <c:grouping val="clustered"/>
        <c:ser>
          <c:idx val="0"/>
          <c:order val="0"/>
          <c:tx>
            <c:strRef>
              <c:f>'השוואה (2)'!$C$1</c:f>
              <c:strCache>
                <c:ptCount val="1"/>
                <c:pt idx="0">
                  <c:v>שיחה בפורום עם חולה</c:v>
                </c:pt>
              </c:strCache>
            </c:strRef>
          </c:tx>
          <c:cat>
            <c:strRef>
              <c:f>'השוואה (2)'!$B$2:$B$7</c:f>
              <c:strCache>
                <c:ptCount val="6"/>
                <c:pt idx="0">
                  <c:v>המבנית מעניינת  **</c:v>
                </c:pt>
                <c:pt idx="1">
                  <c:v>התוספת מעניינת</c:v>
                </c:pt>
                <c:pt idx="2">
                  <c:v>התוספת עוררה עניין בעוד מחלות  **</c:v>
                </c:pt>
                <c:pt idx="3">
                  <c:v>התוספת עוררה עניין בתורשה **</c:v>
                </c:pt>
                <c:pt idx="4">
                  <c:v>התוספת עוררה עניין בתורשת תכונות ***</c:v>
                </c:pt>
                <c:pt idx="5">
                  <c:v>הייתי מתעניין בתורשה גם ללא התוספת *</c:v>
                </c:pt>
              </c:strCache>
            </c:strRef>
          </c:cat>
          <c:val>
            <c:numRef>
              <c:f>'השוואה (2)'!$C$2:$C$7</c:f>
              <c:numCache>
                <c:formatCode>0.00</c:formatCode>
                <c:ptCount val="6"/>
                <c:pt idx="0">
                  <c:v>2.8181818181818192</c:v>
                </c:pt>
                <c:pt idx="1">
                  <c:v>3.1363636363636327</c:v>
                </c:pt>
                <c:pt idx="2">
                  <c:v>2.4090909090909087</c:v>
                </c:pt>
                <c:pt idx="3">
                  <c:v>2.6818181818181777</c:v>
                </c:pt>
                <c:pt idx="4">
                  <c:v>2.7272727272727337</c:v>
                </c:pt>
                <c:pt idx="5">
                  <c:v>2.5454545454545454</c:v>
                </c:pt>
              </c:numCache>
            </c:numRef>
          </c:val>
        </c:ser>
        <c:ser>
          <c:idx val="1"/>
          <c:order val="1"/>
          <c:tx>
            <c:strRef>
              <c:f>'השוואה (2)'!$D$1</c:f>
              <c:strCache>
                <c:ptCount val="1"/>
                <c:pt idx="0">
                  <c:v>מפגש עם חולים במסגרת סיור בבית חולים</c:v>
                </c:pt>
              </c:strCache>
            </c:strRef>
          </c:tx>
          <c:cat>
            <c:strRef>
              <c:f>'השוואה (2)'!$B$2:$B$7</c:f>
              <c:strCache>
                <c:ptCount val="6"/>
                <c:pt idx="0">
                  <c:v>המבנית מעניינת  **</c:v>
                </c:pt>
                <c:pt idx="1">
                  <c:v>התוספת מעניינת</c:v>
                </c:pt>
                <c:pt idx="2">
                  <c:v>התוספת עוררה עניין בעוד מחלות  **</c:v>
                </c:pt>
                <c:pt idx="3">
                  <c:v>התוספת עוררה עניין בתורשה **</c:v>
                </c:pt>
                <c:pt idx="4">
                  <c:v>התוספת עוררה עניין בתורשת תכונות ***</c:v>
                </c:pt>
                <c:pt idx="5">
                  <c:v>הייתי מתעניין בתורשה גם ללא התוספת *</c:v>
                </c:pt>
              </c:strCache>
            </c:strRef>
          </c:cat>
          <c:val>
            <c:numRef>
              <c:f>'השוואה (2)'!$D$2:$D$7</c:f>
              <c:numCache>
                <c:formatCode>0.00</c:formatCode>
                <c:ptCount val="6"/>
                <c:pt idx="0">
                  <c:v>3.2758620689655182</c:v>
                </c:pt>
                <c:pt idx="1">
                  <c:v>3.5862068965517238</c:v>
                </c:pt>
                <c:pt idx="2">
                  <c:v>3.2068965517241392</c:v>
                </c:pt>
                <c:pt idx="3">
                  <c:v>3.3103448275862069</c:v>
                </c:pt>
                <c:pt idx="4">
                  <c:v>3.3793103448275872</c:v>
                </c:pt>
                <c:pt idx="5">
                  <c:v>2.7931034482758652</c:v>
                </c:pt>
              </c:numCache>
            </c:numRef>
          </c:val>
        </c:ser>
        <c:dLbls>
          <c:showVal val="1"/>
        </c:dLbls>
        <c:axId val="79934208"/>
        <c:axId val="79935744"/>
      </c:barChart>
      <c:catAx>
        <c:axId val="79934208"/>
        <c:scaling>
          <c:orientation val="minMax"/>
        </c:scaling>
        <c:axPos val="b"/>
        <c:numFmt formatCode="General" sourceLinked="1"/>
        <c:tickLblPos val="nextTo"/>
        <c:crossAx val="79935744"/>
        <c:crossesAt val="0"/>
        <c:auto val="1"/>
        <c:lblAlgn val="ctr"/>
        <c:lblOffset val="100"/>
      </c:catAx>
      <c:valAx>
        <c:axId val="79935744"/>
        <c:scaling>
          <c:orientation val="minMax"/>
          <c:max val="4"/>
          <c:min val="1"/>
        </c:scaling>
        <c:axPos val="l"/>
        <c:numFmt formatCode="0.00" sourceLinked="1"/>
        <c:tickLblPos val="nextTo"/>
        <c:crossAx val="79934208"/>
        <c:crosses val="autoZero"/>
        <c:crossBetween val="between"/>
        <c:majorUnit val="1"/>
        <c:minorUnit val="1"/>
      </c:valAx>
    </c:plotArea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AFBFDA6-49FF-4AB2-AB96-F7A881EDB946}" type="datetimeFigureOut">
              <a:rPr lang="he-IL" smtClean="0"/>
              <a:pPr/>
              <a:t>ז'/שבט/תשע"א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45A3235-F5E5-4381-BCF8-31B892BFEAE0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A3235-F5E5-4381-BCF8-31B892BFEAE0}" type="slidenum">
              <a:rPr lang="he-IL" smtClean="0"/>
              <a:pPr/>
              <a:t>1</a:t>
            </a:fld>
            <a:endParaRPr lang="he-I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A3235-F5E5-4381-BCF8-31B892BFEAE0}" type="slidenum">
              <a:rPr lang="he-IL" smtClean="0"/>
              <a:pPr/>
              <a:t>10</a:t>
            </a:fld>
            <a:endParaRPr lang="he-I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A3235-F5E5-4381-BCF8-31B892BFEAE0}" type="slidenum">
              <a:rPr lang="he-IL" smtClean="0"/>
              <a:pPr/>
              <a:t>11</a:t>
            </a:fld>
            <a:endParaRPr lang="he-I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A3235-F5E5-4381-BCF8-31B892BFEAE0}" type="slidenum">
              <a:rPr lang="he-IL" smtClean="0"/>
              <a:pPr/>
              <a:t>12</a:t>
            </a:fld>
            <a:endParaRPr lang="he-I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A3235-F5E5-4381-BCF8-31B892BFEAE0}" type="slidenum">
              <a:rPr lang="he-IL" smtClean="0"/>
              <a:pPr/>
              <a:t>13</a:t>
            </a:fld>
            <a:endParaRPr lang="he-I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A3235-F5E5-4381-BCF8-31B892BFEAE0}" type="slidenum">
              <a:rPr lang="he-IL" smtClean="0"/>
              <a:pPr/>
              <a:t>14</a:t>
            </a:fld>
            <a:endParaRPr lang="he-I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A3235-F5E5-4381-BCF8-31B892BFEAE0}" type="slidenum">
              <a:rPr lang="he-IL" smtClean="0"/>
              <a:pPr/>
              <a:t>15</a:t>
            </a:fld>
            <a:endParaRPr lang="he-I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A3235-F5E5-4381-BCF8-31B892BFEAE0}" type="slidenum">
              <a:rPr lang="he-IL" smtClean="0"/>
              <a:pPr/>
              <a:t>16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A3235-F5E5-4381-BCF8-31B892BFEAE0}" type="slidenum">
              <a:rPr lang="he-IL" smtClean="0"/>
              <a:pPr/>
              <a:t>2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A3235-F5E5-4381-BCF8-31B892BFEAE0}" type="slidenum">
              <a:rPr lang="he-IL" smtClean="0"/>
              <a:pPr/>
              <a:t>3</a:t>
            </a:fld>
            <a:endParaRPr lang="he-I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A3235-F5E5-4381-BCF8-31B892BFEAE0}" type="slidenum">
              <a:rPr lang="he-IL" smtClean="0"/>
              <a:pPr/>
              <a:t>4</a:t>
            </a:fld>
            <a:endParaRPr lang="he-I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A3235-F5E5-4381-BCF8-31B892BFEAE0}" type="slidenum">
              <a:rPr lang="he-IL" smtClean="0"/>
              <a:pPr/>
              <a:t>5</a:t>
            </a:fld>
            <a:endParaRPr lang="he-I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A3235-F5E5-4381-BCF8-31B892BFEAE0}" type="slidenum">
              <a:rPr lang="he-IL" smtClean="0"/>
              <a:pPr/>
              <a:t>6</a:t>
            </a:fld>
            <a:endParaRPr lang="he-I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A3235-F5E5-4381-BCF8-31B892BFEAE0}" type="slidenum">
              <a:rPr lang="he-IL" smtClean="0"/>
              <a:pPr/>
              <a:t>7</a:t>
            </a:fld>
            <a:endParaRPr lang="he-I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A3235-F5E5-4381-BCF8-31B892BFEAE0}" type="slidenum">
              <a:rPr lang="he-IL" smtClean="0"/>
              <a:pPr/>
              <a:t>8</a:t>
            </a:fld>
            <a:endParaRPr lang="he-I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A3235-F5E5-4381-BCF8-31B892BFEAE0}" type="slidenum">
              <a:rPr lang="he-IL" smtClean="0"/>
              <a:pPr/>
              <a:t>9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27D9DA9-4D05-4A54-BAA6-AA2066A3F26A}" type="datetime8">
              <a:rPr lang="he-IL" smtClean="0"/>
              <a:pPr/>
              <a:t>12 ינואר 11</a:t>
            </a:fld>
            <a:endParaRPr lang="he-I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CC79518-B2F6-4812-B221-53B92E8D434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79BA7D-29BB-4E2D-84F1-F329F0F88208}" type="datetime8">
              <a:rPr lang="he-IL" smtClean="0"/>
              <a:pPr/>
              <a:t>12 ינואר 11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C79518-B2F6-4812-B221-53B92E8D434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4B26E-FAEA-422C-BAC0-65C296A6848D}" type="datetime8">
              <a:rPr lang="he-IL" smtClean="0"/>
              <a:pPr/>
              <a:t>12 ינואר 11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C79518-B2F6-4812-B221-53B92E8D434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0CDB09-BD3C-43D7-A81B-CC910E5230EA}" type="datetime8">
              <a:rPr lang="he-IL" smtClean="0"/>
              <a:pPr/>
              <a:t>12 ינואר 11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C79518-B2F6-4812-B221-53B92E8D4348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C6AD23-3C73-4E60-A5B5-FAE73AD8897A}" type="datetime8">
              <a:rPr lang="he-IL" smtClean="0"/>
              <a:pPr/>
              <a:t>12 ינואר 11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C79518-B2F6-4812-B221-53B92E8D4348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8C1468-C171-4FF3-8F06-AC6683AD5568}" type="datetime8">
              <a:rPr lang="he-IL" smtClean="0"/>
              <a:pPr/>
              <a:t>12 ינואר 11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C79518-B2F6-4812-B221-53B92E8D4348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D82094-5F83-475C-AF9C-772C9DCFC4C0}" type="datetime8">
              <a:rPr lang="he-IL" smtClean="0"/>
              <a:pPr/>
              <a:t>12 ינואר 11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C79518-B2F6-4812-B221-53B92E8D434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9DC3BA-4465-4DBD-BDA0-EA9C85AC9697}" type="datetime8">
              <a:rPr lang="he-IL" smtClean="0"/>
              <a:pPr/>
              <a:t>12 ינואר 11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C79518-B2F6-4812-B221-53B92E8D4348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D4FC35-637B-409D-8294-09CD29AFCDAA}" type="datetime8">
              <a:rPr lang="he-IL" smtClean="0"/>
              <a:pPr/>
              <a:t>12 ינואר 11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C79518-B2F6-4812-B221-53B92E8D434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B1C2654-87E3-4E7E-9283-54D174A0A92E}" type="datetime8">
              <a:rPr lang="he-IL" smtClean="0"/>
              <a:pPr/>
              <a:t>12 ינואר 11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C79518-B2F6-4812-B221-53B92E8D434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BF17A1-5606-43F5-8D43-124887CB41E9}" type="datetime8">
              <a:rPr lang="he-IL" smtClean="0"/>
              <a:pPr/>
              <a:t>12 ינואר 11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CC79518-B2F6-4812-B221-53B92E8D4348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9EDC718-A19D-41C2-AC6D-DC88DB908017}" type="datetime8">
              <a:rPr lang="he-IL" smtClean="0"/>
              <a:pPr/>
              <a:t>12 ינואר 11</a:t>
            </a:fld>
            <a:endParaRPr lang="he-I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CC79518-B2F6-4812-B221-53B92E8D4348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857233"/>
            <a:ext cx="8352928" cy="4443975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he-IL" sz="3100" dirty="0" smtClean="0"/>
              <a:t>הגברת עניין תלמידים בגנטיקה:</a:t>
            </a:r>
            <a:br>
              <a:rPr lang="he-IL" sz="3100" dirty="0" smtClean="0"/>
            </a:br>
            <a:r>
              <a:rPr lang="he-IL" sz="3100" dirty="0" smtClean="0"/>
              <a:t>הסיור הלימודי לעומת אינטראקציה מתוקשבת</a:t>
            </a:r>
            <a:r>
              <a:rPr lang="he-IL" sz="3600" dirty="0" smtClean="0"/>
              <a:t/>
            </a:r>
            <a:br>
              <a:rPr lang="he-IL" sz="3600" dirty="0" smtClean="0"/>
            </a:br>
            <a:r>
              <a:rPr lang="en-US" sz="2400" dirty="0" smtClean="0"/>
              <a:t>The Role of Technology in Increasing</a:t>
            </a:r>
            <a:br>
              <a:rPr lang="en-US" sz="2400" dirty="0" smtClean="0"/>
            </a:br>
            <a:r>
              <a:rPr lang="en-US" sz="2400" dirty="0" smtClean="0"/>
              <a:t>Student’s Interest in Genetics:</a:t>
            </a:r>
            <a:br>
              <a:rPr lang="en-US" sz="2400" dirty="0" smtClean="0"/>
            </a:br>
            <a:r>
              <a:rPr lang="en-US" sz="2400" dirty="0" smtClean="0"/>
              <a:t>Field Trip Versus Online Interaction </a:t>
            </a:r>
            <a:r>
              <a:rPr lang="he-IL" sz="3600" dirty="0" smtClean="0"/>
              <a:t/>
            </a:r>
            <a:br>
              <a:rPr lang="he-IL" sz="3600" dirty="0" smtClean="0"/>
            </a:br>
            <a:endParaRPr lang="he-IL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658296"/>
            <a:ext cx="7772400" cy="1199704"/>
          </a:xfrm>
        </p:spPr>
        <p:txBody>
          <a:bodyPr>
            <a:normAutofit/>
          </a:bodyPr>
          <a:lstStyle/>
          <a:p>
            <a:r>
              <a:rPr lang="he-IL" sz="2800" b="1" dirty="0" err="1" smtClean="0">
                <a:solidFill>
                  <a:schemeClr val="bg1"/>
                </a:solidFill>
              </a:rPr>
              <a:t>סטלה</a:t>
            </a:r>
            <a:r>
              <a:rPr lang="he-IL" sz="2800" b="1" dirty="0" smtClean="0">
                <a:solidFill>
                  <a:schemeClr val="bg1"/>
                </a:solidFill>
              </a:rPr>
              <a:t> מגיד</a:t>
            </a:r>
          </a:p>
          <a:p>
            <a:r>
              <a:rPr lang="he-IL" sz="2800" b="1" dirty="0" smtClean="0">
                <a:solidFill>
                  <a:schemeClr val="bg1"/>
                </a:solidFill>
              </a:rPr>
              <a:t>בהנחיית: </a:t>
            </a:r>
            <a:r>
              <a:rPr lang="he-IL" sz="2800" b="1" dirty="0" err="1" smtClean="0">
                <a:solidFill>
                  <a:schemeClr val="bg1"/>
                </a:solidFill>
              </a:rPr>
              <a:t>פרופ"ח</a:t>
            </a:r>
            <a:r>
              <a:rPr lang="he-IL" sz="2800" b="1" dirty="0" smtClean="0">
                <a:solidFill>
                  <a:schemeClr val="bg1"/>
                </a:solidFill>
              </a:rPr>
              <a:t> טלי טל </a:t>
            </a:r>
            <a:r>
              <a:rPr lang="he-IL" sz="2800" b="1" dirty="0" err="1" smtClean="0">
                <a:solidFill>
                  <a:schemeClr val="bg1"/>
                </a:solidFill>
              </a:rPr>
              <a:t>ופרופ"ח</a:t>
            </a:r>
            <a:r>
              <a:rPr lang="he-IL" sz="2800" b="1" dirty="0" smtClean="0">
                <a:solidFill>
                  <a:schemeClr val="bg1"/>
                </a:solidFill>
              </a:rPr>
              <a:t> יעל קלי</a:t>
            </a:r>
            <a:endParaRPr lang="he-IL" sz="2800" b="1" dirty="0">
              <a:solidFill>
                <a:schemeClr val="bg1"/>
              </a:solidFill>
            </a:endParaRPr>
          </a:p>
        </p:txBody>
      </p:sp>
      <p:pic>
        <p:nvPicPr>
          <p:cNvPr id="4" name="Picture 3" descr="genetic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357694"/>
            <a:ext cx="1724044" cy="172404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9518-B2F6-4812-B221-53B92E8D4348}" type="slidenum">
              <a:rPr lang="he-IL" smtClean="0"/>
              <a:pPr/>
              <a:t>1</a:t>
            </a:fld>
            <a:endParaRPr lang="he-IL"/>
          </a:p>
        </p:txBody>
      </p:sp>
      <p:pic>
        <p:nvPicPr>
          <p:cNvPr id="6" name="Picture 5" descr="technio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43372" y="142852"/>
            <a:ext cx="142875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nterac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71472" y="1624152"/>
            <a:ext cx="8229600" cy="49732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/>
          </a:bodyPr>
          <a:lstStyle/>
          <a:p>
            <a:pPr algn="ctr"/>
            <a:r>
              <a:rPr lang="he-IL" sz="3600" dirty="0" err="1" smtClean="0"/>
              <a:t>גירסה</a:t>
            </a:r>
            <a:r>
              <a:rPr lang="he-IL" sz="3600" dirty="0" smtClean="0"/>
              <a:t> 3: מבנית משופרת + אינטראקציה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9518-B2F6-4812-B221-53B92E8D4348}" type="slidenum">
              <a:rPr lang="he-IL" smtClean="0"/>
              <a:pPr/>
              <a:t>10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4282" y="1071546"/>
            <a:ext cx="8686832" cy="5786454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he-IL" sz="1800" b="1" dirty="0" smtClean="0"/>
              <a:t>מטרות המחקר</a:t>
            </a:r>
          </a:p>
          <a:p>
            <a:pPr lvl="1">
              <a:lnSpc>
                <a:spcPct val="150000"/>
              </a:lnSpc>
            </a:pPr>
            <a:r>
              <a:rPr lang="he-IL" sz="1800" dirty="0" smtClean="0"/>
              <a:t>לאפיין את תהליכי הלמידה של התלמידים הלומדים את המבנית (המשופרת) "תורשה פשוטה"</a:t>
            </a:r>
          </a:p>
          <a:p>
            <a:pPr lvl="1">
              <a:lnSpc>
                <a:spcPct val="150000"/>
              </a:lnSpc>
            </a:pPr>
            <a:r>
              <a:rPr lang="he-IL" sz="1800" dirty="0" smtClean="0"/>
              <a:t>לבדוק האם שילוב פעילויות להגברת רלוונטיות תורם ללמידה משמעותית של נושא התורשה</a:t>
            </a:r>
          </a:p>
          <a:p>
            <a:pPr>
              <a:lnSpc>
                <a:spcPct val="150000"/>
              </a:lnSpc>
            </a:pPr>
            <a:r>
              <a:rPr lang="he-IL" sz="1800" b="1" dirty="0" smtClean="0"/>
              <a:t>שאלות המחקר</a:t>
            </a:r>
          </a:p>
          <a:p>
            <a:pPr marL="566928" indent="-457200">
              <a:lnSpc>
                <a:spcPct val="150000"/>
              </a:lnSpc>
              <a:buFont typeface="+mj-lt"/>
              <a:buAutoNum type="arabicPeriod"/>
            </a:pPr>
            <a:r>
              <a:rPr lang="he-IL" sz="1800" dirty="0" smtClean="0">
                <a:solidFill>
                  <a:schemeClr val="bg1">
                    <a:lumMod val="85000"/>
                  </a:schemeClr>
                </a:solidFill>
              </a:rPr>
              <a:t>מהם מאפייני הלמידה של התלמידים, הלומדים את נושא התורשה על פי המבנית המתוקשבת "תורשה פשוטה"?</a:t>
            </a:r>
          </a:p>
          <a:p>
            <a:pPr marL="566928" indent="-457200">
              <a:lnSpc>
                <a:spcPct val="150000"/>
              </a:lnSpc>
              <a:buFont typeface="+mj-lt"/>
              <a:buAutoNum type="arabicPeriod"/>
            </a:pPr>
            <a:r>
              <a:rPr lang="he-IL" sz="1800" dirty="0" smtClean="0"/>
              <a:t>האם ובאיזה אופן תורמת כל אחת מהפעילויות – הסיור הלימודי ופעילות של אינטראקציה עם החולים בהקשר של:</a:t>
            </a:r>
          </a:p>
          <a:p>
            <a:pPr marL="822960" lvl="1" indent="-457200">
              <a:lnSpc>
                <a:spcPct val="150000"/>
              </a:lnSpc>
            </a:pPr>
            <a:r>
              <a:rPr lang="he-IL" sz="1800" dirty="0" smtClean="0"/>
              <a:t>עניין של התלמידים בנושא התורשה</a:t>
            </a:r>
          </a:p>
          <a:p>
            <a:pPr marL="822960" lvl="1" indent="-457200">
              <a:lnSpc>
                <a:spcPct val="150000"/>
              </a:lnSpc>
            </a:pPr>
            <a:r>
              <a:rPr lang="he-IL" sz="1800" dirty="0" smtClean="0"/>
              <a:t>הבנת רעיונות מרכזיים בתורשה</a:t>
            </a:r>
          </a:p>
          <a:p>
            <a:pPr marL="566928" indent="-457200">
              <a:lnSpc>
                <a:spcPct val="150000"/>
              </a:lnSpc>
              <a:buFont typeface="+mj-lt"/>
              <a:buAutoNum type="arabicPeriod"/>
            </a:pPr>
            <a:r>
              <a:rPr lang="he-IL" sz="1800" dirty="0" smtClean="0"/>
              <a:t> האם קיים הבדל, ואם כן מהו, בין פעילות הסיור הלימודי לבין פעילות האינטראקציה המתוקשבת מבחינת התרומה שלהן להגברת הרלוונטיות?</a:t>
            </a:r>
          </a:p>
          <a:p>
            <a:pPr marL="566928" indent="-457200">
              <a:lnSpc>
                <a:spcPct val="150000"/>
              </a:lnSpc>
              <a:buNone/>
            </a:pPr>
            <a:endParaRPr lang="he-IL" sz="1600" dirty="0" smtClean="0"/>
          </a:p>
          <a:p>
            <a:pPr>
              <a:lnSpc>
                <a:spcPct val="150000"/>
              </a:lnSpc>
            </a:pPr>
            <a:endParaRPr lang="he-IL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2910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he-IL" sz="3600" dirty="0" smtClean="0"/>
              <a:t>מטרות ושאלות המחקר</a:t>
            </a:r>
            <a:endParaRPr lang="he-IL" sz="3600" dirty="0"/>
          </a:p>
        </p:txBody>
      </p:sp>
      <p:pic>
        <p:nvPicPr>
          <p:cNvPr id="4" name="Picture 3" descr="dn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0105" cy="150017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9518-B2F6-4812-B221-53B92E8D4348}" type="slidenum">
              <a:rPr lang="he-IL" smtClean="0"/>
              <a:pPr/>
              <a:t>11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he-IL" sz="3600" dirty="0" smtClean="0"/>
              <a:t>ממצאים </a:t>
            </a:r>
            <a:br>
              <a:rPr lang="he-IL" sz="3600" dirty="0" smtClean="0"/>
            </a:br>
            <a:endParaRPr lang="he-IL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9518-B2F6-4812-B221-53B92E8D4348}" type="slidenum">
              <a:rPr lang="he-IL" smtClean="0"/>
              <a:pPr/>
              <a:t>12</a:t>
            </a:fld>
            <a:endParaRPr lang="he-IL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179512" y="908720"/>
          <a:ext cx="896448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99592" y="4653136"/>
            <a:ext cx="76735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3200" dirty="0" smtClean="0"/>
              <a:t>מידת עניין – הבדלים מובהקים לטובת הסיור</a:t>
            </a:r>
          </a:p>
          <a:p>
            <a:r>
              <a:rPr lang="he-IL" sz="3200" dirty="0" smtClean="0"/>
              <a:t>מידת הבנה – אין הבדלים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42910" y="1285860"/>
          <a:ext cx="8229600" cy="401194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42558"/>
                <a:gridCol w="3156592"/>
                <a:gridCol w="3730450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aseline="0" dirty="0" smtClean="0"/>
                        <a:t>קטגוריות מגרסת האינטראקציה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קטגוריות</a:t>
                      </a:r>
                      <a:r>
                        <a:rPr lang="he-IL" baseline="0" dirty="0" smtClean="0"/>
                        <a:t> מגרסת </a:t>
                      </a:r>
                      <a:r>
                        <a:rPr lang="he-IL" dirty="0" smtClean="0"/>
                        <a:t>סיור </a:t>
                      </a:r>
                      <a:endParaRPr lang="he-IL" dirty="0"/>
                    </a:p>
                  </a:txBody>
                  <a:tcPr/>
                </a:tc>
              </a:tr>
              <a:tr h="1629424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תרומה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5113" marR="0" indent="-265113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שאלת שאלות (ע"י התלמידים)</a:t>
                      </a:r>
                    </a:p>
                    <a:p>
                      <a:pPr marL="265113" marR="0" indent="-265113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למידה של דברים חדשים</a:t>
                      </a:r>
                      <a:endParaRPr lang="he-IL" dirty="0" smtClean="0"/>
                    </a:p>
                    <a:p>
                      <a:pPr marL="265113" marR="0" indent="-265113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he-IL" sz="180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הבנה של קשייהם של החולים</a:t>
                      </a:r>
                      <a:endParaRPr lang="he-IL" dirty="0" smtClean="0">
                        <a:solidFill>
                          <a:srgbClr val="C00000"/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 smtClean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6213" marR="0" indent="-176213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השלמה</a:t>
                      </a:r>
                    </a:p>
                    <a:p>
                      <a:pPr marL="176213" marR="0" indent="-176213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למידה משמעותית</a:t>
                      </a:r>
                    </a:p>
                    <a:p>
                      <a:pPr marL="176213" marR="0" indent="-176213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he-IL" sz="180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רלוונטיות</a:t>
                      </a:r>
                      <a:endParaRPr lang="he-IL" sz="1800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דוגמה מתשובות התלמידים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"השיחה עם מ' תרמה לי ללמידת נושא התורשה מכיוון שכך יותר הבנתי מה באמת עובר על החולים ואיך הם מתמודדים עם זה בחיי יומיום שלהם".</a:t>
                      </a:r>
                      <a:endParaRPr lang="he-IL" dirty="0" smtClean="0">
                        <a:solidFill>
                          <a:srgbClr val="0070C0"/>
                        </a:solidFill>
                      </a:endParaRP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kumimoji="0" lang="he-IL" sz="1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הרעיון בביקור בבית החולים והכרת המקום ואף צפייה בפעילות והתרחשות במחלקה בהחלט תרמו להבנת החומר. המצגת שהוקרנה ושאלות שלאחר מכן מיצו בעיני את הנושא בצורה הטובה ביותר".</a:t>
                      </a:r>
                      <a:endParaRPr kumimoji="0" lang="en-US" sz="1800" kern="120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kern="120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he-IL" sz="2800" dirty="0" smtClean="0"/>
              <a:t>ממצאים - תרומה ללמידת נושא התורשה</a:t>
            </a:r>
            <a:br>
              <a:rPr lang="he-IL" sz="2800" dirty="0" smtClean="0"/>
            </a:br>
            <a:r>
              <a:rPr lang="he-IL" sz="2800" dirty="0" smtClean="0"/>
              <a:t>(קטגוריות שעלו מניתוח תוכן תשובות תלמידים)</a:t>
            </a:r>
            <a:endParaRPr lang="he-IL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9518-B2F6-4812-B221-53B92E8D4348}" type="slidenum">
              <a:rPr lang="he-IL" smtClean="0"/>
              <a:pPr/>
              <a:t>13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5720" y="1214422"/>
            <a:ext cx="8715436" cy="41434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sz="1800" b="1" dirty="0" smtClean="0">
                <a:solidFill>
                  <a:srgbClr val="0070C0"/>
                </a:solidFill>
              </a:rPr>
              <a:t>העבודה באמצעות התקשוב (עוד לפני הוספת הסיור והאינטראקציה) יצרה עניין בקרב התלמידים </a:t>
            </a:r>
          </a:p>
          <a:p>
            <a:pPr>
              <a:lnSpc>
                <a:spcPct val="150000"/>
              </a:lnSpc>
            </a:pPr>
            <a:r>
              <a:rPr lang="he-IL" sz="1800" b="1" dirty="0" smtClean="0">
                <a:solidFill>
                  <a:srgbClr val="0070C0"/>
                </a:solidFill>
              </a:rPr>
              <a:t>הפעילויות להגברת הרלוונטיות יצרו עניין נוסף וקרבו את הנושא לחיי הלומד</a:t>
            </a:r>
          </a:p>
          <a:p>
            <a:pPr>
              <a:lnSpc>
                <a:spcPct val="150000"/>
              </a:lnSpc>
            </a:pPr>
            <a:r>
              <a:rPr lang="he-IL" sz="1800" b="1" dirty="0" smtClean="0">
                <a:solidFill>
                  <a:srgbClr val="0070C0"/>
                </a:solidFill>
              </a:rPr>
              <a:t>הסיור הלימודי השפיע יותר (על מידת העניין) מן האינטראקציה המתוקשבת עם חולה</a:t>
            </a:r>
          </a:p>
          <a:p>
            <a:pPr>
              <a:lnSpc>
                <a:spcPct val="150000"/>
              </a:lnSpc>
            </a:pPr>
            <a:r>
              <a:rPr lang="he-IL" sz="1800" b="1" dirty="0" smtClean="0">
                <a:solidFill>
                  <a:srgbClr val="0070C0"/>
                </a:solidFill>
              </a:rPr>
              <a:t>האינטראקציה המתוקשבת עם החולה והסיור הלימודי תרמו באותה מידה להבנת רעיונות מרכזיים בנושא התורשה</a:t>
            </a:r>
          </a:p>
          <a:p>
            <a:pPr>
              <a:lnSpc>
                <a:spcPct val="150000"/>
              </a:lnSpc>
            </a:pPr>
            <a:endParaRPr lang="he-IL" sz="1800" b="1" dirty="0" smtClean="0">
              <a:solidFill>
                <a:srgbClr val="0070C0"/>
              </a:solidFill>
            </a:endParaRPr>
          </a:p>
          <a:p>
            <a:pPr lvl="1">
              <a:lnSpc>
                <a:spcPct val="150000"/>
              </a:lnSpc>
            </a:pPr>
            <a:endParaRPr lang="he-IL" sz="1800" dirty="0" smtClean="0"/>
          </a:p>
          <a:p>
            <a:pPr>
              <a:lnSpc>
                <a:spcPct val="150000"/>
              </a:lnSpc>
            </a:pPr>
            <a:endParaRPr lang="he-IL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600" dirty="0" smtClean="0"/>
              <a:t>סיכום</a:t>
            </a:r>
            <a:endParaRPr lang="he-IL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000100" y="5643578"/>
            <a:ext cx="78581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 </a:t>
            </a:r>
          </a:p>
          <a:p>
            <a:endParaRPr lang="he-IL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9518-B2F6-4812-B221-53B92E8D4348}" type="slidenum">
              <a:rPr lang="he-IL" smtClean="0"/>
              <a:pPr/>
              <a:t>14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5720" y="1214422"/>
            <a:ext cx="8715436" cy="41434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sz="1800" b="1" dirty="0" smtClean="0">
                <a:solidFill>
                  <a:srgbClr val="0070C0"/>
                </a:solidFill>
              </a:rPr>
              <a:t>לא ניתן להקיש שסיור (באופן אבסולוטי) יוצר עניין רב יותר מאשר אינטראקציה מתוקשבת.</a:t>
            </a:r>
          </a:p>
          <a:p>
            <a:pPr>
              <a:lnSpc>
                <a:spcPct val="150000"/>
              </a:lnSpc>
            </a:pPr>
            <a:r>
              <a:rPr lang="he-IL" sz="1800" b="1" dirty="0" smtClean="0">
                <a:solidFill>
                  <a:srgbClr val="0070C0"/>
                </a:solidFill>
              </a:rPr>
              <a:t>סיור לבית חולים קשה להפעלה בקנה מידה נרחב (</a:t>
            </a:r>
            <a:r>
              <a:rPr lang="en-US" sz="1800" b="1" dirty="0" smtClean="0">
                <a:solidFill>
                  <a:srgbClr val="0070C0"/>
                </a:solidFill>
              </a:rPr>
              <a:t>Scalability, Sustainability issues</a:t>
            </a:r>
            <a:r>
              <a:rPr lang="he-IL" sz="1800" b="1" dirty="0" smtClean="0">
                <a:solidFill>
                  <a:srgbClr val="0070C0"/>
                </a:solidFill>
              </a:rPr>
              <a:t>). </a:t>
            </a:r>
          </a:p>
          <a:p>
            <a:pPr>
              <a:lnSpc>
                <a:spcPct val="150000"/>
              </a:lnSpc>
            </a:pPr>
            <a:r>
              <a:rPr lang="he-IL" sz="1800" b="1" dirty="0" smtClean="0">
                <a:solidFill>
                  <a:srgbClr val="0070C0"/>
                </a:solidFill>
              </a:rPr>
              <a:t>ניתן לבחון בגישת עיצוב, את מרכיבי העניין שהיו בסיור וליישמם </a:t>
            </a:r>
            <a:r>
              <a:rPr lang="he-IL" sz="1800" b="1" dirty="0" err="1" smtClean="0">
                <a:solidFill>
                  <a:srgbClr val="0070C0"/>
                </a:solidFill>
              </a:rPr>
              <a:t>בגירסת</a:t>
            </a:r>
            <a:r>
              <a:rPr lang="he-IL" sz="1800" b="1" dirty="0" smtClean="0">
                <a:solidFill>
                  <a:srgbClr val="0070C0"/>
                </a:solidFill>
              </a:rPr>
              <a:t> האינטראקציה </a:t>
            </a:r>
            <a:r>
              <a:rPr lang="he-IL" sz="1800" b="1" smtClean="0">
                <a:solidFill>
                  <a:srgbClr val="0070C0"/>
                </a:solidFill>
              </a:rPr>
              <a:t>באופן מתוקשב:</a:t>
            </a:r>
            <a:endParaRPr lang="he-IL" sz="1800" dirty="0" smtClean="0"/>
          </a:p>
          <a:p>
            <a:pPr marL="736092" lvl="1" indent="-342900">
              <a:lnSpc>
                <a:spcPct val="150000"/>
              </a:lnSpc>
              <a:buFont typeface="+mj-cs"/>
              <a:buAutoNum type="hebrew2Minus"/>
            </a:pPr>
            <a:r>
              <a:rPr lang="he-IL" sz="1800" dirty="0" smtClean="0"/>
              <a:t>       אינטראקציות מגוונות  (הוספת סרטונים מבית החולים)</a:t>
            </a:r>
          </a:p>
          <a:p>
            <a:pPr marL="736092" lvl="1" indent="-342900">
              <a:lnSpc>
                <a:spcPct val="150000"/>
              </a:lnSpc>
              <a:buFont typeface="+mj-cs"/>
              <a:buAutoNum type="hebrew2Minus"/>
            </a:pPr>
            <a:r>
              <a:rPr lang="he-IL" sz="1800" dirty="0" smtClean="0"/>
              <a:t>       תקשורת ישירה יותר (שילוב אינטראקציה סינכרונית עם החולה)</a:t>
            </a:r>
          </a:p>
          <a:p>
            <a:pPr marL="736092" lvl="1" indent="-342900">
              <a:lnSpc>
                <a:spcPct val="150000"/>
              </a:lnSpc>
              <a:buFont typeface="+mj-cs"/>
              <a:buAutoNum type="hebrew2Minus"/>
            </a:pPr>
            <a:r>
              <a:rPr lang="he-IL" sz="1800" dirty="0" smtClean="0"/>
              <a:t>       ספונטניות מבוקרת ("זריעת" הדיון בהודעת פתיחה מתוכננת)</a:t>
            </a:r>
          </a:p>
          <a:p>
            <a:pPr>
              <a:lnSpc>
                <a:spcPct val="150000"/>
              </a:lnSpc>
              <a:buNone/>
            </a:pPr>
            <a:endParaRPr lang="he-IL" sz="1800" b="1" dirty="0" smtClean="0">
              <a:solidFill>
                <a:srgbClr val="0070C0"/>
              </a:solidFill>
            </a:endParaRPr>
          </a:p>
          <a:p>
            <a:pPr lvl="1">
              <a:lnSpc>
                <a:spcPct val="150000"/>
              </a:lnSpc>
            </a:pPr>
            <a:endParaRPr lang="he-IL" sz="1800" dirty="0" smtClean="0"/>
          </a:p>
          <a:p>
            <a:pPr>
              <a:lnSpc>
                <a:spcPct val="150000"/>
              </a:lnSpc>
            </a:pPr>
            <a:endParaRPr lang="he-IL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600" dirty="0" smtClean="0"/>
              <a:t>דיון</a:t>
            </a:r>
            <a:endParaRPr lang="he-IL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9518-B2F6-4812-B221-53B92E8D4348}" type="slidenum">
              <a:rPr lang="he-IL" smtClean="0"/>
              <a:pPr/>
              <a:t>15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4" y="2332037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he-IL" sz="2000" dirty="0" smtClean="0"/>
              <a:t>"למידה ללא תשוקה מקלקלת את הזיכרון, ושום דבר ממה שנספג בו אינו נשמר" </a:t>
            </a:r>
            <a:r>
              <a:rPr lang="he-IL" sz="2000" dirty="0" err="1" smtClean="0">
                <a:solidFill>
                  <a:schemeClr val="accent2"/>
                </a:solidFill>
              </a:rPr>
              <a:t>לאונרדו</a:t>
            </a:r>
            <a:r>
              <a:rPr lang="he-IL" sz="2000" dirty="0" smtClean="0">
                <a:solidFill>
                  <a:schemeClr val="accent2"/>
                </a:solidFill>
              </a:rPr>
              <a:t> דה </a:t>
            </a:r>
            <a:r>
              <a:rPr lang="he-IL" sz="2000" dirty="0" err="1" smtClean="0">
                <a:solidFill>
                  <a:schemeClr val="accent2"/>
                </a:solidFill>
              </a:rPr>
              <a:t>וינצ'י</a:t>
            </a:r>
            <a:endParaRPr lang="he-IL" sz="2000" dirty="0" smtClean="0">
              <a:solidFill>
                <a:schemeClr val="accent2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he-IL" sz="2000" dirty="0" smtClean="0"/>
              <a:t>"הלמידה החשובה ביותר עשויה להיות, הינה, וחייבת להיות אישית, וולונטארית ומעורבת בחיים" </a:t>
            </a:r>
          </a:p>
          <a:p>
            <a:pPr>
              <a:lnSpc>
                <a:spcPct val="150000"/>
              </a:lnSpc>
              <a:buNone/>
            </a:pPr>
            <a:r>
              <a:rPr lang="he-IL" sz="2000" dirty="0" smtClean="0">
                <a:solidFill>
                  <a:schemeClr val="accent2"/>
                </a:solidFill>
              </a:rPr>
              <a:t>    </a:t>
            </a:r>
            <a:r>
              <a:rPr lang="he-IL" sz="2000" dirty="0" err="1" smtClean="0">
                <a:solidFill>
                  <a:schemeClr val="accent2"/>
                </a:solidFill>
              </a:rPr>
              <a:t>רונאלד</a:t>
            </a:r>
            <a:r>
              <a:rPr lang="he-IL" sz="2000" dirty="0" smtClean="0">
                <a:solidFill>
                  <a:schemeClr val="accent2"/>
                </a:solidFill>
              </a:rPr>
              <a:t> גרוס</a:t>
            </a:r>
          </a:p>
          <a:p>
            <a:endParaRPr lang="he-I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9518-B2F6-4812-B221-53B92E8D4348}" type="slidenum">
              <a:rPr lang="he-IL" smtClean="0"/>
              <a:pPr/>
              <a:t>16</a:t>
            </a:fld>
            <a:endParaRPr lang="he-I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600" dirty="0" smtClean="0"/>
              <a:t>ולסיכום...</a:t>
            </a:r>
            <a:endParaRPr lang="he-IL" sz="3600" dirty="0"/>
          </a:p>
        </p:txBody>
      </p:sp>
      <p:pic>
        <p:nvPicPr>
          <p:cNvPr id="5" name="Picture 4" descr="teach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14480" y="500042"/>
            <a:ext cx="1285876" cy="12858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endParaRPr lang="he-IL" sz="2000" b="1" dirty="0" smtClean="0"/>
          </a:p>
          <a:p>
            <a:pPr>
              <a:lnSpc>
                <a:spcPct val="150000"/>
              </a:lnSpc>
              <a:buNone/>
            </a:pPr>
            <a:r>
              <a:rPr lang="he-IL" sz="2000" b="1" dirty="0" smtClean="0"/>
              <a:t>נושא התורשה</a:t>
            </a:r>
            <a:endParaRPr lang="en-US" sz="2000" b="1" dirty="0" smtClean="0"/>
          </a:p>
          <a:p>
            <a:pPr lvl="1">
              <a:lnSpc>
                <a:spcPct val="150000"/>
              </a:lnSpc>
            </a:pPr>
            <a:r>
              <a:rPr lang="he-IL" sz="2000" dirty="0" smtClean="0"/>
              <a:t>נלמד במדעים (ביולוגיה) בחטיבת הביניים ובחטיבה העליונה</a:t>
            </a:r>
            <a:endParaRPr lang="en-US" sz="2000" dirty="0" smtClean="0"/>
          </a:p>
          <a:p>
            <a:pPr lvl="1">
              <a:lnSpc>
                <a:spcPct val="150000"/>
              </a:lnSpc>
            </a:pPr>
            <a:r>
              <a:rPr lang="he-IL" sz="2000" dirty="0" smtClean="0"/>
              <a:t>נושא מורכב ומופשט - תלמידים רבים מתקשים בהבנה והטמעה של הנושא</a:t>
            </a:r>
            <a:endParaRPr lang="en-US" sz="2000" dirty="0" smtClean="0"/>
          </a:p>
          <a:p>
            <a:pPr lvl="1">
              <a:lnSpc>
                <a:spcPct val="150000"/>
              </a:lnSpc>
            </a:pPr>
            <a:r>
              <a:rPr lang="he-IL" sz="2000" dirty="0" smtClean="0"/>
              <a:t>לרוב נלמד באופן מסורתי, ללא קונטקסט אישי</a:t>
            </a:r>
          </a:p>
          <a:p>
            <a:pPr lvl="1">
              <a:lnSpc>
                <a:spcPct val="150000"/>
              </a:lnSpc>
            </a:pPr>
            <a:endParaRPr lang="he-IL" sz="1600" dirty="0" smtClean="0"/>
          </a:p>
          <a:p>
            <a:pPr>
              <a:lnSpc>
                <a:spcPct val="150000"/>
              </a:lnSpc>
              <a:buNone/>
            </a:pPr>
            <a:endParaRPr lang="he-IL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600" dirty="0" smtClean="0"/>
              <a:t>רקע למחקר</a:t>
            </a:r>
            <a:endParaRPr lang="he-IL" sz="3600" dirty="0"/>
          </a:p>
        </p:txBody>
      </p:sp>
      <p:pic>
        <p:nvPicPr>
          <p:cNvPr id="5" name="Picture 4" descr="dn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214290"/>
            <a:ext cx="1214446" cy="2001834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9518-B2F6-4812-B221-53B92E8D4348}" type="slidenum">
              <a:rPr lang="he-IL" smtClean="0"/>
              <a:pPr/>
              <a:t>2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5720" y="1071546"/>
            <a:ext cx="8501122" cy="501950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sz="1900" b="1" dirty="0" smtClean="0">
                <a:solidFill>
                  <a:srgbClr val="0070C0"/>
                </a:solidFill>
              </a:rPr>
              <a:t>התמודדות עם נושאים מופשטים</a:t>
            </a:r>
          </a:p>
          <a:p>
            <a:pPr lvl="1">
              <a:lnSpc>
                <a:spcPct val="150000"/>
              </a:lnSpc>
            </a:pPr>
            <a:r>
              <a:rPr lang="he-IL" sz="1900" dirty="0" smtClean="0"/>
              <a:t> </a:t>
            </a:r>
            <a:r>
              <a:rPr lang="en-US" sz="1900" dirty="0" smtClean="0"/>
              <a:t>Make science accessible</a:t>
            </a:r>
            <a:r>
              <a:rPr lang="he-IL" sz="1900" dirty="0" smtClean="0"/>
              <a:t> * – הפיכה למשמעותי ורלוונטי ללומד**</a:t>
            </a:r>
          </a:p>
          <a:p>
            <a:pPr lvl="1">
              <a:lnSpc>
                <a:spcPct val="150000"/>
              </a:lnSpc>
            </a:pPr>
            <a:r>
              <a:rPr lang="he-IL" sz="1900" dirty="0" smtClean="0"/>
              <a:t>"</a:t>
            </a:r>
            <a:r>
              <a:rPr lang="he-IL" sz="1900" dirty="0" err="1" smtClean="0"/>
              <a:t>סויציוקונסטרוקטיביזם</a:t>
            </a:r>
            <a:r>
              <a:rPr lang="he-IL" sz="1900" dirty="0" smtClean="0"/>
              <a:t>"- אנשים הם יצורים חברתיים והם לומדים תוך כדי עשייה במסגרת חברתית, באמצעות יחסי גומלין עם אחרים ועם העולם הסובב אותם***</a:t>
            </a:r>
          </a:p>
          <a:p>
            <a:pPr>
              <a:lnSpc>
                <a:spcPct val="150000"/>
              </a:lnSpc>
            </a:pPr>
            <a:r>
              <a:rPr lang="he-IL" sz="1900" b="1" dirty="0" smtClean="0">
                <a:solidFill>
                  <a:srgbClr val="0070C0"/>
                </a:solidFill>
              </a:rPr>
              <a:t>הוראת ביולוגיה</a:t>
            </a:r>
          </a:p>
          <a:p>
            <a:pPr lvl="1">
              <a:lnSpc>
                <a:spcPct val="150000"/>
              </a:lnSpc>
            </a:pPr>
            <a:r>
              <a:rPr lang="he-IL" sz="1900" dirty="0" smtClean="0"/>
              <a:t>מדעים - סוגיות שנויות במחלוקת, דילמות אתיות בנושאים  </a:t>
            </a:r>
            <a:r>
              <a:rPr lang="he-IL" sz="1900" dirty="0" err="1" smtClean="0"/>
              <a:t>מדעיים–חברתיים</a:t>
            </a:r>
            <a:endParaRPr lang="he-IL" sz="1900" dirty="0" smtClean="0"/>
          </a:p>
          <a:p>
            <a:pPr lvl="2">
              <a:lnSpc>
                <a:spcPct val="150000"/>
              </a:lnSpc>
            </a:pPr>
            <a:r>
              <a:rPr lang="he-IL" sz="1900" dirty="0" smtClean="0"/>
              <a:t>גישת ה- </a:t>
            </a:r>
            <a:r>
              <a:rPr lang="en-US" sz="1900" dirty="0" smtClean="0"/>
              <a:t>STS</a:t>
            </a:r>
            <a:r>
              <a:rPr lang="he-IL" sz="1900" dirty="0" smtClean="0"/>
              <a:t> (</a:t>
            </a:r>
            <a:r>
              <a:rPr lang="en-US" sz="1900" dirty="0" smtClean="0"/>
              <a:t>Science, Technology Society</a:t>
            </a:r>
            <a:r>
              <a:rPr lang="he-IL" sz="1900" dirty="0" smtClean="0"/>
              <a:t>).</a:t>
            </a:r>
            <a:r>
              <a:rPr lang="en-US" sz="1900" dirty="0" smtClean="0"/>
              <a:t> </a:t>
            </a:r>
            <a:endParaRPr lang="he-IL" sz="1900" dirty="0" smtClean="0"/>
          </a:p>
          <a:p>
            <a:pPr lvl="1">
              <a:lnSpc>
                <a:spcPct val="150000"/>
              </a:lnSpc>
            </a:pPr>
            <a:r>
              <a:rPr lang="he-IL" sz="1900" dirty="0" smtClean="0"/>
              <a:t>ביולוגיה - דילמות אתיות בלימודי גנטיקה - יצירת סביבת למידה אוטנטית - עניין </a:t>
            </a:r>
            <a:r>
              <a:rPr lang="he-IL" sz="2000" dirty="0" smtClean="0"/>
              <a:t>ומוטיבציה</a:t>
            </a:r>
          </a:p>
          <a:p>
            <a:pPr lvl="1">
              <a:lnSpc>
                <a:spcPct val="150000"/>
              </a:lnSpc>
            </a:pPr>
            <a:endParaRPr lang="he-IL" sz="1600" dirty="0" smtClean="0"/>
          </a:p>
          <a:p>
            <a:pPr>
              <a:lnSpc>
                <a:spcPct val="150000"/>
              </a:lnSpc>
            </a:pPr>
            <a:endParaRPr lang="he-IL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he-IL" sz="3600" dirty="0" smtClean="0"/>
              <a:t>רקע תיאורטי</a:t>
            </a:r>
            <a:endParaRPr lang="he-IL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2771800" y="5301208"/>
            <a:ext cx="56166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e-IL" sz="1200" dirty="0" smtClean="0"/>
              <a:t>                      </a:t>
            </a:r>
            <a:r>
              <a:rPr lang="he-IL" sz="1600" dirty="0" smtClean="0"/>
              <a:t>*  </a:t>
            </a:r>
            <a:r>
              <a:rPr lang="en-US" sz="1600" dirty="0" smtClean="0"/>
              <a:t>        Linn, Davis, &amp;Bell, 2004</a:t>
            </a:r>
            <a:endParaRPr lang="he-IL" sz="1600" dirty="0" smtClean="0"/>
          </a:p>
          <a:p>
            <a:r>
              <a:rPr lang="he-IL" sz="1600" dirty="0" smtClean="0"/>
              <a:t>      **  </a:t>
            </a:r>
            <a:r>
              <a:rPr lang="en-US" sz="1600" dirty="0" err="1" smtClean="0"/>
              <a:t>Krajcik</a:t>
            </a:r>
            <a:r>
              <a:rPr lang="en-US" sz="1600" dirty="0" smtClean="0"/>
              <a:t>, McNeill, &amp; </a:t>
            </a:r>
            <a:r>
              <a:rPr lang="en-US" sz="1600" dirty="0" err="1" smtClean="0"/>
              <a:t>Reiser</a:t>
            </a:r>
            <a:r>
              <a:rPr lang="en-US" sz="1600" dirty="0" smtClean="0"/>
              <a:t>, 200</a:t>
            </a:r>
            <a:endParaRPr lang="he-IL" sz="1600" dirty="0" smtClean="0"/>
          </a:p>
          <a:p>
            <a:r>
              <a:rPr lang="he-IL" sz="1600" dirty="0" smtClean="0"/>
              <a:t>                                </a:t>
            </a:r>
            <a:r>
              <a:rPr lang="en-US" sz="1600" dirty="0" err="1" smtClean="0"/>
              <a:t>Vigotsky</a:t>
            </a:r>
            <a:r>
              <a:rPr lang="en-US" sz="1600" dirty="0" smtClean="0"/>
              <a:t>, 1978***</a:t>
            </a:r>
          </a:p>
          <a:p>
            <a:endParaRPr lang="en-US" sz="1200" dirty="0" smtClean="0"/>
          </a:p>
          <a:p>
            <a:endParaRPr lang="en-US" sz="1200" dirty="0"/>
          </a:p>
        </p:txBody>
      </p:sp>
      <p:pic>
        <p:nvPicPr>
          <p:cNvPr id="5" name="Picture 4" descr="dn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4446" cy="2001834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9518-B2F6-4812-B221-53B92E8D4348}" type="slidenum">
              <a:rPr lang="he-IL" smtClean="0"/>
              <a:pPr/>
              <a:t>3</a:t>
            </a:fld>
            <a:r>
              <a:rPr lang="he-IL" dirty="0" smtClean="0"/>
              <a:t>   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2844" y="1000108"/>
            <a:ext cx="8658228" cy="564360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e-IL" sz="1800" b="1" dirty="0" smtClean="0"/>
              <a:t>מבנית מתוקשבת בנושא תורשה "</a:t>
            </a:r>
            <a:r>
              <a:rPr lang="en-US" sz="1800" b="1" dirty="0" smtClean="0"/>
              <a:t>Simple Inheritance</a:t>
            </a:r>
            <a:r>
              <a:rPr lang="he-IL" sz="1800" b="1" dirty="0" smtClean="0"/>
              <a:t>"</a:t>
            </a:r>
          </a:p>
          <a:p>
            <a:pPr lvl="1">
              <a:lnSpc>
                <a:spcPct val="150000"/>
              </a:lnSpc>
            </a:pPr>
            <a:r>
              <a:rPr lang="he-IL" sz="1800" dirty="0" smtClean="0"/>
              <a:t>פותחה באוניברסיטת ברקלי בסביבה מתוקשבת  </a:t>
            </a:r>
            <a:r>
              <a:rPr lang="en-US" sz="1800" dirty="0" smtClean="0"/>
              <a:t>WISE</a:t>
            </a:r>
            <a:r>
              <a:rPr lang="he-IL" sz="1800" dirty="0" smtClean="0"/>
              <a:t> (</a:t>
            </a:r>
            <a:r>
              <a:rPr lang="en-US" sz="1800" dirty="0" smtClean="0"/>
              <a:t>Web-Based Inquiry Science</a:t>
            </a:r>
            <a:r>
              <a:rPr lang="he-IL" sz="1800" dirty="0" smtClean="0"/>
              <a:t>)</a:t>
            </a:r>
          </a:p>
          <a:p>
            <a:pPr lvl="1">
              <a:lnSpc>
                <a:spcPct val="150000"/>
              </a:lnSpc>
            </a:pPr>
            <a:r>
              <a:rPr lang="he-IL" sz="1800" dirty="0" smtClean="0"/>
              <a:t>במבנית התלמידים נחשפו לנושא התורשה דרך היכרות עם מחלת סיסטיק פיברוזיס (</a:t>
            </a:r>
            <a:r>
              <a:rPr lang="en-US" sz="1800" dirty="0" smtClean="0"/>
              <a:t>CF</a:t>
            </a:r>
            <a:r>
              <a:rPr lang="he-IL" sz="1800" dirty="0" smtClean="0"/>
              <a:t>).</a:t>
            </a:r>
          </a:p>
          <a:p>
            <a:pPr>
              <a:lnSpc>
                <a:spcPct val="150000"/>
              </a:lnSpc>
            </a:pPr>
            <a:r>
              <a:rPr lang="he-IL" sz="1800" b="1" dirty="0" smtClean="0"/>
              <a:t>מחקר ראשוני - בדיקת הבנת הרעיונות המרכזיים בנושא תורשה בעקבות לימוד המבנית</a:t>
            </a:r>
          </a:p>
          <a:p>
            <a:pPr lvl="1">
              <a:lnSpc>
                <a:spcPct val="150000"/>
              </a:lnSpc>
            </a:pPr>
            <a:r>
              <a:rPr lang="he-IL" sz="1800" dirty="0" smtClean="0"/>
              <a:t>נערך בארה"ב לפני מספר שנים</a:t>
            </a:r>
          </a:p>
          <a:p>
            <a:pPr lvl="1">
              <a:lnSpc>
                <a:spcPct val="150000"/>
              </a:lnSpc>
            </a:pPr>
            <a:r>
              <a:rPr lang="he-IL" sz="1800" dirty="0" smtClean="0"/>
              <a:t>נמצא כי התלמידים התקשו בהבנת הרעיונות מרכזיים בנושא התורשה.</a:t>
            </a:r>
          </a:p>
          <a:p>
            <a:pPr lvl="1">
              <a:lnSpc>
                <a:spcPct val="150000"/>
              </a:lnSpc>
            </a:pPr>
            <a:r>
              <a:rPr lang="he-IL" sz="1800" dirty="0" smtClean="0"/>
              <a:t>השערה: הקושי נובע מחוסר רלוונטיות של התכנים.</a:t>
            </a:r>
          </a:p>
          <a:p>
            <a:pPr>
              <a:lnSpc>
                <a:spcPct val="150000"/>
              </a:lnSpc>
            </a:pPr>
            <a:r>
              <a:rPr lang="he-IL" sz="1800" b="1" dirty="0" smtClean="0"/>
              <a:t>בעקבות המחקר עלו השאלות (ראשוניות) :</a:t>
            </a:r>
          </a:p>
          <a:p>
            <a:pPr marL="566928" indent="-457200">
              <a:lnSpc>
                <a:spcPct val="150000"/>
              </a:lnSpc>
              <a:buAutoNum type="arabicPeriod"/>
            </a:pPr>
            <a:r>
              <a:rPr lang="he-IL" sz="1800" dirty="0" smtClean="0"/>
              <a:t>מה יגרום לנושא התורשה להיות אטרקטיבי יותר ומעניין יותר בעיניהם של התלמידים?</a:t>
            </a:r>
          </a:p>
          <a:p>
            <a:pPr marL="566928" indent="-457200">
              <a:lnSpc>
                <a:spcPct val="150000"/>
              </a:lnSpc>
              <a:buAutoNum type="arabicPeriod"/>
            </a:pPr>
            <a:r>
              <a:rPr lang="he-IL" sz="1800" dirty="0" smtClean="0"/>
              <a:t>מה יגרום לנושא להיות "נגיש" יותר לתלמידים?</a:t>
            </a:r>
          </a:p>
          <a:p>
            <a:pPr marL="566928" indent="-457200">
              <a:lnSpc>
                <a:spcPct val="150000"/>
              </a:lnSpc>
              <a:buAutoNum type="arabicPeriod"/>
            </a:pPr>
            <a:r>
              <a:rPr lang="he-IL" sz="1800" dirty="0" smtClean="0"/>
              <a:t>מה יגרום להוראה ולמידה משמעותיות יותר של המבנית?</a:t>
            </a:r>
          </a:p>
          <a:p>
            <a:pPr marL="566928" indent="-457200">
              <a:lnSpc>
                <a:spcPct val="150000"/>
              </a:lnSpc>
              <a:buNone/>
            </a:pPr>
            <a:endParaRPr lang="he-IL" sz="1800" dirty="0" smtClean="0"/>
          </a:p>
          <a:p>
            <a:pPr lvl="1">
              <a:lnSpc>
                <a:spcPct val="150000"/>
              </a:lnSpc>
            </a:pPr>
            <a:endParaRPr lang="he-IL" sz="1800" dirty="0" smtClean="0"/>
          </a:p>
          <a:p>
            <a:pPr lvl="1">
              <a:lnSpc>
                <a:spcPct val="150000"/>
              </a:lnSpc>
            </a:pPr>
            <a:endParaRPr lang="he-IL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he-IL" sz="3600" dirty="0" smtClean="0"/>
              <a:t>בעיית המחקר</a:t>
            </a:r>
            <a:endParaRPr lang="he-IL" sz="3600" dirty="0"/>
          </a:p>
        </p:txBody>
      </p:sp>
      <p:pic>
        <p:nvPicPr>
          <p:cNvPr id="4" name="Picture 3" descr="dn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214290"/>
            <a:ext cx="910120" cy="150019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9518-B2F6-4812-B221-53B92E8D4348}" type="slidenum">
              <a:rPr lang="he-IL" smtClean="0"/>
              <a:pPr/>
              <a:t>4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6238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he-IL" sz="2000" dirty="0" smtClean="0">
                <a:solidFill>
                  <a:srgbClr val="0070C0"/>
                </a:solidFill>
              </a:rPr>
              <a:t>שימוש בהקשר אמיתי, אשר קרוב לליבם של הלומדים :</a:t>
            </a:r>
          </a:p>
          <a:p>
            <a:pPr>
              <a:lnSpc>
                <a:spcPct val="150000"/>
              </a:lnSpc>
            </a:pPr>
            <a:r>
              <a:rPr lang="he-IL" sz="2000" dirty="0" smtClean="0"/>
              <a:t>יגביר את הרלוונטיות של נושא התורשה</a:t>
            </a:r>
          </a:p>
          <a:p>
            <a:pPr>
              <a:lnSpc>
                <a:spcPct val="150000"/>
              </a:lnSpc>
            </a:pPr>
            <a:r>
              <a:rPr lang="he-IL" sz="2000" dirty="0" smtClean="0"/>
              <a:t>יביא לתהליך למידה משמעותי יותר</a:t>
            </a:r>
          </a:p>
          <a:p>
            <a:pPr>
              <a:lnSpc>
                <a:spcPct val="150000"/>
              </a:lnSpc>
            </a:pPr>
            <a:r>
              <a:rPr lang="he-IL" sz="2000" dirty="0" smtClean="0"/>
              <a:t>(ואולי) יוביל להבנה מעמיקה יותר של התכנים</a:t>
            </a:r>
          </a:p>
          <a:p>
            <a:pPr>
              <a:lnSpc>
                <a:spcPct val="150000"/>
              </a:lnSpc>
              <a:buNone/>
            </a:pPr>
            <a:endParaRPr lang="he-IL" sz="2000" dirty="0" smtClean="0"/>
          </a:p>
          <a:p>
            <a:pPr>
              <a:lnSpc>
                <a:spcPct val="150000"/>
              </a:lnSpc>
              <a:buNone/>
            </a:pPr>
            <a:endParaRPr lang="he-IL" sz="2000" dirty="0" smtClean="0"/>
          </a:p>
          <a:p>
            <a:pPr>
              <a:lnSpc>
                <a:spcPct val="150000"/>
              </a:lnSpc>
              <a:buNone/>
            </a:pPr>
            <a:endParaRPr lang="he-IL" sz="2000" dirty="0" smtClean="0">
              <a:solidFill>
                <a:schemeClr val="accent2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he-IL" sz="2000" dirty="0" smtClean="0"/>
          </a:p>
          <a:p>
            <a:pPr>
              <a:lnSpc>
                <a:spcPct val="150000"/>
              </a:lnSpc>
              <a:buNone/>
            </a:pPr>
            <a:endParaRPr lang="he-IL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600" dirty="0" smtClean="0"/>
              <a:t>הנחת המחקר</a:t>
            </a:r>
            <a:endParaRPr lang="he-IL" sz="3600" dirty="0"/>
          </a:p>
        </p:txBody>
      </p:sp>
      <p:pic>
        <p:nvPicPr>
          <p:cNvPr id="4" name="Picture 3" descr="dn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214290"/>
            <a:ext cx="1214446" cy="2001834"/>
          </a:xfrm>
          <a:prstGeom prst="rect">
            <a:avLst/>
          </a:prstGeom>
        </p:spPr>
      </p:pic>
      <p:pic>
        <p:nvPicPr>
          <p:cNvPr id="5" name="Picture 4" descr="studen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28728" y="4071942"/>
            <a:ext cx="1152525" cy="1143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9518-B2F6-4812-B221-53B92E8D4348}" type="slidenum">
              <a:rPr lang="he-IL" smtClean="0"/>
              <a:pPr/>
              <a:t>5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87824" y="1643050"/>
            <a:ext cx="5670372" cy="45259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1800" b="1" dirty="0" smtClean="0">
                <a:solidFill>
                  <a:srgbClr val="0070C0"/>
                </a:solidFill>
              </a:rPr>
              <a:t>WISE</a:t>
            </a:r>
            <a:endParaRPr lang="he-IL" sz="1800" b="1" dirty="0" smtClean="0">
              <a:solidFill>
                <a:srgbClr val="0070C0"/>
              </a:solidFill>
            </a:endParaRPr>
          </a:p>
          <a:p>
            <a:pPr lvl="1">
              <a:lnSpc>
                <a:spcPct val="150000"/>
              </a:lnSpc>
            </a:pPr>
            <a:r>
              <a:rPr lang="he-IL" sz="1800" dirty="0" smtClean="0"/>
              <a:t>מבניות המבוססות על חקר ותומכות בלמידת עמיתים, כתיבתן אינה דורשת ידע בתכנות</a:t>
            </a:r>
          </a:p>
          <a:p>
            <a:pPr lvl="1">
              <a:lnSpc>
                <a:spcPct val="150000"/>
              </a:lnSpc>
            </a:pPr>
            <a:r>
              <a:rPr lang="he-IL" sz="1800" dirty="0" smtClean="0"/>
              <a:t>פעילויות - מספר שבועות של למידה אינטנסיבית ומשולבות בתוכנית הלימודים</a:t>
            </a:r>
          </a:p>
          <a:p>
            <a:pPr lvl="1">
              <a:lnSpc>
                <a:spcPct val="150000"/>
              </a:lnSpc>
            </a:pPr>
            <a:r>
              <a:rPr lang="he-IL" sz="1800" dirty="0" smtClean="0"/>
              <a:t>עבודה בזוגות או שלשות של תלמידים</a:t>
            </a:r>
          </a:p>
          <a:p>
            <a:pPr>
              <a:lnSpc>
                <a:spcPct val="150000"/>
              </a:lnSpc>
            </a:pPr>
            <a:r>
              <a:rPr lang="he-IL" sz="1800" b="1" dirty="0" smtClean="0">
                <a:solidFill>
                  <a:srgbClr val="0070C0"/>
                </a:solidFill>
              </a:rPr>
              <a:t>מבנית "תורשה פשוטה" </a:t>
            </a:r>
          </a:p>
          <a:p>
            <a:pPr lvl="1">
              <a:lnSpc>
                <a:spcPct val="150000"/>
              </a:lnSpc>
            </a:pPr>
            <a:r>
              <a:rPr lang="he-IL" sz="1800" dirty="0" smtClean="0"/>
              <a:t>הורחבה המבנית המקורית לצורך המחקר</a:t>
            </a:r>
          </a:p>
          <a:p>
            <a:pPr lvl="1">
              <a:lnSpc>
                <a:spcPct val="150000"/>
              </a:lnSpc>
            </a:pPr>
            <a:r>
              <a:rPr lang="he-IL" sz="1800" dirty="0" smtClean="0"/>
              <a:t>מתבססת על מבנית קיימת "</a:t>
            </a:r>
            <a:r>
              <a:rPr lang="en-US" sz="1800" dirty="0" smtClean="0"/>
              <a:t>Simple Inheritance</a:t>
            </a:r>
            <a:r>
              <a:rPr lang="he-IL" sz="1800" dirty="0" smtClean="0"/>
              <a:t>" </a:t>
            </a:r>
          </a:p>
          <a:p>
            <a:pPr lvl="1">
              <a:lnSpc>
                <a:spcPct val="150000"/>
              </a:lnSpc>
            </a:pPr>
            <a:r>
              <a:rPr lang="he-IL" sz="1800" dirty="0" smtClean="0"/>
              <a:t>מורכבת משש פעילויות המורכבות כל אחת ממספר שלבים (</a:t>
            </a:r>
            <a:r>
              <a:rPr lang="en-US" sz="1800" dirty="0" smtClean="0"/>
              <a:t>steps</a:t>
            </a:r>
            <a:r>
              <a:rPr lang="he-IL" sz="1800" dirty="0" smtClean="0"/>
              <a:t>) עוקבים</a:t>
            </a:r>
          </a:p>
          <a:p>
            <a:pPr lvl="1">
              <a:lnSpc>
                <a:spcPct val="150000"/>
              </a:lnSpc>
            </a:pPr>
            <a:r>
              <a:rPr lang="he-IL" sz="1800" dirty="0" smtClean="0"/>
              <a:t>עברה התאמה תרבותית לתלמידים ישראלים</a:t>
            </a:r>
          </a:p>
          <a:p>
            <a:pPr>
              <a:lnSpc>
                <a:spcPct val="150000"/>
              </a:lnSpc>
              <a:buNone/>
            </a:pPr>
            <a:endParaRPr lang="he-IL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he-IL" sz="3600" dirty="0" smtClean="0"/>
              <a:t>סביבת המחקר</a:t>
            </a:r>
            <a:endParaRPr lang="he-IL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9518-B2F6-4812-B221-53B92E8D4348}" type="slidenum">
              <a:rPr lang="he-IL" smtClean="0"/>
              <a:pPr/>
              <a:t>6</a:t>
            </a:fld>
            <a:endParaRPr lang="he-IL"/>
          </a:p>
        </p:txBody>
      </p:sp>
      <p:pic>
        <p:nvPicPr>
          <p:cNvPr id="7" name="Picture 6" descr="chaiss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481186"/>
            <a:ext cx="1800200" cy="61635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90872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he-IL" sz="2000" dirty="0" smtClean="0"/>
              <a:t>בהתבסס על התיאוריה סוציו-תרבותית, למבנית המשופרת</a:t>
            </a:r>
          </a:p>
          <a:p>
            <a:pPr>
              <a:lnSpc>
                <a:spcPct val="150000"/>
              </a:lnSpc>
              <a:buNone/>
            </a:pPr>
            <a:r>
              <a:rPr lang="he-IL" sz="2000" dirty="0" smtClean="0"/>
              <a:t>    נוספו פעילויות העושות שימוש בסביבה אמיתית ומעודדות מעורבות חברתית של הלומד.</a:t>
            </a:r>
          </a:p>
          <a:p>
            <a:pPr>
              <a:lnSpc>
                <a:spcPct val="150000"/>
              </a:lnSpc>
            </a:pPr>
            <a:r>
              <a:rPr lang="he-IL" sz="2000" dirty="0" smtClean="0"/>
              <a:t>הופעלה במסגרת המחקר, בבית ספר אחד בשלוש גרסאות:</a:t>
            </a:r>
          </a:p>
          <a:p>
            <a:pPr marL="624078" indent="-514350">
              <a:lnSpc>
                <a:spcPct val="150000"/>
              </a:lnSpc>
              <a:buFont typeface="+mj-lt"/>
              <a:buAutoNum type="romanUcPeriod"/>
            </a:pPr>
            <a:r>
              <a:rPr lang="he-IL" sz="2000" dirty="0" smtClean="0"/>
              <a:t>גירסה 1 - המבנית המשופרת</a:t>
            </a:r>
          </a:p>
          <a:p>
            <a:pPr marL="624078" indent="-514350">
              <a:lnSpc>
                <a:spcPct val="150000"/>
              </a:lnSpc>
              <a:buFont typeface="+mj-lt"/>
              <a:buAutoNum type="romanUcPeriod"/>
            </a:pPr>
            <a:r>
              <a:rPr lang="he-IL" sz="2000" dirty="0" smtClean="0"/>
              <a:t>גירסה 2 - גירסה 1 + סיור לימודי בבית החולים</a:t>
            </a:r>
          </a:p>
          <a:p>
            <a:pPr marL="624078" indent="-514350">
              <a:lnSpc>
                <a:spcPct val="150000"/>
              </a:lnSpc>
              <a:buFont typeface="+mj-lt"/>
              <a:buAutoNum type="romanUcPeriod"/>
            </a:pPr>
            <a:r>
              <a:rPr lang="he-IL" sz="2000" dirty="0" smtClean="0"/>
              <a:t>גירסה  3-  גירסה 1 + פעילות של אינטראקציה מתוקשבת א-סינכרונית עם החולה</a:t>
            </a:r>
          </a:p>
          <a:p>
            <a:pPr marL="624078" indent="-514350">
              <a:lnSpc>
                <a:spcPct val="150000"/>
              </a:lnSpc>
              <a:buNone/>
            </a:pPr>
            <a:endParaRPr lang="he-IL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he-IL" sz="3600" dirty="0" smtClean="0"/>
              <a:t>מבנית משופרת מתוקשבת "תורשה פשוטה" </a:t>
            </a:r>
            <a:br>
              <a:rPr lang="he-IL" sz="3600" dirty="0" smtClean="0"/>
            </a:br>
            <a:endParaRPr lang="he-IL" sz="3600" dirty="0"/>
          </a:p>
        </p:txBody>
      </p:sp>
      <p:pic>
        <p:nvPicPr>
          <p:cNvPr id="4" name="Picture 3" descr="dn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71480"/>
            <a:ext cx="1214446" cy="2001834"/>
          </a:xfrm>
          <a:prstGeom prst="rect">
            <a:avLst/>
          </a:prstGeom>
        </p:spPr>
      </p:pic>
      <p:pic>
        <p:nvPicPr>
          <p:cNvPr id="5" name="Picture 4" descr="compute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19872" y="4454849"/>
            <a:ext cx="1437880" cy="20274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9518-B2F6-4812-B221-53B92E8D4348}" type="slidenum">
              <a:rPr lang="he-IL" smtClean="0"/>
              <a:pPr/>
              <a:t>7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nteraction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" y="2009951"/>
            <a:ext cx="8229600" cy="458740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/>
          </a:bodyPr>
          <a:lstStyle/>
          <a:p>
            <a:pPr algn="ctr"/>
            <a:r>
              <a:rPr lang="he-IL" sz="3600" dirty="0" smtClean="0"/>
              <a:t>גרסה 1: מבנית משופרת "תורשה פשוטה"</a:t>
            </a:r>
            <a:endParaRPr lang="he-IL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9518-B2F6-4812-B221-53B92E8D4348}" type="slidenum">
              <a:rPr lang="he-IL" smtClean="0"/>
              <a:pPr/>
              <a:t>8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siu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57242" y="1571293"/>
            <a:ext cx="8229600" cy="502605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600" dirty="0" err="1" smtClean="0"/>
              <a:t>גירסה</a:t>
            </a:r>
            <a:r>
              <a:rPr lang="he-IL" sz="3600" dirty="0" smtClean="0"/>
              <a:t> 2: מבנית משופרת + סיור</a:t>
            </a:r>
            <a:endParaRPr lang="he-IL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9518-B2F6-4812-B221-53B92E8D4348}" type="slidenum">
              <a:rPr lang="he-IL" smtClean="0"/>
              <a:pPr/>
              <a:t>9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11656</TotalTime>
  <Words>866</Words>
  <Application>Microsoft Office PowerPoint</Application>
  <PresentationFormat>On-screen Show (4:3)</PresentationFormat>
  <Paragraphs>139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הגברת עניין תלמידים בגנטיקה: הסיור הלימודי לעומת אינטראקציה מתוקשבת The Role of Technology in Increasing Student’s Interest in Genetics: Field Trip Versus Online Interaction  </vt:lpstr>
      <vt:lpstr>רקע למחקר</vt:lpstr>
      <vt:lpstr>רקע תיאורטי</vt:lpstr>
      <vt:lpstr>בעיית המחקר</vt:lpstr>
      <vt:lpstr>הנחת המחקר</vt:lpstr>
      <vt:lpstr>סביבת המחקר</vt:lpstr>
      <vt:lpstr>מבנית משופרת מתוקשבת "תורשה פשוטה"  </vt:lpstr>
      <vt:lpstr>גרסה 1: מבנית משופרת "תורשה פשוטה"</vt:lpstr>
      <vt:lpstr>גירסה 2: מבנית משופרת + סיור</vt:lpstr>
      <vt:lpstr>גירסה 3: מבנית משופרת + אינטראקציה </vt:lpstr>
      <vt:lpstr>מטרות ושאלות המחקר</vt:lpstr>
      <vt:lpstr>ממצאים  </vt:lpstr>
      <vt:lpstr>ממצאים - תרומה ללמידת נושא התורשה (קטגוריות שעלו מניתוח תוכן תשובות תלמידים)</vt:lpstr>
      <vt:lpstr>סיכום</vt:lpstr>
      <vt:lpstr>דיון</vt:lpstr>
      <vt:lpstr>ולסיכום...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כיצד ניתן להפוך את נושא התורשה לרלוונטי עבור לומדים? בחינת השפעתה של מבנית מתוקשבת</dc:title>
  <dc:creator>Dell XPS</dc:creator>
  <cp:lastModifiedBy>Dell XPS</cp:lastModifiedBy>
  <cp:revision>274</cp:revision>
  <dcterms:created xsi:type="dcterms:W3CDTF">2009-12-26T11:27:35Z</dcterms:created>
  <dcterms:modified xsi:type="dcterms:W3CDTF">2011-01-12T13:29:38Z</dcterms:modified>
</cp:coreProperties>
</file>