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5"/>
    <p:sldMasterId id="2147484040" r:id="rId6"/>
  </p:sldMasterIdLst>
  <p:notesMasterIdLst>
    <p:notesMasterId r:id="rId36"/>
  </p:notesMasterIdLst>
  <p:sldIdLst>
    <p:sldId id="283" r:id="rId7"/>
    <p:sldId id="284" r:id="rId8"/>
    <p:sldId id="290" r:id="rId9"/>
    <p:sldId id="291" r:id="rId10"/>
    <p:sldId id="292" r:id="rId11"/>
    <p:sldId id="286" r:id="rId12"/>
    <p:sldId id="285" r:id="rId13"/>
    <p:sldId id="282" r:id="rId14"/>
    <p:sldId id="336" r:id="rId15"/>
    <p:sldId id="293" r:id="rId16"/>
    <p:sldId id="280" r:id="rId17"/>
    <p:sldId id="277" r:id="rId18"/>
    <p:sldId id="278" r:id="rId19"/>
    <p:sldId id="335" r:id="rId20"/>
    <p:sldId id="324" r:id="rId21"/>
    <p:sldId id="325" r:id="rId22"/>
    <p:sldId id="326" r:id="rId23"/>
    <p:sldId id="327" r:id="rId24"/>
    <p:sldId id="328" r:id="rId25"/>
    <p:sldId id="330" r:id="rId26"/>
    <p:sldId id="331" r:id="rId27"/>
    <p:sldId id="332" r:id="rId28"/>
    <p:sldId id="329" r:id="rId29"/>
    <p:sldId id="333" r:id="rId30"/>
    <p:sldId id="334" r:id="rId31"/>
    <p:sldId id="323" r:id="rId32"/>
    <p:sldId id="318" r:id="rId33"/>
    <p:sldId id="319" r:id="rId34"/>
    <p:sldId id="275" r:id="rId35"/>
  </p:sldIdLst>
  <p:sldSz cx="9144000" cy="6858000" type="screen4x3"/>
  <p:notesSz cx="6858000" cy="9144000"/>
  <p:embeddedFontLst>
    <p:embeddedFont>
      <p:font typeface="NarkisTamMFO" charset="-79"/>
      <p:regular r:id="rId37"/>
    </p:embeddedFont>
    <p:embeddedFont>
      <p:font typeface="Wingdings 2" pitchFamily="18" charset="2"/>
      <p:regular r:id="rId38"/>
    </p:embeddedFont>
    <p:embeddedFont>
      <p:font typeface="Lucida Sans Unicode" pitchFamily="34" charset="0"/>
      <p:regular r:id="rId39"/>
    </p:embeddedFont>
    <p:embeddedFont>
      <p:font typeface="NarkisTamBlackMFO" charset="-79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Guttman Yad-Brush" pitchFamily="2" charset="-79"/>
      <p:regular r:id="rId45"/>
    </p:embeddedFont>
  </p:embeddedFontLst>
  <p:custShowLst>
    <p:custShow name="הצגה מותאמת אישית 1" id="0">
      <p:sldLst>
        <p:sld r:id="rId17"/>
        <p:sld r:id="rId18"/>
        <p:sld r:id="rId19"/>
        <p:sld r:id="rId17"/>
      </p:sldLst>
    </p:custShow>
  </p:custShow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7E5FF"/>
    <a:srgbClr val="E1F4FF"/>
    <a:srgbClr val="0072BB"/>
    <a:srgbClr val="3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ehilas\Desktop\&#1502;&#1510;&#1490;&#1514;%20&#1500;&#1502;&#1508;&#1502;&#1512;&#1497;&#1501;\&#1490;&#1512;&#150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PS\Users\TaliF\&#1502;&#1496;&#1495;\&#1499;&#1504;&#1505;&#1497;&#1501;\&#1510;&#1497;&#1497;&#1505;\2011\&#1502;&#1510;&#1490;&#1514;%20&#1500;&#1499;&#1504;&#1505;%20&#1510;'&#1497;&#1505;_8.2.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PS\Users\michash\&#1489;&#1490;&#1512;&#1493;&#1514;%20&#1502;&#1514;&#1493;&#1511;&#1513;&#1489;&#1514;%20&#1502;&#1493;&#1514;&#1488;&#1502;&#1514;%20&#1489;&#1514;&#1504;&#1498;%20&#1514;&#1513;&#1506;\&#1502;&#1510;&#1490;&#1514;%20&#1500;&#1497;&#1493;&#1501;%20&#1492;&#1506;&#1497;&#1493;&#1503;%20&#1491;&#1493;&#1491;&#1493;%20&#1492;&#1500;&#1493;&#1497;\&#1505;&#1493;&#1508;&#1497;\&#1497;&#1493;&#1501;%20&#1506;&#1497;&#1493;&#1503;%20&#1489;&#1490;&#1512;&#1493;&#1514;%20&#1502;&#1514;&#1493;&#1511;&#1513;&#1489;&#1514;%20&#1489;&#1514;&#1504;&#1498;_27-10-1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PS\Users\TaliF\&#1502;&#1496;&#1495;\&#1489;&#1495;&#1497;&#1504;&#1493;&#1514;%20&#1489;&#1490;&#1512;&#1493;&#1514;\&#1489;&#1495;&#1497;&#1504;&#1493;&#1514;%20&#1502;&#1493;&#1514;&#1488;&#1502;&#1493;&#1514;\&#1492;&#1506;&#1512;&#1499;&#1492;%202010\&#1497;&#1493;&#1501;%20&#1506;&#1497;&#1493;&#1503;%20&#1489;&#1490;&#1512;&#1493;&#1514;%20&#1502;&#1514;&#1493;&#1511;&#1513;&#1489;&#1514;%20&#1489;&#1514;&#1504;&#1498;_27-10-10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HPS\Users\TaliF\&#1502;&#1496;&#1495;\&#1489;&#1495;&#1497;&#1504;&#1493;&#1514;%20&#1489;&#1490;&#1512;&#1493;&#1514;\&#1489;&#1495;&#1497;&#1504;&#1493;&#1514;%20&#1502;&#1493;&#1514;&#1488;&#1502;&#1493;&#1514;\&#1492;&#1506;&#1512;&#1499;&#1492;%202010\&#1497;&#1493;&#1501;%20&#1506;&#1497;&#1493;&#1503;%20&#1489;&#1490;&#1512;&#1493;&#1514;%20&#1502;&#1514;&#1493;&#1511;&#1513;&#1489;&#1514;%20&#1489;&#1514;&#1504;&#1498;_27-10-10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PS\Users\TaliF\&#1502;&#1496;&#1495;\&#1489;&#1495;&#1497;&#1504;&#1493;&#1514;%20&#1489;&#1490;&#1512;&#1493;&#1514;\&#1489;&#1495;&#1497;&#1504;&#1493;&#1514;%20&#1502;&#1493;&#1514;&#1488;&#1502;&#1493;&#1514;\&#1492;&#1506;&#1512;&#1499;&#1492;%202010\&#1497;&#1493;&#1501;%20&#1506;&#1497;&#1493;&#1503;%20&#1489;&#1490;&#1512;&#1493;&#1514;%20&#1502;&#1514;&#1493;&#1511;&#1513;&#1489;&#1514;%20&#1489;&#1514;&#1504;&#1498;_27-10-10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PS\Users\TaliF\&#1502;&#1496;&#1495;\&#1489;&#1495;&#1497;&#1504;&#1493;&#1514;%20&#1489;&#1490;&#1512;&#1493;&#1514;\&#1489;&#1495;&#1497;&#1504;&#1493;&#1514;%20&#1502;&#1493;&#1514;&#1488;&#1502;&#1493;&#1514;\&#1492;&#1506;&#1512;&#1499;&#1492;%202010\&#1497;&#1493;&#1501;%20&#1506;&#1497;&#1493;&#1503;%20&#1489;&#1490;&#1512;&#1493;&#1514;%20&#1502;&#1514;&#1493;&#1511;&#1513;&#1489;&#1514;%20&#1489;&#1514;&#1504;&#1498;_27-10-10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18"/>
  <c:clrMapOvr bg1="lt1" tx1="dk1" bg2="lt2" tx2="dk2" accent1="accent1" accent2="accent2" accent3="accent3" accent4="accent4" accent5="accent5" accent6="accent6" hlink="hlink" folHlink="folHlink"/>
  <c:chart>
    <c:view3D>
      <c:rotY val="34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גיליון1!$A$9</c:f>
              <c:strCache>
                <c:ptCount val="1"/>
                <c:pt idx="0">
                  <c:v>גאוגרפיה</c:v>
                </c:pt>
              </c:strCache>
            </c:strRef>
          </c:tx>
          <c:cat>
            <c:strRef>
              <c:f>גיליון1!$B$7:$K$8</c:f>
              <c:strCache>
                <c:ptCount val="10"/>
                <c:pt idx="0">
                  <c:v>תשס"א</c:v>
                </c:pt>
                <c:pt idx="1">
                  <c:v>תשס"ב</c:v>
                </c:pt>
                <c:pt idx="2">
                  <c:v>תשס"ג</c:v>
                </c:pt>
                <c:pt idx="3">
                  <c:v>תשס"ד</c:v>
                </c:pt>
                <c:pt idx="4">
                  <c:v>תשס"ה</c:v>
                </c:pt>
                <c:pt idx="5">
                  <c:v>תשס"ו</c:v>
                </c:pt>
                <c:pt idx="6">
                  <c:v>תשס"ז</c:v>
                </c:pt>
                <c:pt idx="7">
                  <c:v>תשס"ח</c:v>
                </c:pt>
                <c:pt idx="8">
                  <c:v>תשס"ט</c:v>
                </c:pt>
                <c:pt idx="9">
                  <c:v>תש"ע</c:v>
                </c:pt>
              </c:strCache>
            </c:strRef>
          </c:cat>
          <c:val>
            <c:numRef>
              <c:f>גיליון1!$B$9:$K$9</c:f>
              <c:numCache>
                <c:formatCode>General</c:formatCode>
                <c:ptCount val="10"/>
                <c:pt idx="4">
                  <c:v>38</c:v>
                </c:pt>
                <c:pt idx="5">
                  <c:v>49</c:v>
                </c:pt>
                <c:pt idx="6">
                  <c:v>62</c:v>
                </c:pt>
                <c:pt idx="7">
                  <c:v>58</c:v>
                </c:pt>
                <c:pt idx="8">
                  <c:v>73</c:v>
                </c:pt>
                <c:pt idx="9">
                  <c:v>78</c:v>
                </c:pt>
              </c:numCache>
            </c:numRef>
          </c:val>
        </c:ser>
        <c:ser>
          <c:idx val="1"/>
          <c:order val="1"/>
          <c:tx>
            <c:strRef>
              <c:f>גיליון1!$A$10</c:f>
              <c:strCache>
                <c:ptCount val="1"/>
                <c:pt idx="0">
                  <c:v>ביוטכנולוגיה</c:v>
                </c:pt>
              </c:strCache>
            </c:strRef>
          </c:tx>
          <c:cat>
            <c:strRef>
              <c:f>גיליון1!$B$7:$K$8</c:f>
              <c:strCache>
                <c:ptCount val="10"/>
                <c:pt idx="0">
                  <c:v>תשס"א</c:v>
                </c:pt>
                <c:pt idx="1">
                  <c:v>תשס"ב</c:v>
                </c:pt>
                <c:pt idx="2">
                  <c:v>תשס"ג</c:v>
                </c:pt>
                <c:pt idx="3">
                  <c:v>תשס"ד</c:v>
                </c:pt>
                <c:pt idx="4">
                  <c:v>תשס"ה</c:v>
                </c:pt>
                <c:pt idx="5">
                  <c:v>תשס"ו</c:v>
                </c:pt>
                <c:pt idx="6">
                  <c:v>תשס"ז</c:v>
                </c:pt>
                <c:pt idx="7">
                  <c:v>תשס"ח</c:v>
                </c:pt>
                <c:pt idx="8">
                  <c:v>תשס"ט</c:v>
                </c:pt>
                <c:pt idx="9">
                  <c:v>תש"ע</c:v>
                </c:pt>
              </c:strCache>
            </c:strRef>
          </c:cat>
          <c:val>
            <c:numRef>
              <c:f>גיליון1!$B$10:$K$10</c:f>
              <c:numCache>
                <c:formatCode>General</c:formatCode>
                <c:ptCount val="10"/>
                <c:pt idx="0">
                  <c:v>10</c:v>
                </c:pt>
                <c:pt idx="1">
                  <c:v>30</c:v>
                </c:pt>
                <c:pt idx="2">
                  <c:v>23</c:v>
                </c:pt>
                <c:pt idx="3">
                  <c:v>49</c:v>
                </c:pt>
                <c:pt idx="4">
                  <c:v>54</c:v>
                </c:pt>
                <c:pt idx="5">
                  <c:v>63</c:v>
                </c:pt>
                <c:pt idx="6">
                  <c:v>64</c:v>
                </c:pt>
                <c:pt idx="7">
                  <c:v>64</c:v>
                </c:pt>
                <c:pt idx="8">
                  <c:v>65</c:v>
                </c:pt>
                <c:pt idx="9">
                  <c:v>68</c:v>
                </c:pt>
              </c:numCache>
            </c:numRef>
          </c:val>
        </c:ser>
        <c:ser>
          <c:idx val="2"/>
          <c:order val="2"/>
          <c:tx>
            <c:strRef>
              <c:f>גיליון1!$A$11</c:f>
              <c:strCache>
                <c:ptCount val="1"/>
                <c:pt idx="0">
                  <c:v>ביולוגיה</c:v>
                </c:pt>
              </c:strCache>
            </c:strRef>
          </c:tx>
          <c:cat>
            <c:strRef>
              <c:f>גיליון1!$B$7:$K$8</c:f>
              <c:strCache>
                <c:ptCount val="10"/>
                <c:pt idx="0">
                  <c:v>תשס"א</c:v>
                </c:pt>
                <c:pt idx="1">
                  <c:v>תשס"ב</c:v>
                </c:pt>
                <c:pt idx="2">
                  <c:v>תשס"ג</c:v>
                </c:pt>
                <c:pt idx="3">
                  <c:v>תשס"ד</c:v>
                </c:pt>
                <c:pt idx="4">
                  <c:v>תשס"ה</c:v>
                </c:pt>
                <c:pt idx="5">
                  <c:v>תשס"ו</c:v>
                </c:pt>
                <c:pt idx="6">
                  <c:v>תשס"ז</c:v>
                </c:pt>
                <c:pt idx="7">
                  <c:v>תשס"ח</c:v>
                </c:pt>
                <c:pt idx="8">
                  <c:v>תשס"ט</c:v>
                </c:pt>
                <c:pt idx="9">
                  <c:v>תש"ע</c:v>
                </c:pt>
              </c:strCache>
            </c:strRef>
          </c:cat>
          <c:val>
            <c:numRef>
              <c:f>גיליון1!$B$11:$K$11</c:f>
              <c:numCache>
                <c:formatCode>General</c:formatCode>
                <c:ptCount val="10"/>
                <c:pt idx="1">
                  <c:v>37</c:v>
                </c:pt>
                <c:pt idx="2">
                  <c:v>37</c:v>
                </c:pt>
                <c:pt idx="3">
                  <c:v>40</c:v>
                </c:pt>
                <c:pt idx="4">
                  <c:v>30</c:v>
                </c:pt>
                <c:pt idx="5">
                  <c:v>32</c:v>
                </c:pt>
                <c:pt idx="6">
                  <c:v>41</c:v>
                </c:pt>
                <c:pt idx="7">
                  <c:v>34</c:v>
                </c:pt>
                <c:pt idx="8">
                  <c:v>20</c:v>
                </c:pt>
                <c:pt idx="9">
                  <c:v>30</c:v>
                </c:pt>
              </c:numCache>
            </c:numRef>
          </c:val>
        </c:ser>
        <c:shape val="cylinder"/>
        <c:axId val="63724544"/>
        <c:axId val="65340160"/>
        <c:axId val="0"/>
      </c:bar3DChart>
      <c:catAx>
        <c:axId val="6372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he-IL"/>
          </a:p>
        </c:txPr>
        <c:crossAx val="65340160"/>
        <c:crosses val="autoZero"/>
        <c:auto val="1"/>
        <c:lblAlgn val="ctr"/>
        <c:lblOffset val="100"/>
      </c:catAx>
      <c:valAx>
        <c:axId val="65340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he-IL"/>
          </a:p>
        </c:txPr>
        <c:crossAx val="637245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4555991942396943"/>
          <c:y val="7.0193251732150699E-2"/>
          <c:w val="0.16812177047472271"/>
          <c:h val="0.23126540400115544"/>
        </c:manualLayout>
      </c:layout>
      <c:spPr>
        <a:solidFill>
          <a:schemeClr val="bg1"/>
        </a:solidFill>
        <a:ln cmpd="dbl">
          <a:solidFill>
            <a:srgbClr val="0070C0"/>
          </a:solidFill>
        </a:ln>
      </c:spPr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he-IL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40827600710182"/>
          <c:y val="9.8730027167656872E-2"/>
          <c:w val="0.80299285393640163"/>
          <c:h val="0.6972986271452917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layout>
                <c:manualLayout>
                  <c:x val="4.1088854648176684E-3"/>
                  <c:y val="-1.670843776106936E-2"/>
                </c:manualLayout>
              </c:layout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elete val="1"/>
          </c:dLbls>
          <c:cat>
            <c:strRef>
              <c:f>'השימוש באפשרויות'!$A$2:$A$6</c:f>
              <c:strCache>
                <c:ptCount val="5"/>
                <c:pt idx="0">
                  <c:v>הגדלת טקסט</c:v>
                </c:pt>
                <c:pt idx="1">
                  <c:v>השמעת טקסט</c:v>
                </c:pt>
                <c:pt idx="2">
                  <c:v>הקלטת תשובות</c:v>
                </c:pt>
                <c:pt idx="3">
                  <c:v>הקלדת תשובות</c:v>
                </c:pt>
                <c:pt idx="4">
                  <c:v>תוספת זמן</c:v>
                </c:pt>
              </c:strCache>
            </c:strRef>
          </c:cat>
          <c:val>
            <c:numRef>
              <c:f>'השימוש באפשרויות'!$B$2:$B$6</c:f>
              <c:numCache>
                <c:formatCode>0%</c:formatCode>
                <c:ptCount val="5"/>
                <c:pt idx="0">
                  <c:v>0.21000000000000005</c:v>
                </c:pt>
                <c:pt idx="1">
                  <c:v>0.83000000000000018</c:v>
                </c:pt>
                <c:pt idx="2">
                  <c:v>0.16</c:v>
                </c:pt>
                <c:pt idx="3">
                  <c:v>0.84000000000000019</c:v>
                </c:pt>
                <c:pt idx="4">
                  <c:v>0.78</c:v>
                </c:pt>
              </c:numCache>
            </c:numRef>
          </c:val>
        </c:ser>
        <c:axId val="65397888"/>
        <c:axId val="65399808"/>
      </c:barChart>
      <c:catAx>
        <c:axId val="6539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e-IL" sz="1400" dirty="0" smtClean="0"/>
                  <a:t>אפשרויות הסביבה המתוקשבת</a:t>
                </a:r>
                <a:endParaRPr lang="he-IL" sz="1400" dirty="0"/>
              </a:p>
            </c:rich>
          </c:tx>
          <c:layout>
            <c:manualLayout>
              <c:xMode val="edge"/>
              <c:yMode val="edge"/>
              <c:x val="0.40351702933011008"/>
              <c:y val="0.90884040423872581"/>
            </c:manualLayout>
          </c:layout>
        </c:title>
        <c:tickLblPos val="nextTo"/>
        <c:spPr>
          <a:ln>
            <a:solidFill>
              <a:srgbClr val="3F3F3F"/>
            </a:solidFill>
          </a:ln>
        </c:spPr>
        <c:txPr>
          <a:bodyPr/>
          <a:lstStyle/>
          <a:p>
            <a:pPr>
              <a:defRPr sz="1400"/>
            </a:pPr>
            <a:endParaRPr lang="he-IL"/>
          </a:p>
        </c:txPr>
        <c:crossAx val="65399808"/>
        <c:crosses val="autoZero"/>
        <c:auto val="1"/>
        <c:lblAlgn val="ctr"/>
        <c:lblOffset val="100"/>
      </c:catAx>
      <c:valAx>
        <c:axId val="65399808"/>
        <c:scaling>
          <c:orientation val="minMax"/>
          <c:max val="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e-IL" sz="1400" dirty="0" smtClean="0"/>
                  <a:t>אחוז המשתמשים</a:t>
                </a:r>
                <a:endParaRPr lang="he-IL" sz="1400" dirty="0"/>
              </a:p>
            </c:rich>
          </c:tx>
        </c:title>
        <c:numFmt formatCode="0%" sourceLinked="1"/>
        <c:tickLblPos val="nextTo"/>
        <c:spPr>
          <a:ln>
            <a:solidFill>
              <a:srgbClr val="3F3F3F"/>
            </a:solidFill>
          </a:ln>
        </c:spPr>
        <c:txPr>
          <a:bodyPr/>
          <a:lstStyle/>
          <a:p>
            <a:pPr>
              <a:defRPr sz="1400"/>
            </a:pPr>
            <a:endParaRPr lang="he-IL"/>
          </a:p>
        </c:txPr>
        <c:crossAx val="65397888"/>
        <c:crosses val="autoZero"/>
        <c:crossBetween val="between"/>
        <c:majorUnit val="0.2"/>
      </c:valAx>
    </c:plotArea>
    <c:plotVisOnly val="1"/>
  </c:chart>
  <c:spPr>
    <a:noFill/>
    <a:ln w="3175" cap="rnd">
      <a:noFill/>
    </a:ln>
  </c:spPr>
  <c:txPr>
    <a:bodyPr/>
    <a:lstStyle/>
    <a:p>
      <a:pPr>
        <a:defRPr sz="1800"/>
      </a:pPr>
      <a:endParaRPr lang="he-IL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roundedCorners val="1"/>
  <c:chart>
    <c:autoTitleDeleted val="1"/>
    <c:plotArea>
      <c:layout>
        <c:manualLayout>
          <c:layoutTarget val="inner"/>
          <c:xMode val="edge"/>
          <c:yMode val="edge"/>
          <c:x val="0.17440827600710318"/>
          <c:y val="9.8730027167658149E-2"/>
          <c:w val="0.80299285393640163"/>
          <c:h val="0.607400729248301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-9.9710912233659326E-4"/>
                  <c:y val="2.8600490622234253E-2"/>
                </c:manualLayout>
              </c:layout>
              <c:showVal val="1"/>
            </c:dLbl>
            <c:dLbl>
              <c:idx val="2"/>
              <c:layout>
                <c:manualLayout>
                  <c:x val="3.1284574139917847E-3"/>
                  <c:y val="2.8600490622234253E-2"/>
                </c:manualLayout>
              </c:layout>
              <c:showVal val="1"/>
            </c:dLbl>
            <c:dLbl>
              <c:idx val="3"/>
              <c:layout>
                <c:manualLayout>
                  <c:x val="4.9706401717936261E-4"/>
                  <c:y val="2.8600490622234253E-2"/>
                </c:manualLayout>
              </c:layout>
              <c:showVal val="1"/>
            </c:dLbl>
            <c:dLbl>
              <c:idx val="4"/>
              <c:layout>
                <c:manualLayout>
                  <c:x val="6.5843160554658652E-3"/>
                  <c:y val="1.7571636703413371E-2"/>
                </c:manualLayout>
              </c:layout>
              <c:showVal val="1"/>
            </c:dLbl>
            <c:dLbl>
              <c:idx val="5"/>
              <c:layout>
                <c:manualLayout>
                  <c:x val="1.6460790138664665E-3"/>
                  <c:y val="2.635745505512005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he-IL"/>
              </a:p>
            </c:txPr>
            <c:showVal val="1"/>
          </c:dLbls>
          <c:cat>
            <c:strRef>
              <c:f>'ש"ר מאפשרויות ההצגה והמענה'!$A$2:$A$8</c:f>
              <c:strCache>
                <c:ptCount val="7"/>
                <c:pt idx="0">
                  <c:v>תצוגת הטקסט המקראי</c:v>
                </c:pt>
                <c:pt idx="1">
                  <c:v>אפשרות ההקלדה</c:v>
                </c:pt>
                <c:pt idx="2">
                  <c:v>השמעת הטקסט המקראי</c:v>
                </c:pt>
                <c:pt idx="3">
                  <c:v>השמעת שאלון הבחינה</c:v>
                </c:pt>
                <c:pt idx="4">
                  <c:v>תצוגת שאלון הבחינה</c:v>
                </c:pt>
                <c:pt idx="5">
                  <c:v>הגדלת הטקסט</c:v>
                </c:pt>
                <c:pt idx="6">
                  <c:v>אפשרות ההקלטה</c:v>
                </c:pt>
              </c:strCache>
            </c:strRef>
          </c:cat>
          <c:val>
            <c:numRef>
              <c:f>'ש"ר מאפשרויות ההצגה והמענה'!$B$2:$B$8</c:f>
              <c:numCache>
                <c:formatCode>0%</c:formatCode>
                <c:ptCount val="7"/>
                <c:pt idx="0">
                  <c:v>0.96000000000000063</c:v>
                </c:pt>
                <c:pt idx="1">
                  <c:v>0.92</c:v>
                </c:pt>
                <c:pt idx="2">
                  <c:v>0.92</c:v>
                </c:pt>
                <c:pt idx="3">
                  <c:v>0.92</c:v>
                </c:pt>
                <c:pt idx="4">
                  <c:v>0.87000000000000377</c:v>
                </c:pt>
                <c:pt idx="5">
                  <c:v>0.86000000000000065</c:v>
                </c:pt>
                <c:pt idx="6">
                  <c:v>0.76000000000000423</c:v>
                </c:pt>
              </c:numCache>
            </c:numRef>
          </c:val>
        </c:ser>
        <c:dLbls>
          <c:showVal val="1"/>
        </c:dLbls>
        <c:axId val="65005440"/>
        <c:axId val="65342080"/>
      </c:barChart>
      <c:catAx>
        <c:axId val="650054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he-IL" b="1" dirty="0"/>
                  <a:t>אפשרויות ההצגה והמענה</a:t>
                </a:r>
              </a:p>
            </c:rich>
          </c:tx>
          <c:layout>
            <c:manualLayout>
              <c:xMode val="edge"/>
              <c:yMode val="edge"/>
              <c:x val="0.41328679184622086"/>
              <c:y val="0.91779241745912499"/>
            </c:manualLayout>
          </c:layout>
        </c:title>
        <c:tickLblPos val="nextTo"/>
        <c:spPr>
          <a:ln>
            <a:solidFill>
              <a:schemeClr val="bg2"/>
            </a:solidFill>
          </a:ln>
        </c:spPr>
        <c:crossAx val="65342080"/>
        <c:crosses val="autoZero"/>
        <c:auto val="1"/>
        <c:lblAlgn val="ctr"/>
        <c:lblOffset val="100"/>
      </c:catAx>
      <c:valAx>
        <c:axId val="65342080"/>
        <c:scaling>
          <c:orientation val="minMax"/>
          <c:max val="1"/>
        </c:scaling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he-IL" b="1" dirty="0" smtClean="0"/>
                  <a:t>אחוז מקרב המשתמשים</a:t>
                </a:r>
                <a:endParaRPr lang="he-IL" b="1" dirty="0"/>
              </a:p>
            </c:rich>
          </c:tx>
        </c:title>
        <c:numFmt formatCode="0%" sourceLinked="1"/>
        <c:tickLblPos val="nextTo"/>
        <c:spPr>
          <a:ln>
            <a:solidFill>
              <a:srgbClr val="595959"/>
            </a:solidFill>
          </a:ln>
        </c:spPr>
        <c:crossAx val="65005440"/>
        <c:crosses val="autoZero"/>
        <c:crossBetween val="between"/>
        <c:majorUnit val="0.2"/>
      </c:valAx>
    </c:plotArea>
    <c:plotVisOnly val="1"/>
  </c:chart>
  <c:spPr>
    <a:noFill/>
    <a:ln w="3175" cap="rnd">
      <a:noFill/>
    </a:ln>
  </c:spPr>
  <c:txPr>
    <a:bodyPr/>
    <a:lstStyle/>
    <a:p>
      <a:pPr algn="ctr">
        <a:defRPr lang="he-IL" sz="14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he-I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40827600710343"/>
          <c:y val="9.873002716765833E-2"/>
          <c:w val="0.80299285393640163"/>
          <c:h val="0.6972986271452968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5.6403641632282904E-3"/>
                  <c:y val="-1.2804092374342938E-2"/>
                </c:manualLayout>
              </c:layout>
              <c:showVal val="1"/>
            </c:dLbl>
            <c:dLbl>
              <c:idx val="1"/>
              <c:layout>
                <c:manualLayout>
                  <c:x val="-2.4031504320652193E-3"/>
                  <c:y val="2.367313634717321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02506265664159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0025062656641538E-2"/>
                </c:manualLayout>
              </c:layout>
              <c:showVal val="1"/>
            </c:dLbl>
            <c:dLbl>
              <c:idx val="4"/>
              <c:showVal val="1"/>
            </c:dLbl>
            <c:delete val="1"/>
          </c:dLbls>
          <c:cat>
            <c:strRef>
              <c:f>'השימוש בכלי העזר'!$A$2:$A$5</c:f>
              <c:strCache>
                <c:ptCount val="4"/>
                <c:pt idx="0">
                  <c:v>השעון</c:v>
                </c:pt>
                <c:pt idx="1">
                  <c:v>סרגל הניווט</c:v>
                </c:pt>
                <c:pt idx="2">
                  <c:v>כלי ההדגשה</c:v>
                </c:pt>
                <c:pt idx="3">
                  <c:v>המרה לגימטריה</c:v>
                </c:pt>
              </c:strCache>
            </c:strRef>
          </c:cat>
          <c:val>
            <c:numRef>
              <c:f>'השימוש בכלי העזר'!$B$2:$B$5</c:f>
              <c:numCache>
                <c:formatCode>0%</c:formatCode>
                <c:ptCount val="4"/>
                <c:pt idx="0">
                  <c:v>0.76000000000000534</c:v>
                </c:pt>
                <c:pt idx="1">
                  <c:v>0.73000000000000065</c:v>
                </c:pt>
                <c:pt idx="2">
                  <c:v>0.56000000000000005</c:v>
                </c:pt>
                <c:pt idx="3">
                  <c:v>0.31000000000000238</c:v>
                </c:pt>
              </c:numCache>
            </c:numRef>
          </c:val>
        </c:ser>
        <c:axId val="65799296"/>
        <c:axId val="65801216"/>
      </c:barChart>
      <c:catAx>
        <c:axId val="65799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e-IL" sz="1400" dirty="0" smtClean="0"/>
                  <a:t>כלי העזר בסביבה המתוקשבת</a:t>
                </a:r>
                <a:endParaRPr lang="he-IL" sz="1400" dirty="0"/>
              </a:p>
            </c:rich>
          </c:tx>
          <c:layout>
            <c:manualLayout>
              <c:xMode val="edge"/>
              <c:yMode val="edge"/>
              <c:x val="0.38360150281677041"/>
              <c:y val="0.91218202987783703"/>
            </c:manualLayout>
          </c:layout>
        </c:title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65801216"/>
        <c:crosses val="autoZero"/>
        <c:auto val="1"/>
        <c:lblAlgn val="ctr"/>
        <c:lblOffset val="100"/>
      </c:catAx>
      <c:valAx>
        <c:axId val="65801216"/>
        <c:scaling>
          <c:orientation val="minMax"/>
          <c:max val="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e-IL" sz="1400" dirty="0" smtClean="0"/>
                  <a:t>אחוז המשתמשים</a:t>
                </a:r>
                <a:endParaRPr lang="he-IL" sz="1400" dirty="0"/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65799296"/>
        <c:crosses val="autoZero"/>
        <c:crossBetween val="between"/>
        <c:majorUnit val="0.2"/>
      </c:valAx>
    </c:plotArea>
    <c:plotVisOnly val="1"/>
  </c:chart>
  <c:spPr>
    <a:ln w="3175" cap="rnd">
      <a:noFill/>
    </a:ln>
  </c:spPr>
  <c:txPr>
    <a:bodyPr/>
    <a:lstStyle/>
    <a:p>
      <a:pPr>
        <a:defRPr sz="1800"/>
      </a:pPr>
      <a:endParaRPr lang="he-IL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40827600710354"/>
          <c:y val="9.8730027167658468E-2"/>
          <c:w val="0.80299285393640163"/>
          <c:h val="0.573656187713377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dLbl>
              <c:idx val="2"/>
              <c:layout>
                <c:manualLayout>
                  <c:x val="3.8844364852578762E-3"/>
                  <c:y val="1.864800952076329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8844364852578762E-3"/>
                  <c:y val="1.243200634717552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1.554000793396940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he-IL"/>
              </a:p>
            </c:txPr>
            <c:dLblPos val="outEnd"/>
            <c:showVal val="1"/>
          </c:dLbls>
          <c:cat>
            <c:strRef>
              <c:f>'ש"ר מכלי העזר והממשקים'!$A$2:$A$8</c:f>
              <c:strCache>
                <c:ptCount val="7"/>
                <c:pt idx="0">
                  <c:v>ממשק הבחינה</c:v>
                </c:pt>
                <c:pt idx="1">
                  <c:v>המרה לגימטרייה</c:v>
                </c:pt>
                <c:pt idx="2">
                  <c:v>ממשק הגשת הבחינה</c:v>
                </c:pt>
                <c:pt idx="3">
                  <c:v>השעון</c:v>
                </c:pt>
                <c:pt idx="4">
                  <c:v>הגדרות קול ושמע</c:v>
                </c:pt>
                <c:pt idx="5">
                  <c:v>סרגל הניווט</c:v>
                </c:pt>
                <c:pt idx="6">
                  <c:v>כלי ההדגשה</c:v>
                </c:pt>
              </c:strCache>
            </c:strRef>
          </c:cat>
          <c:val>
            <c:numRef>
              <c:f>'ש"ר מכלי העזר והממשקים'!$B$2:$B$8</c:f>
              <c:numCache>
                <c:formatCode>0%</c:formatCode>
                <c:ptCount val="7"/>
                <c:pt idx="0">
                  <c:v>0.96000000000000063</c:v>
                </c:pt>
                <c:pt idx="1">
                  <c:v>0.96000000000000063</c:v>
                </c:pt>
                <c:pt idx="2">
                  <c:v>0.93</c:v>
                </c:pt>
                <c:pt idx="3">
                  <c:v>0.85000000000000064</c:v>
                </c:pt>
                <c:pt idx="4">
                  <c:v>0.83000000000000063</c:v>
                </c:pt>
                <c:pt idx="5">
                  <c:v>0.8</c:v>
                </c:pt>
                <c:pt idx="6">
                  <c:v>0.77000000000000535</c:v>
                </c:pt>
              </c:numCache>
            </c:numRef>
          </c:val>
        </c:ser>
        <c:dLbls>
          <c:showVal val="1"/>
        </c:dLbls>
        <c:axId val="65842560"/>
        <c:axId val="66029056"/>
      </c:barChart>
      <c:catAx>
        <c:axId val="65842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e-IL" sz="1400"/>
                  <a:t>כלי העזר והממשקים</a:t>
                </a:r>
              </a:p>
            </c:rich>
          </c:tx>
          <c:layout>
            <c:manualLayout>
              <c:xMode val="edge"/>
              <c:yMode val="edge"/>
              <c:x val="0.45550699845107961"/>
              <c:y val="0.905498654773416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66029056"/>
        <c:crosses val="autoZero"/>
        <c:auto val="1"/>
        <c:lblAlgn val="ctr"/>
        <c:lblOffset val="100"/>
      </c:catAx>
      <c:valAx>
        <c:axId val="66029056"/>
        <c:scaling>
          <c:orientation val="minMax"/>
          <c:max val="1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e-IL" sz="1400" dirty="0" smtClean="0"/>
                  <a:t>אחוז מקרב </a:t>
                </a:r>
                <a:r>
                  <a:rPr lang="he-IL" sz="1400" dirty="0"/>
                  <a:t>המשתמשים</a:t>
                </a:r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65842560"/>
        <c:crosses val="autoZero"/>
        <c:crossBetween val="between"/>
        <c:majorUnit val="0.2"/>
      </c:valAx>
    </c:plotArea>
    <c:plotVisOnly val="1"/>
  </c:chart>
  <c:spPr>
    <a:noFill/>
    <a:ln w="3175" cap="rnd">
      <a:noFill/>
    </a:ln>
  </c:spPr>
  <c:txPr>
    <a:bodyPr/>
    <a:lstStyle/>
    <a:p>
      <a:pPr>
        <a:defRPr sz="1600"/>
      </a:pPr>
      <a:endParaRPr lang="he-IL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82618774075705"/>
          <c:y val="0.12967042847603738"/>
          <c:w val="0.5483476245184935"/>
          <c:h val="0.80111254355170336"/>
        </c:manualLayout>
      </c:layout>
      <c:pieChart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1.4919881590143697E-2"/>
                  <c:y val="-8.3293767383554665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70C0"/>
                        </a:solidFill>
                      </a:defRPr>
                    </a:pPr>
                    <a:r>
                      <a:rPr lang="he-IL" sz="1200">
                        <a:solidFill>
                          <a:srgbClr val="0070C0"/>
                        </a:solidFill>
                      </a:rPr>
                      <a:t>שאלון מתוקשב</a:t>
                    </a:r>
                    <a:r>
                      <a:rPr lang="en-US" sz="1200">
                        <a:solidFill>
                          <a:srgbClr val="0070C0"/>
                        </a:solidFill>
                      </a:rPr>
                      <a:t/>
                    </a:r>
                    <a:br>
                      <a:rPr lang="en-US" sz="1200">
                        <a:solidFill>
                          <a:srgbClr val="0070C0"/>
                        </a:solidFill>
                      </a:rPr>
                    </a:br>
                    <a:r>
                      <a:rPr lang="he-IL" sz="1200">
                        <a:solidFill>
                          <a:srgbClr val="0070C0"/>
                        </a:solidFill>
                      </a:rPr>
                      <a:t>73%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2.9109315067308409E-2"/>
                  <c:y val="8.67682478902656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B050"/>
                        </a:solidFill>
                      </a:defRPr>
                    </a:pPr>
                    <a:r>
                      <a:rPr lang="he-IL" sz="1200" dirty="0" smtClean="0"/>
                      <a:t>שאלון </a:t>
                    </a:r>
                    <a:r>
                      <a:rPr lang="he-IL" sz="1200" dirty="0"/>
                      <a:t>מתוקשב ושאלון </a:t>
                    </a:r>
                    <a:r>
                      <a:rPr lang="he-IL" sz="1200" dirty="0" smtClean="0"/>
                      <a:t>מודפס </a:t>
                    </a:r>
                    <a:r>
                      <a:rPr lang="he-IL" sz="1200" dirty="0"/>
                      <a:t>26%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1.8162240701581421E-3"/>
                  <c:y val="-2.3484152356477916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7030A0"/>
                        </a:solidFill>
                      </a:defRPr>
                    </a:pPr>
                    <a:r>
                      <a:rPr lang="he-IL" sz="1200">
                        <a:solidFill>
                          <a:srgbClr val="7030A0"/>
                        </a:solidFill>
                      </a:rPr>
                      <a:t>שאלון מודפס</a:t>
                    </a:r>
                    <a:r>
                      <a:rPr lang="en-US" sz="1200">
                        <a:solidFill>
                          <a:srgbClr val="7030A0"/>
                        </a:solidFill>
                      </a:rPr>
                      <a:t/>
                    </a:r>
                    <a:br>
                      <a:rPr lang="en-US" sz="1200">
                        <a:solidFill>
                          <a:srgbClr val="7030A0"/>
                        </a:solidFill>
                      </a:rPr>
                    </a:br>
                    <a:r>
                      <a:rPr lang="he-IL" sz="1200">
                        <a:solidFill>
                          <a:srgbClr val="7030A0"/>
                        </a:solidFill>
                      </a:rPr>
                      <a:t> 1%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showVal val="1"/>
              <c:showCatName val="1"/>
            </c:dLbl>
            <c:dLbl>
              <c:idx val="4"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CatName val="1"/>
          </c:dLbls>
          <c:cat>
            <c:strRef>
              <c:f>'השימוש בטקסטים'!$A$2:$A$4</c:f>
              <c:strCache>
                <c:ptCount val="3"/>
                <c:pt idx="0">
                  <c:v>שאלון מתוקשב</c:v>
                </c:pt>
                <c:pt idx="1">
                  <c:v>שאלון מתוקשב ושאלון מודפס</c:v>
                </c:pt>
                <c:pt idx="2">
                  <c:v>שאלון מודפס </c:v>
                </c:pt>
              </c:strCache>
            </c:strRef>
          </c:cat>
          <c:val>
            <c:numRef>
              <c:f>'השימוש בטקסטים'!$B$2:$B$4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0.26</c:v>
                </c:pt>
                <c:pt idx="2">
                  <c:v>1.0000000000000005E-2</c:v>
                </c:pt>
              </c:numCache>
            </c:numRef>
          </c:val>
        </c:ser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he-IL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82618774075705"/>
          <c:y val="0.12967042847603738"/>
          <c:w val="0.5483476245184945"/>
          <c:h val="0.80111254355170336"/>
        </c:manualLayout>
      </c:layout>
      <c:pieChart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4.8325829386885795E-2"/>
                  <c:y val="3.373434853452848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72BC"/>
                        </a:solidFill>
                      </a:defRPr>
                    </a:pPr>
                    <a:r>
                      <a:rPr lang="he-IL" sz="1200">
                        <a:solidFill>
                          <a:srgbClr val="0072BC"/>
                        </a:solidFill>
                      </a:rPr>
                      <a:t>טקסט מתוקשב</a:t>
                    </a:r>
                    <a:r>
                      <a:rPr lang="en-US" sz="1200">
                        <a:solidFill>
                          <a:srgbClr val="0072BC"/>
                        </a:solidFill>
                      </a:rPr>
                      <a:t/>
                    </a:r>
                    <a:br>
                      <a:rPr lang="en-US" sz="1200">
                        <a:solidFill>
                          <a:srgbClr val="0072BC"/>
                        </a:solidFill>
                      </a:rPr>
                    </a:br>
                    <a:r>
                      <a:rPr lang="he-IL" sz="1200">
                        <a:solidFill>
                          <a:srgbClr val="0072BC"/>
                        </a:solidFill>
                      </a:rPr>
                      <a:t>69%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1.2158383173430496E-2"/>
                  <c:y val="0.1159919871477021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B050"/>
                        </a:solidFill>
                      </a:defRPr>
                    </a:pPr>
                    <a:r>
                      <a:rPr lang="he-IL" sz="1200">
                        <a:solidFill>
                          <a:srgbClr val="00B050"/>
                        </a:solidFill>
                      </a:rPr>
                      <a:t>טקסט מתוקשב וטקסט מודפס</a:t>
                    </a:r>
                    <a:r>
                      <a:rPr lang="en-US" sz="1200">
                        <a:solidFill>
                          <a:srgbClr val="00B050"/>
                        </a:solidFill>
                      </a:rPr>
                      <a:t/>
                    </a:r>
                    <a:br>
                      <a:rPr lang="en-US" sz="1200">
                        <a:solidFill>
                          <a:srgbClr val="00B050"/>
                        </a:solidFill>
                      </a:rPr>
                    </a:br>
                    <a:r>
                      <a:rPr lang="he-IL" sz="1200">
                        <a:solidFill>
                          <a:srgbClr val="00B050"/>
                        </a:solidFill>
                      </a:rPr>
                      <a:t>25%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4.6376769605941413E-2"/>
                  <c:y val="7.4023777522506428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7030A0"/>
                        </a:solidFill>
                      </a:defRPr>
                    </a:pPr>
                    <a:r>
                      <a:rPr lang="he-IL" sz="1200"/>
                      <a:t>טקסט מודפס (תנ"ך ו/או שאלון מודפס)</a:t>
                    </a:r>
                    <a:r>
                      <a:rPr lang="en-US" sz="1200"/>
                      <a:t/>
                    </a:r>
                    <a:br>
                      <a:rPr lang="en-US" sz="1200"/>
                    </a:br>
                    <a:r>
                      <a:rPr lang="he-IL" sz="1200"/>
                      <a:t>6%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Val val="1"/>
            <c:showCatName val="1"/>
          </c:dLbls>
          <c:cat>
            <c:strRef>
              <c:f>'השימוש בטקסטים'!$A$30:$A$32</c:f>
              <c:strCache>
                <c:ptCount val="3"/>
                <c:pt idx="0">
                  <c:v>טקסט מתוקשב</c:v>
                </c:pt>
                <c:pt idx="1">
                  <c:v>טקסט מתוקשב וטקסט מודפס</c:v>
                </c:pt>
                <c:pt idx="2">
                  <c:v>טקסט מודפס (תנ"ך ו/או שאלון מודפס)</c:v>
                </c:pt>
              </c:strCache>
            </c:strRef>
          </c:cat>
          <c:val>
            <c:numRef>
              <c:f>'השימוש בטקסטים'!$B$30:$B$32</c:f>
              <c:numCache>
                <c:formatCode>0%</c:formatCode>
                <c:ptCount val="3"/>
                <c:pt idx="0">
                  <c:v>0.69000000000000061</c:v>
                </c:pt>
                <c:pt idx="1">
                  <c:v>0.25</c:v>
                </c:pt>
                <c:pt idx="2">
                  <c:v>6.0000000000000032E-2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he-IL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0.24345</cdr:x>
      <cdr:y>0.05514</cdr:y>
    </cdr:from>
    <cdr:to>
      <cdr:x>0.39137</cdr:x>
      <cdr:y>0.29574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04950" y="209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0.81805</cdr:x>
      <cdr:y>0.10046</cdr:y>
    </cdr:from>
    <cdr:to>
      <cdr:x>0.81831</cdr:x>
      <cdr:y>0.7972</cdr:y>
    </cdr:to>
    <cdr:sp macro="" textlink="">
      <cdr:nvSpPr>
        <cdr:cNvPr id="10" name="מחבר ישר 9"/>
        <cdr:cNvSpPr/>
      </cdr:nvSpPr>
      <cdr:spPr>
        <a:xfrm xmlns:a="http://schemas.openxmlformats.org/drawingml/2006/main" rot="5400000" flipH="1" flipV="1">
          <a:off x="5056981" y="381795"/>
          <a:ext cx="1588" cy="2647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0.20647</cdr:x>
      <cdr:y>0.02506</cdr:y>
    </cdr:from>
    <cdr:to>
      <cdr:x>0.44068</cdr:x>
      <cdr:y>0.09273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76350" y="95251"/>
          <a:ext cx="1447800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600">
              <a:solidFill>
                <a:schemeClr val="bg1"/>
              </a:solidFill>
            </a:rPr>
            <a:t>אפשרויות הצגה</a:t>
          </a:r>
        </a:p>
      </cdr:txBody>
    </cdr:sp>
  </cdr:relSizeAnchor>
  <cdr:relSizeAnchor xmlns:cdr="http://schemas.openxmlformats.org/drawingml/2006/chartDrawing">
    <cdr:from>
      <cdr:x>0.53313</cdr:x>
      <cdr:y>0.02506</cdr:y>
    </cdr:from>
    <cdr:to>
      <cdr:x>0.76733</cdr:x>
      <cdr:y>0.09273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295650" y="95250"/>
          <a:ext cx="1447800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he-IL" sz="1600">
              <a:solidFill>
                <a:sysClr val="window" lastClr="FFFFFF"/>
              </a:solidFill>
            </a:rPr>
            <a:t>אפשרויות מענה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0.24345</cdr:x>
      <cdr:y>0.05514</cdr:y>
    </cdr:from>
    <cdr:to>
      <cdr:x>0.39137</cdr:x>
      <cdr:y>0.29574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04950" y="209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0.24345</cdr:x>
      <cdr:y>0.05514</cdr:y>
    </cdr:from>
    <cdr:to>
      <cdr:x>0.39137</cdr:x>
      <cdr:y>0.29574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04950" y="209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006B8A-FE66-480D-905D-5B2D3F7C2F0A}" type="datetimeFigureOut">
              <a:rPr lang="he-IL"/>
              <a:pPr>
                <a:defRPr/>
              </a:pPr>
              <a:t>ה'/אדר א/תשע"א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637168-2228-4130-B5F5-9DD3BB0CD20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CA957-582C-4FA4-A891-84FF57D994F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e-I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e-I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37168-2228-4130-B5F5-9DD3BB0CD203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05886-E215-425D-8475-BD86E5E8E90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2A041-75E7-49BE-B8F4-187CB31FDA0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0D18E-0811-4498-AC2B-DF8284D4C58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261E-CF35-4AF4-A248-9A5EEC8297D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מסך רא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4"/>
          <p:cNvSpPr txBox="1">
            <a:spLocks/>
          </p:cNvSpPr>
          <p:nvPr userDrawn="1"/>
        </p:nvSpPr>
        <p:spPr>
          <a:xfrm>
            <a:off x="8081963" y="6715125"/>
            <a:ext cx="776287" cy="214313"/>
          </a:xfrm>
          <a:prstGeom prst="rect">
            <a:avLst/>
          </a:prstGeom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6C1676D-7B1D-4BC4-BA67-419E21007833}" type="slidenum">
              <a:rPr lang="he-I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5143536" cy="2028839"/>
          </a:xfrm>
        </p:spPr>
        <p:txBody>
          <a:bodyPr/>
          <a:lstStyle>
            <a:lvl1pPr algn="ctr">
              <a:defRPr sz="3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214" y="3643314"/>
            <a:ext cx="5113918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7AE8-4205-43CE-BFF4-DC772E4291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8625" y="6643688"/>
            <a:ext cx="2133600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5E69-E0CD-436A-94D8-F31FD23D14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8313" cy="1162050"/>
          </a:xfrm>
        </p:spPr>
        <p:txBody>
          <a:bodyPr anchor="t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27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3"/>
            <a:ext cx="3008313" cy="3714776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643688"/>
            <a:ext cx="2133600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C273-3259-489A-B576-263B78EB6DD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Simpl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 userDrawn="1"/>
        </p:nvSpPr>
        <p:spPr>
          <a:xfrm>
            <a:off x="-607255" y="-285776"/>
            <a:ext cx="10358510" cy="7500990"/>
          </a:xfrm>
          <a:prstGeom prst="roundRect">
            <a:avLst/>
          </a:prstGeom>
          <a:solidFill>
            <a:srgbClr val="0070C0"/>
          </a:solidFill>
          <a:ln w="76200">
            <a:solidFill>
              <a:srgbClr val="0070C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/>
          </a:p>
        </p:txBody>
      </p:sp>
      <p:sp>
        <p:nvSpPr>
          <p:cNvPr id="3" name="מלבן מעוגל 2"/>
          <p:cNvSpPr/>
          <p:nvPr userDrawn="1"/>
        </p:nvSpPr>
        <p:spPr>
          <a:xfrm>
            <a:off x="1" y="0"/>
            <a:ext cx="9143999" cy="6858000"/>
          </a:xfrm>
          <a:prstGeom prst="roundRect">
            <a:avLst/>
          </a:prstGeom>
          <a:solidFill>
            <a:schemeClr val="tx2"/>
          </a:solidFill>
          <a:ln w="76200">
            <a:noFill/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3CD328-5632-4FCE-9F62-0DCB5D60772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E973-100D-4048-B0EA-BFA40380DDB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B60E-BD13-495C-BC4C-518B863695B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7C14-8FB4-45EF-9E45-D67DC91886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53A4-5101-48DE-9E7C-F809BFEBB0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76FD-AFFA-4520-97A8-1C59EDE942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5DEC-9FFB-40C5-98C1-40BCFB87368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FA3B-5176-4575-9B33-05A82D38D88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ל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 userDrawn="1"/>
        </p:nvSpPr>
        <p:spPr>
          <a:xfrm>
            <a:off x="-607255" y="-285776"/>
            <a:ext cx="10358510" cy="7500990"/>
          </a:xfrm>
          <a:prstGeom prst="roundRect">
            <a:avLst/>
          </a:prstGeom>
          <a:solidFill>
            <a:srgbClr val="0070C0"/>
          </a:solidFill>
          <a:ln w="76200">
            <a:solidFill>
              <a:srgbClr val="0070C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/>
          </a:p>
        </p:txBody>
      </p:sp>
      <p:sp>
        <p:nvSpPr>
          <p:cNvPr id="5" name="מלבן מעוגל 4"/>
          <p:cNvSpPr/>
          <p:nvPr userDrawn="1"/>
        </p:nvSpPr>
        <p:spPr>
          <a:xfrm>
            <a:off x="1" y="0"/>
            <a:ext cx="9143999" cy="6858000"/>
          </a:xfrm>
          <a:prstGeom prst="roundRect">
            <a:avLst/>
          </a:prstGeom>
          <a:solidFill>
            <a:schemeClr val="tx2"/>
          </a:solidFill>
          <a:ln w="76200">
            <a:noFill/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263E-02A5-45B5-A272-A7FC711D5D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1C38-1CA1-4B73-B6F5-2022D6E595C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E1D8-875C-4D2B-9894-09D87C9ADF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7339-892A-4A00-9ADE-42929C63D19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73FE-BE99-44B3-B40A-903B1C1F35D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ממוספ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 marL="514350" indent="-514350">
              <a:buSzPct val="90000"/>
              <a:buFont typeface="+mj-lt"/>
              <a:buAutoNum type="arabicPeriod"/>
              <a:defRPr baseline="0"/>
            </a:lvl1pPr>
            <a:lvl2pPr marL="971550" indent="-514350">
              <a:buFont typeface="+mj-cs"/>
              <a:buAutoNum type="hebrew2Minus"/>
              <a:defRPr baseline="0"/>
            </a:lvl2pPr>
            <a:lvl3pPr marL="1428750" indent="-514350">
              <a:buFont typeface="+mj-lt"/>
              <a:buAutoNum type="romanUcPeriod"/>
              <a:defRPr/>
            </a:lvl3pPr>
            <a:lvl4pPr marL="1828800" indent="-457200">
              <a:buFont typeface="+mj-lt"/>
              <a:buAutoNum type="arabicPeriod"/>
              <a:defRPr baseline="0"/>
            </a:lvl4pPr>
            <a:lvl5pPr marL="2343150" indent="-514350">
              <a:buFont typeface="+mj-lt"/>
              <a:buAutoNum type="romanUcPeriod"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863D-0904-4F7E-B28B-56D1B0C717B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פר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643866" cy="1457335"/>
          </a:xfrm>
        </p:spPr>
        <p:txBody>
          <a:bodyPr anchor="b"/>
          <a:lstStyle>
            <a:lvl1pPr algn="ctr">
              <a:defRPr sz="3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32DC-9047-44E6-AE2D-449DEC8332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מסך להוספת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2286000" y="274638"/>
            <a:ext cx="6400800" cy="511175"/>
          </a:xfrm>
          <a:prstGeom prst="rect">
            <a:avLst/>
          </a:prstGeom>
        </p:spPr>
        <p:txBody>
          <a:bodyPr rIns="90000"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he-IL" sz="3200" dirty="0">
                <a:latin typeface="+mj-lt"/>
                <a:ea typeface="+mj-ea"/>
                <a:cs typeface="+mj-cs"/>
              </a:rPr>
              <a:t>לחץ כאן לעריכת כותרת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68" y="4986358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pPr lvl="0"/>
            <a:r>
              <a:rPr lang="he-IL" smtClean="0"/>
              <a:t>לחץ כדי לערוך סגנון כותרת של תבנית בסיס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7368" y="857232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7368" y="5553096"/>
            <a:ext cx="5486400" cy="804862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643688"/>
            <a:ext cx="2133600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BF34-EA9B-4595-B144-D6AEE44FBA0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מסך 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625" y="6643688"/>
            <a:ext cx="2133600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2292-6D9D-43E4-BAFA-D3671D877C3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643866" cy="1457335"/>
          </a:xfrm>
        </p:spPr>
        <p:txBody>
          <a:bodyPr anchor="b"/>
          <a:lstStyle>
            <a:lvl1pPr algn="ctr"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79AE-E657-49C8-A917-3F3FADBB0F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625" y="6643688"/>
            <a:ext cx="2133600" cy="2143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A34F-7030-4C5D-B813-F3923DDD9C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כאן לעריכת כותרת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כאן לכתיבת סעיפים</a:t>
            </a:r>
          </a:p>
          <a:p>
            <a:pPr lvl="1"/>
            <a:r>
              <a:rPr lang="he-IL" smtClean="0"/>
              <a:t>דרגה שנייה</a:t>
            </a:r>
          </a:p>
          <a:p>
            <a:pPr lvl="2"/>
            <a:r>
              <a:rPr lang="he-IL" smtClean="0"/>
              <a:t>דרגה שלישית</a:t>
            </a:r>
          </a:p>
          <a:p>
            <a:pPr lvl="3"/>
            <a:r>
              <a:rPr lang="he-IL" smtClean="0"/>
              <a:t>דרגה רביעית</a:t>
            </a:r>
          </a:p>
          <a:p>
            <a:pPr lvl="4"/>
            <a:r>
              <a:rPr lang="he-IL" smtClean="0"/>
              <a:t>דרגה חמישית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643688"/>
            <a:ext cx="7286625" cy="2143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563" y="6643688"/>
            <a:ext cx="776287" cy="2143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837BF-185E-439D-833A-EA2B0FE7F3A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15" r:id="rId3"/>
    <p:sldLayoutId id="2147484216" r:id="rId4"/>
    <p:sldLayoutId id="2147484217" r:id="rId5"/>
    <p:sldLayoutId id="2147484232" r:id="rId6"/>
    <p:sldLayoutId id="2147484233" r:id="rId7"/>
    <p:sldLayoutId id="2147484218" r:id="rId8"/>
    <p:sldLayoutId id="2147484234" r:id="rId9"/>
    <p:sldLayoutId id="2147484235" r:id="rId10"/>
    <p:sldLayoutId id="2147484236" r:id="rId11"/>
    <p:sldLayoutId id="2147484237" r:id="rId12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5pPr>
      <a:lvl6pPr marL="457200" algn="r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6pPr>
      <a:lvl7pPr marL="914400" algn="r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7pPr>
      <a:lvl8pPr marL="1371600" algn="r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8pPr>
      <a:lvl9pPr marL="1828800" algn="r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ucida Sans Unicode" pitchFamily="34" charset="0"/>
          <a:cs typeface="NarkisTamBlackMFO" charset="-79"/>
        </a:defRPr>
      </a:lvl9pPr>
    </p:titleStyle>
    <p:bodyStyle>
      <a:lvl1pPr marL="358775" indent="-358775" algn="r" rtl="1" eaLnBrk="0" fontAlgn="base" hangingPunct="0">
        <a:spcBef>
          <a:spcPct val="20000"/>
        </a:spcBef>
        <a:spcAft>
          <a:spcPct val="0"/>
        </a:spcAft>
        <a:buSzPct val="70000"/>
        <a:buFont typeface="Wingdings 2" pitchFamily="18" charset="2"/>
        <a:buChar char="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SzPct val="11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24418E-C02A-40D2-89CA-BA1013CB7A8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orage.cet.ac.il/video/BhinotMemuhshavot/BhinotMemuhshavot/BhinotMemuhshavo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openxmlformats.org/officeDocument/2006/relationships/hyperlink" Target="file:///\\sts\storage\eval\iTest_2.files\T26c6.wma" TargetMode="External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>
            <a:off x="-607255" y="-285776"/>
            <a:ext cx="10358510" cy="7500990"/>
          </a:xfrm>
          <a:prstGeom prst="roundRect">
            <a:avLst/>
          </a:prstGeom>
          <a:solidFill>
            <a:srgbClr val="0070C0"/>
          </a:solidFill>
          <a:ln w="76200">
            <a:solidFill>
              <a:srgbClr val="0070C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" y="0"/>
            <a:ext cx="9143999" cy="6858000"/>
          </a:xfrm>
          <a:prstGeom prst="roundRect">
            <a:avLst/>
          </a:prstGeom>
          <a:solidFill>
            <a:schemeClr val="tx2"/>
          </a:solidFill>
          <a:ln w="76200">
            <a:noFill/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2214563"/>
            <a:ext cx="6357937" cy="2324100"/>
          </a:xfrm>
        </p:spPr>
        <p:txBody>
          <a:bodyPr rIns="90000" rtlCol="1" anchor="ctr"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4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הטכנולוגיה בשירות תלמידים עם לקויות למידה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he-IL" sz="36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המקרה של בחינת הבגרות המתוקשבת בתנ"ך</a:t>
            </a:r>
            <a:endParaRPr lang="he-IL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85728"/>
            <a:ext cx="2500305" cy="11182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מדינת ישראל</a:t>
            </a:r>
          </a:p>
          <a:p>
            <a:pPr algn="just">
              <a:lnSpc>
                <a:spcPts val="2000"/>
              </a:lnSpc>
              <a:defRPr/>
            </a:pP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משרד החינוך</a:t>
            </a:r>
          </a:p>
          <a:p>
            <a:pPr algn="just">
              <a:lnSpc>
                <a:spcPts val="2000"/>
              </a:lnSpc>
              <a:defRPr/>
            </a:pP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המינהל הפדגוגי</a:t>
            </a:r>
          </a:p>
          <a:p>
            <a:pPr algn="just">
              <a:lnSpc>
                <a:spcPts val="2000"/>
              </a:lnSpc>
              <a:defRPr/>
            </a:pP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אגף </a:t>
            </a:r>
            <a:r>
              <a:rPr lang="he-IL" sz="2000" b="1" dirty="0">
                <a:solidFill>
                  <a:schemeClr val="bg1">
                    <a:lumMod val="75000"/>
                  </a:schemeClr>
                </a:solidFill>
                <a:ea typeface="+mj-ea"/>
              </a:rPr>
              <a:t>א' בחינות</a:t>
            </a:r>
            <a:endParaRPr lang="he-IL" b="1" dirty="0">
              <a:solidFill>
                <a:schemeClr val="bg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7" name="תמונה 6" descr="new-logo-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221457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4563" y="6072206"/>
            <a:ext cx="28376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כנס </a:t>
            </a:r>
            <a:r>
              <a:rPr lang="he-IL" sz="2000" b="1" dirty="0" err="1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צ'ייס – פברואר </a:t>
            </a:r>
            <a:r>
              <a:rPr lang="he-IL" sz="2000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2011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08131" y="5072074"/>
            <a:ext cx="65214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משרד החינוך: דוד הלוי</a:t>
            </a:r>
          </a:p>
          <a:p>
            <a:pPr lvl="0">
              <a:lnSpc>
                <a:spcPct val="80000"/>
              </a:lnSpc>
              <a:spcAft>
                <a:spcPct val="10000"/>
              </a:spcAft>
              <a:buSzPct val="70000"/>
              <a:defRPr/>
            </a:pPr>
            <a:r>
              <a:rPr lang="he-IL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מטח: ענת קדם, מיכל שמש, יעקב שוורץ, תהילה </a:t>
            </a:r>
            <a:r>
              <a:rPr lang="he-IL" b="1" dirty="0" err="1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סנד</a:t>
            </a:r>
            <a:r>
              <a:rPr lang="he-IL" b="1" dirty="0" smtClean="0">
                <a:solidFill>
                  <a:schemeClr val="bg1">
                    <a:lumMod val="75000"/>
                  </a:schemeClr>
                </a:solidFill>
                <a:ea typeface="+mj-ea"/>
              </a:rPr>
              <a:t>, ד"ר טלי פרוינד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323528" y="1648977"/>
            <a:ext cx="8535322" cy="470898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lvl="0" indent="-531813" fontAlgn="auto">
              <a:spcBef>
                <a:spcPts val="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אפשרויות לקריאת השאלון ולמענה: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קריאה על הצג של טקסט השאלות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השמעת טקסט השאלות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הגדלת הטקסט על הצג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מענה על-ידי הקלדה ועריכה של התשובות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מענה על-ידי הקלטת התשובות ועריכתן</a:t>
            </a:r>
          </a:p>
          <a:p>
            <a:pPr marL="531813" indent="-531813" fontAlgn="auto">
              <a:spcBef>
                <a:spcPts val="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כלים מסייעים: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b="1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סרגל ניווט המותאם למבנה הבחינה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כלי הדגשה צבעוניים (מרקר)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 שעון למדידת הזמן שנותר עד סיום הבחינה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3600" b="1" dirty="0" smtClean="0">
                <a:solidFill>
                  <a:srgbClr val="002060"/>
                </a:solidFill>
              </a:rPr>
              <a:t>סביבת היבחנות חדשה - </a:t>
            </a:r>
            <a:r>
              <a:rPr lang="en-US" sz="3600" b="1" dirty="0" err="1" smtClean="0">
                <a:solidFill>
                  <a:srgbClr val="002060"/>
                </a:solidFill>
              </a:rPr>
              <a:t>iTest</a:t>
            </a:r>
            <a:endParaRPr lang="he-IL" sz="3600" b="1" dirty="0" smtClean="0">
              <a:solidFill>
                <a:srgbClr val="002060"/>
              </a:solidFill>
            </a:endParaRPr>
          </a:p>
          <a:p>
            <a:pPr algn="ctr"/>
            <a:r>
              <a:rPr lang="he-IL" sz="3600" b="1" dirty="0" smtClean="0">
                <a:solidFill>
                  <a:srgbClr val="002060"/>
                </a:solidFill>
              </a:rPr>
              <a:t>להעשרת מגוון ההתאמות ללקויי למידה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10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42966" y="2214563"/>
            <a:ext cx="7929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40000"/>
              <a:defRPr/>
            </a:pPr>
            <a:r>
              <a:rPr lang="he-IL" sz="3600" dirty="0" smtClean="0">
                <a:solidFill>
                  <a:srgbClr val="002060"/>
                </a:solidFill>
                <a:ea typeface="+mj-ea"/>
                <a:hlinkClick r:id="rId3" action="ppaction://hlinksldjump"/>
              </a:rPr>
              <a:t>הדגמה של בחינת </a:t>
            </a:r>
            <a:r>
              <a:rPr lang="he-IL" sz="3600" dirty="0">
                <a:solidFill>
                  <a:srgbClr val="002060"/>
                </a:solidFill>
                <a:ea typeface="+mj-ea"/>
                <a:hlinkClick r:id="rId3" action="ppaction://hlinksldjump"/>
              </a:rPr>
              <a:t>בגרות מתוקשבת בתנ"ך לנבחנים הזכאים להתאמות </a:t>
            </a:r>
            <a:r>
              <a:rPr lang="he-IL" sz="3600" dirty="0" smtClean="0">
                <a:solidFill>
                  <a:srgbClr val="002060"/>
                </a:solidFill>
                <a:ea typeface="+mj-ea"/>
                <a:hlinkClick r:id="rId3" action="ppaction://hlinksldjump"/>
              </a:rPr>
              <a:t>היבחנות</a:t>
            </a:r>
            <a:endParaRPr lang="en-US" sz="3600" dirty="0">
              <a:solidFill>
                <a:srgbClr val="002060"/>
              </a:solidFill>
              <a:ea typeface="+mj-ea"/>
              <a:hlinkClick r:id="rId4"/>
            </a:endParaRPr>
          </a:p>
        </p:txBody>
      </p:sp>
      <p:sp>
        <p:nvSpPr>
          <p:cNvPr id="4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11</a:t>
            </a:fld>
            <a:endParaRPr lang="en-US" sz="2000" b="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24025"/>
            <a:ext cx="6721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724025"/>
            <a:ext cx="6721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438" y="2143125"/>
            <a:ext cx="15367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714348" y="7142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בחינת בגרות בתנ"ך לנבחנים 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he-IL" sz="3600" b="1" dirty="0" smtClean="0">
                <a:solidFill>
                  <a:srgbClr val="002060"/>
                </a:solidFill>
              </a:rPr>
              <a:t>הזכאים להתאמות היבחנות </a:t>
            </a:r>
          </a:p>
          <a:p>
            <a:pPr>
              <a:defRPr/>
            </a:pPr>
            <a:r>
              <a:rPr lang="he-IL" sz="2400" dirty="0" smtClean="0">
                <a:solidFill>
                  <a:schemeClr val="bg1"/>
                </a:solidFill>
              </a:rPr>
              <a:t>1. </a:t>
            </a:r>
            <a:r>
              <a:rPr lang="he-IL" sz="2800" b="1" dirty="0" smtClean="0">
                <a:solidFill>
                  <a:srgbClr val="0072BB"/>
                </a:solidFill>
              </a:rPr>
              <a:t>הכניסה לבחינה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12</a:t>
            </a:fld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1516063"/>
            <a:ext cx="664368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6175" y="4646613"/>
            <a:ext cx="28305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1873251"/>
            <a:ext cx="466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>
            <a:hlinkClick r:id="rId10" action="ppaction://hlinkfil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6388" y="2076451"/>
            <a:ext cx="2079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0725" y="2314576"/>
            <a:ext cx="2570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88" y="2801938"/>
            <a:ext cx="2649537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25" y="1801813"/>
            <a:ext cx="2143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4230688"/>
            <a:ext cx="16748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50" y="3159126"/>
            <a:ext cx="25336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0013" y="1776413"/>
            <a:ext cx="701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תמונה 20" descr="marker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86438" y="1730376"/>
            <a:ext cx="228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0325" y="4311651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29313" y="4302126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18038" y="1755776"/>
            <a:ext cx="882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מלבן מעוגל 25">
            <a:hlinkClick r:id="rId22" action="ppaction://hlinksldjump"/>
          </p:cNvPr>
          <p:cNvSpPr/>
          <p:nvPr/>
        </p:nvSpPr>
        <p:spPr>
          <a:xfrm>
            <a:off x="4000496" y="6600847"/>
            <a:ext cx="857256" cy="25717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1" anchor="ctr"/>
          <a:lstStyle/>
          <a:p>
            <a:pPr algn="ctr">
              <a:spcBef>
                <a:spcPts val="0"/>
              </a:spcBef>
              <a:defRPr/>
            </a:pPr>
            <a:r>
              <a:rPr lang="he-IL" sz="2000" b="1" dirty="0">
                <a:solidFill>
                  <a:schemeClr val="bg1"/>
                </a:solidFill>
              </a:rPr>
              <a:t>חזרה</a:t>
            </a:r>
          </a:p>
        </p:txBody>
      </p:sp>
      <p:sp>
        <p:nvSpPr>
          <p:cNvPr id="19" name="כותרת 1"/>
          <p:cNvSpPr txBox="1">
            <a:spLocks/>
          </p:cNvSpPr>
          <p:nvPr/>
        </p:nvSpPr>
        <p:spPr>
          <a:xfrm>
            <a:off x="714348" y="-1367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בחינת בגרות בתנ"ך לנבחנים 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he-IL" sz="3600" b="1" dirty="0" smtClean="0">
                <a:solidFill>
                  <a:srgbClr val="002060"/>
                </a:solidFill>
              </a:rPr>
              <a:t>הזכאים להתאמות היבחנות </a:t>
            </a:r>
          </a:p>
          <a:p>
            <a:pPr>
              <a:defRPr/>
            </a:pPr>
            <a:r>
              <a:rPr lang="he-IL" sz="2400" dirty="0" smtClean="0">
                <a:solidFill>
                  <a:schemeClr val="bg1"/>
                </a:solidFill>
              </a:rPr>
              <a:t>2. </a:t>
            </a:r>
            <a:r>
              <a:rPr lang="he-IL" sz="2800" b="1" dirty="0" smtClean="0">
                <a:solidFill>
                  <a:srgbClr val="0072BB"/>
                </a:solidFill>
              </a:rPr>
              <a:t>מסך השאלה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20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13</a:t>
            </a:fld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6 0.02382 C 0.04948 0.02567 0.05399 0.02775 0.0585 0.0296 C 0.0651 0.03562 0.07222 0.04186 0.07795 0.04949 C 0.0809 0.05342 0.0868 0.06152 0.0868 0.06152 C 0.09184 0.08095 0.10538 0.0939 0.11527 0.10916 C 0.12222 0.1198 0.12708 0.13206 0.1375 0.13714 C 0.14843 0.15102 0.13211 0.13159 0.14496 0.14293 C 0.14826 0.1457 0.15104 0.1494 0.15399 0.15287 C 0.1618 0.16189 0.1677 0.17322 0.17639 0.18085 C 0.1802 0.19542 0.17482 0.17785 0.18229 0.19265 C 0.18437 0.19681 0.18489 0.20236 0.1868 0.20675 C 0.19132 0.21739 0.19618 0.22757 0.20034 0.23844 C 0.20156 0.24168 0.20225 0.24515 0.2033 0.24838 C 0.2052 0.2537 0.2092 0.26434 0.2092 0.26434 C 0.20868 0.29741 0.20868 0.33071 0.20781 0.36379 C 0.20764 0.37304 0.20711 0.39408 0.19878 0.3994 " pathEditMode="relative" ptsTypes="fffffffffffffff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26c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1143000" y="2643182"/>
            <a:ext cx="6757988" cy="1143000"/>
          </a:xfrm>
        </p:spPr>
        <p:txBody>
          <a:bodyPr/>
          <a:lstStyle/>
          <a:p>
            <a:pPr algn="ctr" eaLnBrk="1" hangingPunct="1">
              <a:tabLst>
                <a:tab pos="533400" algn="l"/>
              </a:tabLst>
            </a:pPr>
            <a:r>
              <a:rPr lang="he-IL" sz="4800" dirty="0" smtClean="0">
                <a:solidFill>
                  <a:srgbClr val="0072BB"/>
                </a:solidFill>
              </a:rPr>
              <a:t>הערכת הפעולה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85750" y="1142984"/>
            <a:ext cx="82153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1800"/>
              </a:spcAft>
              <a:buSzPct val="14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שאלות ההערכה:</a:t>
            </a:r>
          </a:p>
          <a:p>
            <a:pPr marL="990600" lvl="2" indent="-458788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באיזו מידה בחינת הבגרות המתוקשבת נותנת מענה לצורכי נבחנים הזכאים להתאמות היבחנות? </a:t>
            </a:r>
          </a:p>
          <a:p>
            <a:pPr marL="990600" lvl="2" indent="-458788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באיזו מידה הבחינה משפרת את איכות תהליכי ההעברה והבדיקה בהיבטים פדגוגיים, פסיכומטריים וארגוניים?</a:t>
            </a:r>
          </a:p>
          <a:p>
            <a:pPr marL="533400" indent="-533400" fontAlgn="auto">
              <a:spcBef>
                <a:spcPts val="0"/>
              </a:spcBef>
              <a:spcAft>
                <a:spcPts val="1800"/>
              </a:spcAft>
              <a:buSzPct val="14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אוכלוסיית המחקר: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תשעה בתי-ספר, 160 נבחנים בתנ"ך</a:t>
            </a:r>
          </a:p>
          <a:p>
            <a:pPr marL="533400" lvl="2" indent="-533400" fontAlgn="auto">
              <a:spcBef>
                <a:spcPts val="0"/>
              </a:spcBef>
              <a:spcAft>
                <a:spcPts val="1800"/>
              </a:spcAft>
              <a:buSzPct val="14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שיקולים בבחירת התלמידים על-ידי המורים: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מוטיבציה להיבחן בבחינה המתוקשבת, שליטה במחשב, הסכמת הורים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הערכה מעצבת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15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מערך המחקר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16</a:t>
            </a:fld>
            <a:endParaRPr lang="en-US" sz="2000" b="0" dirty="0"/>
          </a:p>
        </p:txBody>
      </p:sp>
      <p:graphicFrame>
        <p:nvGraphicFramePr>
          <p:cNvPr id="7" name="Group 41"/>
          <p:cNvGraphicFramePr>
            <a:graphicFrameLocks/>
          </p:cNvGraphicFramePr>
          <p:nvPr/>
        </p:nvGraphicFramePr>
        <p:xfrm>
          <a:off x="555625" y="1384300"/>
          <a:ext cx="8088341" cy="4902217"/>
        </p:xfrm>
        <a:graphic>
          <a:graphicData uri="http://schemas.openxmlformats.org/drawingml/2006/table">
            <a:tbl>
              <a:tblPr rtl="1"/>
              <a:tblGrid>
                <a:gridCol w="4878566"/>
                <a:gridCol w="3209775"/>
              </a:tblGrid>
              <a:tr h="6281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הכלי ומקור המידע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מספר המשיבים/אירועים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3320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במהלך הבחינה התפעולית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B1D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9332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תצפית מובנית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6 מבין 9 בתי-ספר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</a:tr>
              <a:tr h="593320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לאחר הבחינה התפעולית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B1D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9332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ריאיון טלפוני קצר ומובנה עם הנבחנים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מדגם מייצג של 80 מבין  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</a:tr>
              <a:tr h="64459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ריאיון עומק טלפוני מובנה למחצה עם הנבחנים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10 נבחנים מ-5 בתי-ספר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</a:tr>
              <a:tr h="6281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שאלון לצוות ההוראה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9 מבין 9 מורים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</a:tr>
              <a:tr h="6281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שאלון למעריכי הבחינות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2BB"/>
                          </a:solidFill>
                          <a:effectLst/>
                          <a:latin typeface="Arial" pitchFamily="34" charset="0"/>
                          <a:cs typeface="NarkisTamMFO" charset="-79"/>
                        </a:rPr>
                        <a:t>8 מבין 9 מעריכים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1143000" y="2643182"/>
            <a:ext cx="6757988" cy="1143000"/>
          </a:xfrm>
        </p:spPr>
        <p:txBody>
          <a:bodyPr/>
          <a:lstStyle/>
          <a:p>
            <a:pPr algn="ctr" eaLnBrk="1" hangingPunct="1">
              <a:tabLst>
                <a:tab pos="533400" algn="l"/>
              </a:tabLst>
            </a:pPr>
            <a:r>
              <a:rPr lang="he-IL" sz="4800" dirty="0" smtClean="0">
                <a:solidFill>
                  <a:srgbClr val="0072BB"/>
                </a:solidFill>
              </a:rPr>
              <a:t>ממצאים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השימוש באפשרויות שמספקת הבחינה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18</a:t>
            </a:fld>
            <a:endParaRPr lang="en-US" sz="2000" b="0" dirty="0"/>
          </a:p>
        </p:txBody>
      </p:sp>
      <p:sp>
        <p:nvSpPr>
          <p:cNvPr id="10" name="מלבן מעוגל 9"/>
          <p:cNvSpPr/>
          <p:nvPr/>
        </p:nvSpPr>
        <p:spPr>
          <a:xfrm>
            <a:off x="714348" y="6022997"/>
            <a:ext cx="7572427" cy="62071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e-IL" sz="2000" b="1" dirty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נבחנים השתמשו באפשרויות של הסביבה המתוקשבת לאו דווקא בהלימה להתאמות ההיבחנות שהם זכאים להן</a:t>
            </a:r>
          </a:p>
        </p:txBody>
      </p:sp>
      <p:graphicFrame>
        <p:nvGraphicFramePr>
          <p:cNvPr id="8" name="מציין מיקום תוכן 4"/>
          <p:cNvGraphicFramePr>
            <a:graphicFrameLocks noGrp="1"/>
          </p:cNvGraphicFramePr>
          <p:nvPr/>
        </p:nvGraphicFramePr>
        <p:xfrm>
          <a:off x="642910" y="1214422"/>
          <a:ext cx="7786742" cy="44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שביעות רצון מהאפשרויות שמספקת הבחינה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19</a:t>
            </a:fld>
            <a:endParaRPr lang="en-US" sz="2000" b="0" dirty="0"/>
          </a:p>
        </p:txBody>
      </p:sp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1527200" y="1124744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>
                <a:solidFill>
                  <a:srgbClr val="0072BB"/>
                </a:solidFill>
              </a:rPr>
              <a:t>אחוזי שביעות הרצון מאפשרויות ההצגה </a:t>
            </a:r>
            <a:r>
              <a:rPr lang="he-IL" b="1" dirty="0" smtClean="0">
                <a:solidFill>
                  <a:srgbClr val="0072BB"/>
                </a:solidFill>
              </a:rPr>
              <a:t>והמענה ב-</a:t>
            </a:r>
            <a:r>
              <a:rPr lang="en-US" b="1" dirty="0" err="1">
                <a:solidFill>
                  <a:srgbClr val="0072BB"/>
                </a:solidFill>
              </a:rPr>
              <a:t>iTest</a:t>
            </a:r>
            <a:r>
              <a:rPr lang="he-IL" b="1" dirty="0">
                <a:solidFill>
                  <a:srgbClr val="0072BB"/>
                </a:solidFill>
              </a:rPr>
              <a:t> </a:t>
            </a:r>
            <a:r>
              <a:rPr lang="he-IL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(N=80</a:t>
            </a:r>
            <a:endParaRPr lang="he-IL" b="1" dirty="0">
              <a:solidFill>
                <a:srgbClr val="0072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19572" y="5948386"/>
            <a:ext cx="7710080" cy="76676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e-IL" sz="2000" b="1" dirty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הנבחנים הביעו שביעות רצון גבוהה מאפשרויות ההצגה והמענה</a:t>
            </a:r>
          </a:p>
        </p:txBody>
      </p:sp>
      <p:graphicFrame>
        <p:nvGraphicFramePr>
          <p:cNvPr id="12" name="מציין מיקום תוכן 4"/>
          <p:cNvGraphicFramePr>
            <a:graphicFrameLocks noGrp="1"/>
          </p:cNvGraphicFramePr>
          <p:nvPr/>
        </p:nvGraphicFramePr>
        <p:xfrm>
          <a:off x="642910" y="1500174"/>
          <a:ext cx="7715304" cy="433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</a:t>
            </a:fld>
            <a:endParaRPr lang="en-US" sz="2000" b="0" dirty="0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14348" y="7142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מקומה של הטכנולוגיה בחזון וביעדי משרד החינוך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0" y="857232"/>
            <a:ext cx="8858280" cy="570925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endParaRPr lang="he-IL" sz="2800" b="1" dirty="0" smtClean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החזון: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התאמת מערכת החינוך למאה ה-21</a:t>
            </a:r>
          </a:p>
          <a:p>
            <a:pPr marL="531813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הדרך: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הטמעת פדגוגיה חדשנית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:</a:t>
            </a:r>
          </a:p>
          <a:p>
            <a:pPr marL="1446213" lvl="2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תכנים וידע רלוונטיים למציאות דינאמית</a:t>
            </a:r>
          </a:p>
          <a:p>
            <a:pPr marL="1446213" lvl="2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מיומנויות רלוונטיות</a:t>
            </a:r>
          </a:p>
          <a:p>
            <a:pPr marL="1446213" lvl="2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הוראה מותאמת לשונות בין תלמידים</a:t>
            </a:r>
          </a:p>
          <a:p>
            <a:pPr marL="1446213" lvl="2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הוראה השוברת מחיצות בין בית-הספר לסביבתו</a:t>
            </a:r>
          </a:p>
          <a:p>
            <a:pPr marL="1446213" lvl="2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הטכנולוגיה כמנוף לשיפור תהליכי הוראה ולהתייעלות </a:t>
            </a:r>
            <a:r>
              <a:rPr lang="he-IL" sz="2400" dirty="0" err="1" smtClean="0">
                <a:solidFill>
                  <a:schemeClr val="bg1"/>
                </a:solidFill>
                <a:ea typeface="+mj-ea"/>
              </a:rPr>
              <a:t>מינהלית</a:t>
            </a:r>
            <a:endParaRPr lang="he-IL" sz="2400" dirty="0" smtClean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המסר: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הקניית מיומנויות המאה ה-21 באמצעות הטכנולוגיה של המאה ה-21</a:t>
            </a:r>
            <a:endParaRPr lang="he-IL" sz="2400" dirty="0" smtClean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ביטוי החזון והיעדים בעבודת אגף הבחינות: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הרחבת היישום של בחינות בגרות מתוקשבות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השימוש בכלי העזר שמספקת הבחינה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20</a:t>
            </a:fld>
            <a:endParaRPr lang="en-US" sz="2000" b="0" dirty="0"/>
          </a:p>
        </p:txBody>
      </p:sp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1312886" y="1124744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 smtClean="0">
                <a:solidFill>
                  <a:srgbClr val="0072BB"/>
                </a:solidFill>
              </a:rPr>
              <a:t>אחוז המשתמשים בכלי העזר של  </a:t>
            </a:r>
            <a:r>
              <a:rPr lang="en-US" b="1" dirty="0" err="1" smtClean="0">
                <a:solidFill>
                  <a:srgbClr val="0072BB"/>
                </a:solidFill>
              </a:rPr>
              <a:t>iTest</a:t>
            </a:r>
            <a:r>
              <a:rPr lang="he-IL" b="1" dirty="0" smtClean="0">
                <a:solidFill>
                  <a:srgbClr val="0072BB"/>
                </a:solidFill>
              </a:rPr>
              <a:t> (</a:t>
            </a:r>
            <a:r>
              <a:rPr lang="en-US" b="1" dirty="0" smtClean="0">
                <a:solidFill>
                  <a:srgbClr val="0072BB"/>
                </a:solidFill>
              </a:rPr>
              <a:t>(N=80</a:t>
            </a:r>
            <a:endParaRPr lang="he-IL" b="1" dirty="0">
              <a:solidFill>
                <a:srgbClr val="0072BB"/>
              </a:solidFill>
            </a:endParaRPr>
          </a:p>
        </p:txBody>
      </p:sp>
      <p:sp>
        <p:nvSpPr>
          <p:cNvPr id="9" name="מלבן 14"/>
          <p:cNvSpPr>
            <a:spLocks noChangeArrowheads="1"/>
          </p:cNvSpPr>
          <p:nvPr/>
        </p:nvSpPr>
        <p:spPr bwMode="auto">
          <a:xfrm>
            <a:off x="1000100" y="5791818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Aft>
                <a:spcPts val="0"/>
              </a:spcAft>
              <a:buSzPct val="70000"/>
              <a:buFont typeface="Wingdings 2" pitchFamily="18" charset="2"/>
              <a:buChar char=""/>
            </a:pPr>
            <a:r>
              <a:rPr lang="he-IL" b="1" dirty="0">
                <a:solidFill>
                  <a:srgbClr val="0072BB"/>
                </a:solidFill>
              </a:rPr>
              <a:t>סרגל ניווט ושעון </a:t>
            </a:r>
            <a:r>
              <a:rPr lang="he-IL" dirty="0">
                <a:solidFill>
                  <a:srgbClr val="0072BB"/>
                </a:solidFill>
              </a:rPr>
              <a:t>–</a:t>
            </a:r>
            <a:r>
              <a:rPr lang="he-IL" dirty="0" err="1">
                <a:solidFill>
                  <a:srgbClr val="0072BB"/>
                </a:solidFill>
              </a:rPr>
              <a:t> רו</a:t>
            </a:r>
            <a:r>
              <a:rPr lang="he-IL" dirty="0">
                <a:solidFill>
                  <a:srgbClr val="0072BB"/>
                </a:solidFill>
              </a:rPr>
              <a:t>ב הנבחנים השתמשו בסרגל הניווט ובשעון</a:t>
            </a:r>
          </a:p>
          <a:p>
            <a:pPr marL="174625" indent="-174625">
              <a:spcAft>
                <a:spcPts val="0"/>
              </a:spcAft>
              <a:buSzPct val="70000"/>
              <a:buFont typeface="Wingdings 2" pitchFamily="18" charset="2"/>
              <a:buChar char=""/>
            </a:pPr>
            <a:r>
              <a:rPr lang="he-IL" b="1" dirty="0">
                <a:solidFill>
                  <a:srgbClr val="0072BB"/>
                </a:solidFill>
              </a:rPr>
              <a:t>כלי הדגשה </a:t>
            </a:r>
            <a:r>
              <a:rPr lang="he-IL" dirty="0" err="1">
                <a:solidFill>
                  <a:srgbClr val="0072BB"/>
                </a:solidFill>
              </a:rPr>
              <a:t>– כ</a:t>
            </a:r>
            <a:r>
              <a:rPr lang="he-IL" dirty="0">
                <a:solidFill>
                  <a:srgbClr val="0072BB"/>
                </a:solidFill>
              </a:rPr>
              <a:t>מחצית מן הנבחנים השתמשו בכלי ההדגשה</a:t>
            </a:r>
          </a:p>
          <a:p>
            <a:pPr marL="174625" indent="-174625">
              <a:spcAft>
                <a:spcPts val="0"/>
              </a:spcAft>
              <a:buSzPct val="70000"/>
              <a:buFont typeface="Wingdings 2" pitchFamily="18" charset="2"/>
              <a:buChar char=""/>
            </a:pPr>
            <a:r>
              <a:rPr lang="he-IL" b="1" dirty="0">
                <a:solidFill>
                  <a:srgbClr val="0072BB"/>
                </a:solidFill>
              </a:rPr>
              <a:t>המרה לגימטרייה </a:t>
            </a:r>
            <a:r>
              <a:rPr lang="he-IL" dirty="0">
                <a:solidFill>
                  <a:srgbClr val="0072BB"/>
                </a:solidFill>
              </a:rPr>
              <a:t>–</a:t>
            </a:r>
            <a:r>
              <a:rPr lang="he-IL" dirty="0" err="1">
                <a:solidFill>
                  <a:srgbClr val="0072BB"/>
                </a:solidFill>
              </a:rPr>
              <a:t> כש</a:t>
            </a:r>
            <a:r>
              <a:rPr lang="he-IL" dirty="0">
                <a:solidFill>
                  <a:srgbClr val="0072BB"/>
                </a:solidFill>
              </a:rPr>
              <a:t>ליש מן הנבחנים הסתייעו בכלי להמרת גימטרייה</a:t>
            </a:r>
          </a:p>
        </p:txBody>
      </p:sp>
      <p:graphicFrame>
        <p:nvGraphicFramePr>
          <p:cNvPr id="10" name="מציין מיקום תוכן 4"/>
          <p:cNvGraphicFramePr>
            <a:graphicFrameLocks noGrp="1"/>
          </p:cNvGraphicFramePr>
          <p:nvPr/>
        </p:nvGraphicFramePr>
        <p:xfrm>
          <a:off x="642910" y="1428736"/>
          <a:ext cx="771530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שביעות רצון מהאפשרויות שמספקת הבחינה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21</a:t>
            </a:fld>
            <a:endParaRPr lang="en-US" sz="2000" b="0" dirty="0"/>
          </a:p>
        </p:txBody>
      </p:sp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1527200" y="1124744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>
                <a:solidFill>
                  <a:srgbClr val="0072BB"/>
                </a:solidFill>
              </a:rPr>
              <a:t>אחוזי שביעות הרצון </a:t>
            </a:r>
            <a:r>
              <a:rPr lang="he-IL" b="1" dirty="0" smtClean="0">
                <a:solidFill>
                  <a:srgbClr val="0072BB"/>
                </a:solidFill>
              </a:rPr>
              <a:t>מכלי העזר והממשקים ב-</a:t>
            </a:r>
            <a:r>
              <a:rPr lang="en-US" b="1" dirty="0" err="1">
                <a:solidFill>
                  <a:srgbClr val="0072BB"/>
                </a:solidFill>
              </a:rPr>
              <a:t>iTest</a:t>
            </a:r>
            <a:r>
              <a:rPr lang="he-IL" b="1" dirty="0">
                <a:solidFill>
                  <a:srgbClr val="0072BB"/>
                </a:solidFill>
              </a:rPr>
              <a:t> </a:t>
            </a:r>
            <a:r>
              <a:rPr lang="he-IL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(N=80</a:t>
            </a:r>
            <a:endParaRPr lang="he-IL" b="1" dirty="0">
              <a:solidFill>
                <a:srgbClr val="0072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מציין מיקום תוכן 4"/>
          <p:cNvGraphicFramePr>
            <a:graphicFrameLocks noGrp="1"/>
          </p:cNvGraphicFramePr>
          <p:nvPr/>
        </p:nvGraphicFramePr>
        <p:xfrm>
          <a:off x="714348" y="1714488"/>
          <a:ext cx="764386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מלבן מעוגל 10"/>
          <p:cNvSpPr/>
          <p:nvPr/>
        </p:nvSpPr>
        <p:spPr>
          <a:xfrm>
            <a:off x="1389087" y="5876948"/>
            <a:ext cx="6754813" cy="76676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e-IL" sz="2000" b="1" dirty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הנבחנים הביעו שביעות רצון גבוהה מכלי העזר והממשקים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השימוש בטקסטים: העדפות הנבחנים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22</a:t>
            </a:fld>
            <a:endParaRPr lang="en-US" sz="2000" b="0" dirty="0"/>
          </a:p>
        </p:txBody>
      </p:sp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5141892" y="1128713"/>
            <a:ext cx="307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600" b="1" dirty="0">
                <a:solidFill>
                  <a:srgbClr val="0072BB"/>
                </a:solidFill>
                <a:latin typeface="Lucida Sans Unicode" pitchFamily="34" charset="0"/>
              </a:rPr>
              <a:t>התפלגות הנבחנים לפי גרסת השאלון </a:t>
            </a:r>
            <a:r>
              <a:rPr lang="he-IL" sz="1600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(N=80</a:t>
            </a:r>
            <a:endParaRPr lang="he-IL" sz="1600" b="1" dirty="0">
              <a:solidFill>
                <a:srgbClr val="0072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מלבן 16"/>
          <p:cNvSpPr>
            <a:spLocks noChangeArrowheads="1"/>
          </p:cNvSpPr>
          <p:nvPr/>
        </p:nvSpPr>
        <p:spPr bwMode="auto">
          <a:xfrm>
            <a:off x="701675" y="1128713"/>
            <a:ext cx="307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600" b="1">
                <a:solidFill>
                  <a:srgbClr val="0072BB"/>
                </a:solidFill>
                <a:latin typeface="Lucida Sans Unicode" pitchFamily="34" charset="0"/>
              </a:rPr>
              <a:t>התפלגות הנבחנים לפי גרסת הטקסט המקראי </a:t>
            </a:r>
            <a:r>
              <a:rPr lang="he-IL" sz="1600" b="1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>
                <a:solidFill>
                  <a:srgbClr val="0072BB"/>
                </a:solidFill>
                <a:latin typeface="Times New Roman" pitchFamily="18" charset="0"/>
                <a:cs typeface="Times New Roman" pitchFamily="18" charset="0"/>
              </a:rPr>
              <a:t>(N=80</a:t>
            </a:r>
            <a:endParaRPr lang="he-IL" sz="1600" b="1">
              <a:solidFill>
                <a:srgbClr val="0072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מציין מיקום תוכן 4"/>
          <p:cNvGraphicFramePr>
            <a:graphicFrameLocks noGrp="1"/>
          </p:cNvGraphicFramePr>
          <p:nvPr/>
        </p:nvGraphicFramePr>
        <p:xfrm>
          <a:off x="4338608" y="1676376"/>
          <a:ext cx="4162482" cy="390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מציין מיקום תוכן 4"/>
          <p:cNvGraphicFramePr>
            <a:graphicFrameLocks noGrp="1"/>
          </p:cNvGraphicFramePr>
          <p:nvPr/>
        </p:nvGraphicFramePr>
        <p:xfrm>
          <a:off x="153926" y="1712889"/>
          <a:ext cx="4418074" cy="387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מלבן מעוגל 10"/>
          <p:cNvSpPr/>
          <p:nvPr/>
        </p:nvSpPr>
        <p:spPr>
          <a:xfrm>
            <a:off x="214283" y="5845196"/>
            <a:ext cx="8501122" cy="5842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000" b="1" dirty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הנבחנים העדיפו להשתמש בשאלון ובטקסטים המתוקשבים </a:t>
            </a:r>
            <a:r>
              <a:rPr lang="en-US" sz="2000" b="1" dirty="0" smtClean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</a:br>
            <a:r>
              <a:rPr lang="he-IL" sz="2000" b="1" dirty="0" smtClean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על-פני </a:t>
            </a:r>
            <a:r>
              <a:rPr lang="he-IL" sz="2000" b="1" dirty="0">
                <a:solidFill>
                  <a:srgbClr val="0072BB"/>
                </a:solidFill>
                <a:latin typeface="Arial" pitchFamily="34" charset="0"/>
                <a:cs typeface="Arial" pitchFamily="34" charset="0"/>
              </a:rPr>
              <a:t>המודפסים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1142984"/>
            <a:ext cx="850106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הנבחנים השתמשו בעיקר באפשרויות ההשמעה וההקלדה של הטקסט והביעו שביעות רצון גבוהה מהן</a:t>
            </a: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הנבחנים השתמשו פחות בהקלטה והביעו שביעות רצון 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he-IL" sz="2800" dirty="0" smtClean="0">
                <a:solidFill>
                  <a:schemeClr val="bg1"/>
                </a:solidFill>
                <a:ea typeface="+mj-ea"/>
              </a:rPr>
              <a:t>בינונית מאפשרות זו, יתכן בשל העדר ניסיון בהיבחנות 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he-IL" sz="2800" dirty="0" smtClean="0">
                <a:solidFill>
                  <a:schemeClr val="bg1"/>
                </a:solidFill>
                <a:ea typeface="+mj-ea"/>
              </a:rPr>
              <a:t>בפורמט זה ובשל תנאים לא מיטביים</a:t>
            </a: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הנבחנים השתמשו באפשרויות הסביבה המתוקשבת לאו דווקא בהלימה להתאמות ההיבחנות שהם זכאים להן</a:t>
            </a: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הנבחנים השתמשו בעיקר בשעון ובסרגל הניווט והביעו שביעות רצון גבוהה מהם</a:t>
            </a: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הנבחנים העדיפו להשתמש בשאלון ובטקסטים המתוקשבים על-פני המודפסים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מיצוי אפשרויות הסביבה: סיכום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23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24</a:t>
            </a:fld>
            <a:endParaRPr lang="en-US" sz="2000" b="0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שביעות רצון: עדויות אותנטיות של הנבחנים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graphicFrame>
        <p:nvGraphicFramePr>
          <p:cNvPr id="13" name="מציין מיקום תוכן 10"/>
          <p:cNvGraphicFramePr>
            <a:graphicFrameLocks/>
          </p:cNvGraphicFramePr>
          <p:nvPr/>
        </p:nvGraphicFramePr>
        <p:xfrm>
          <a:off x="555622" y="1071546"/>
          <a:ext cx="7945468" cy="446613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943177"/>
                <a:gridCol w="5002291"/>
              </a:tblGrid>
              <a:tr h="39504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קטגוריה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דוגמאות</a:t>
                      </a:r>
                      <a:endParaRPr lang="he-IL" dirty="0"/>
                    </a:p>
                  </a:txBody>
                  <a:tcPr/>
                </a:tc>
              </a:tr>
              <a:tr h="790095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rgbClr val="0072BB"/>
                          </a:solidFill>
                        </a:rPr>
                        <a:t>הבחינה נוחה, מאורגנת, קלה לקריאה ולהבנה (23 נבחנים)</a:t>
                      </a:r>
                      <a:endParaRPr lang="he-IL" sz="1600" dirty="0">
                        <a:solidFill>
                          <a:srgbClr val="0072B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938" marR="0" lvl="2" indent="-174625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הפסוקים ברורים, ההקראה מסבירה טוב יותר והטקסט מול העיניים, מי שלא כותב ברור יכול לכתוב במחשב</a:t>
                      </a:r>
                    </a:p>
                  </a:txBody>
                  <a:tcPr/>
                </a:tc>
              </a:tr>
              <a:tr h="1283904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rgbClr val="0072BB"/>
                          </a:solidFill>
                        </a:rPr>
                        <a:t>ההשמעה של הטקסטים מקלה את ההבנה, חוסכת צירוף של בוחן נוסף (17 נבחנים)</a:t>
                      </a:r>
                      <a:endParaRPr lang="he-IL" sz="1600" dirty="0">
                        <a:solidFill>
                          <a:srgbClr val="0072B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938" lvl="1" indent="-17462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he-IL" sz="1400" kern="12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יש הקראה שאפשר להפעיל מיד ולא צריך לחכות לבוחן, גם לא נעים לצאת ולהפריע לכל הכיתה</a:t>
                      </a:r>
                    </a:p>
                    <a:p>
                      <a:pPr marL="261938" lvl="1" indent="-17462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he-IL" sz="1400" kern="12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כאשר אני קוראת טקסט אני לא מבינה כלום, לעומת זאת, כאשר מקריאים לי אני מבינה </a:t>
                      </a:r>
                      <a:r>
                        <a:rPr lang="he-IL" sz="1400" kern="12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ea typeface="+mn-ea"/>
                          <a:cs typeface="Guttman Yad-Brush" pitchFamily="2" charset="-79"/>
                        </a:rPr>
                        <a:t>הכול</a:t>
                      </a:r>
                      <a:endParaRPr lang="he-IL" sz="1400" kern="1200" dirty="0">
                        <a:solidFill>
                          <a:srgbClr val="0072BB"/>
                        </a:solidFill>
                        <a:latin typeface="Guttman Yad-Brush" pitchFamily="2" charset="-79"/>
                        <a:ea typeface="+mn-ea"/>
                        <a:cs typeface="Guttman Yad-Brush" pitchFamily="2" charset="-79"/>
                      </a:endParaRPr>
                    </a:p>
                  </a:txBody>
                  <a:tcPr/>
                </a:tc>
              </a:tr>
              <a:tr h="1334619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rgbClr val="0072BB"/>
                          </a:solidFill>
                        </a:rPr>
                        <a:t>ההקלדה נוחה, מהירה, מאפשרת עריכה ופותרת בעיה של כתב-יד לא קריא (11 נבחנים)</a:t>
                      </a:r>
                      <a:endParaRPr lang="he-IL" sz="1600" dirty="0">
                        <a:solidFill>
                          <a:srgbClr val="0072B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938" marR="0" lvl="2" indent="-174625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בבחינות אחרות הכתיבה שלי איטית ולא הספקתי. בבחינה הקלדתי מהר והספקתי לענות על כל השאלות</a:t>
                      </a:r>
                    </a:p>
                    <a:p>
                      <a:pPr marL="45720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he-IL" sz="1400" dirty="0" smtClean="0">
                        <a:solidFill>
                          <a:srgbClr val="0072BB"/>
                        </a:solidFill>
                        <a:latin typeface="Guttman Yad-Brush" pitchFamily="2" charset="-79"/>
                        <a:cs typeface="Guttman Yad-Brush" pitchFamily="2" charset="-79"/>
                      </a:endParaRPr>
                    </a:p>
                    <a:p>
                      <a:pPr marL="261938" marR="0" lvl="2" indent="-174625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יש לי בעיה של כתב-יד, הבחינה עונה על הצורך הזה</a:t>
                      </a:r>
                    </a:p>
                  </a:txBody>
                  <a:tcPr/>
                </a:tc>
              </a:tr>
              <a:tr h="625491"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solidFill>
                            <a:srgbClr val="0072BB"/>
                          </a:solidFill>
                        </a:rPr>
                        <a:t>הבחינה חוסכת זמן באופן כללי </a:t>
                      </a:r>
                      <a:r>
                        <a:rPr lang="en-US" sz="1600" dirty="0" smtClean="0">
                          <a:solidFill>
                            <a:srgbClr val="0072BB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0072BB"/>
                          </a:solidFill>
                        </a:rPr>
                      </a:br>
                      <a:r>
                        <a:rPr lang="he-IL" sz="1600" dirty="0" smtClean="0">
                          <a:solidFill>
                            <a:srgbClr val="0072BB"/>
                          </a:solidFill>
                        </a:rPr>
                        <a:t>(9 נבחנים)</a:t>
                      </a:r>
                      <a:endParaRPr lang="he-IL" sz="1600" dirty="0">
                        <a:solidFill>
                          <a:srgbClr val="0072B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938" marR="0" lvl="2" indent="-174625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rgbClr val="0072BB"/>
                          </a:solidFill>
                          <a:latin typeface="Guttman Yad-Brush" pitchFamily="2" charset="-79"/>
                          <a:cs typeface="Guttman Yad-Brush" pitchFamily="2" charset="-79"/>
                        </a:rPr>
                        <a:t>כי זה חוסך זמן לחפש בספר התנ"ך</a:t>
                      </a:r>
                    </a:p>
                    <a:p>
                      <a:pPr lvl="1" rtl="1">
                        <a:buFont typeface="Arial" pitchFamily="34" charset="0"/>
                        <a:buChar char="•"/>
                      </a:pPr>
                      <a:endParaRPr lang="he-IL" dirty="0">
                        <a:solidFill>
                          <a:srgbClr val="0072BB"/>
                        </a:solidFill>
                        <a:latin typeface="Guttman Yad-Brush" pitchFamily="2" charset="-79"/>
                        <a:cs typeface="Guttman Yad-Brush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מציין מיקום תוכן 13"/>
          <p:cNvSpPr txBox="1">
            <a:spLocks/>
          </p:cNvSpPr>
          <p:nvPr/>
        </p:nvSpPr>
        <p:spPr>
          <a:xfrm>
            <a:off x="714348" y="5534561"/>
            <a:ext cx="76390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marR="0" lvl="0" indent="-358775" defTabSz="914400" eaLnBrk="1" latinLnBrk="0" hangingPunct="1">
              <a:buClrTx/>
              <a:buSzPct val="60000"/>
              <a:buFont typeface="Wingdings 2" pitchFamily="18" charset="2"/>
              <a:buChar char=""/>
              <a:tabLst/>
              <a:defRPr/>
            </a:pPr>
            <a:r>
              <a:rPr lang="he-IL" b="1" dirty="0" smtClean="0">
                <a:solidFill>
                  <a:srgbClr val="0072BB"/>
                </a:solidFill>
              </a:rPr>
              <a:t>90% מהנבחנים גרסו כי הבחינה המתוקשבת עונה טוב יותר על צורכיהם בהשוואה לבחינות אחרות בהן נבחנו</a:t>
            </a:r>
          </a:p>
          <a:p>
            <a:pPr marL="358775" marR="0" lvl="0" indent="-358775" defTabSz="914400" eaLnBrk="1" latinLnBrk="0" hangingPunct="1">
              <a:buClrTx/>
              <a:buSzPct val="60000"/>
              <a:buFont typeface="Wingdings 2" pitchFamily="18" charset="2"/>
              <a:buChar char=""/>
              <a:tabLst/>
              <a:defRPr/>
            </a:pPr>
            <a:r>
              <a:rPr lang="he-IL" b="1" dirty="0" smtClean="0">
                <a:solidFill>
                  <a:srgbClr val="0072BB"/>
                </a:solidFill>
              </a:rPr>
              <a:t>89% מהנבחנים השיבו כי יהיו מעוניינים להיבחן בבחינה המתוקשבת גם במקצועות אחרים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1276469"/>
            <a:ext cx="850106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he-IL" sz="2800" b="1" dirty="0" smtClean="0">
                <a:solidFill>
                  <a:srgbClr val="0072BB"/>
                </a:solidFill>
              </a:rPr>
              <a:t>צוותי ההוראה הביעו שביעות רצון גבוהה מן הבחינה:</a:t>
            </a: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rgbClr val="0072BB"/>
                </a:solidFill>
                <a:ea typeface="+mj-ea"/>
              </a:rPr>
              <a:t>מספקת פתרון ראוי והולם לנבחנים הזכאים להתאמות היבחנות</a:t>
            </a:r>
          </a:p>
          <a:p>
            <a:pPr marL="533400" indent="-533400" fontAlgn="auto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rgbClr val="0072BB"/>
                </a:solidFill>
                <a:ea typeface="+mj-ea"/>
              </a:rPr>
              <a:t>מסייעת לתלמידים להפגין את מה שלמדו בכיתה, יותר מבחינות אחרות</a:t>
            </a:r>
          </a:p>
          <a:p>
            <a:pPr marL="533400" indent="-533400" fontAlgn="auto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rgbClr val="0072BB"/>
                </a:solidFill>
                <a:ea typeface="+mj-ea"/>
              </a:rPr>
              <a:t>מפחיתה את העומס מצוות ההוראה (פחות בחינות </a:t>
            </a:r>
            <a:r>
              <a:rPr lang="en-US" sz="2800" dirty="0" smtClean="0">
                <a:solidFill>
                  <a:srgbClr val="0072BB"/>
                </a:solidFill>
                <a:ea typeface="+mj-ea"/>
              </a:rPr>
              <a:t/>
            </a:r>
            <a:br>
              <a:rPr lang="en-US" sz="2800" dirty="0" smtClean="0">
                <a:solidFill>
                  <a:srgbClr val="0072BB"/>
                </a:solidFill>
                <a:ea typeface="+mj-ea"/>
              </a:rPr>
            </a:br>
            <a:r>
              <a:rPr lang="he-IL" sz="2800" dirty="0" smtClean="0">
                <a:solidFill>
                  <a:srgbClr val="0072BB"/>
                </a:solidFill>
                <a:ea typeface="+mj-ea"/>
              </a:rPr>
              <a:t>בעל-פה, הקראה, שכתוב וכד' במהלך יום הבחינה)</a:t>
            </a:r>
          </a:p>
          <a:p>
            <a:pPr marL="533400" indent="-533400" fontAlgn="auto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rgbClr val="0072BB"/>
                </a:solidFill>
                <a:ea typeface="+mj-ea"/>
              </a:rPr>
              <a:t>דוגמאות:</a:t>
            </a:r>
          </a:p>
          <a:p>
            <a:pPr marL="719138" lvl="3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1600" dirty="0" smtClean="0">
                <a:solidFill>
                  <a:srgbClr val="0072BB"/>
                </a:solidFill>
                <a:latin typeface="Guttman Yad-Brush" pitchFamily="2" charset="-79"/>
                <a:cs typeface="Guttman Yad-Brush" pitchFamily="2" charset="-79"/>
              </a:rPr>
              <a:t>הבחינה מקלה מאוד על התלמידים, והקראת טקסטים בתנ"ך מהווה עזרה גדולה</a:t>
            </a:r>
            <a:endParaRPr lang="en-US" sz="1600" dirty="0" smtClean="0">
              <a:solidFill>
                <a:srgbClr val="0072BB"/>
              </a:solidFill>
              <a:latin typeface="Guttman Yad-Brush" pitchFamily="2" charset="-79"/>
              <a:cs typeface="Guttman Yad-Brush" pitchFamily="2" charset="-79"/>
            </a:endParaRPr>
          </a:p>
          <a:p>
            <a:pPr marL="719138" lvl="3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1600" dirty="0" smtClean="0">
                <a:solidFill>
                  <a:srgbClr val="0072BB"/>
                </a:solidFill>
                <a:latin typeface="Guttman Yad-Brush" pitchFamily="2" charset="-79"/>
                <a:cs typeface="Guttman Yad-Brush" pitchFamily="2" charset="-79"/>
              </a:rPr>
              <a:t>רוב ההתאמות מאוד יעילות ומאוד מקלות על תלמידים עם לקויות למידה. השימוש במחשב מקל גם על המורים המקצועיים. בחנתי פחות תלמידים בבחינת הבגרות בעל-פה. מקל באופן משמעותי!</a:t>
            </a:r>
            <a:endParaRPr lang="en-US" sz="1600" dirty="0" smtClean="0">
              <a:solidFill>
                <a:srgbClr val="0072BB"/>
              </a:solidFill>
              <a:latin typeface="Guttman Yad-Brush" pitchFamily="2" charset="-79"/>
              <a:cs typeface="Guttman Yad-Brush" pitchFamily="2" charset="-79"/>
            </a:endParaRPr>
          </a:p>
          <a:p>
            <a:pPr marL="719138" lvl="3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 sz="1600" dirty="0" smtClean="0">
                <a:solidFill>
                  <a:srgbClr val="0072BB"/>
                </a:solidFill>
                <a:latin typeface="Guttman Yad-Brush" pitchFamily="2" charset="-79"/>
                <a:cs typeface="Guttman Yad-Brush" pitchFamily="2" charset="-79"/>
              </a:rPr>
              <a:t>התלמידים יצאו מן הבחינה שבעי רצון והרגישו שזוהי הבחינה האידיאלית ביותר עבורם</a:t>
            </a:r>
            <a:endParaRPr lang="en-US" sz="1600" dirty="0" smtClean="0">
              <a:solidFill>
                <a:srgbClr val="0072BB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שביעות רצון של צוותי ההוראה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25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1143000" y="2643182"/>
            <a:ext cx="6757988" cy="1143000"/>
          </a:xfrm>
        </p:spPr>
        <p:txBody>
          <a:bodyPr/>
          <a:lstStyle/>
          <a:p>
            <a:pPr algn="ctr" eaLnBrk="1" hangingPunct="1">
              <a:tabLst>
                <a:tab pos="533400" algn="l"/>
              </a:tabLst>
            </a:pPr>
            <a:r>
              <a:rPr lang="he-IL" sz="4800" dirty="0" smtClean="0">
                <a:solidFill>
                  <a:schemeClr val="bg1"/>
                </a:solidFill>
              </a:rPr>
              <a:t>סיכום והמלצות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323528" y="1478854"/>
            <a:ext cx="8535322" cy="400109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lvl="0" indent="-531813" fontAlgn="auto"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</a:rPr>
              <a:t>התאמה: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הבחינה המתוקשבת נותנת מענה למגוון צרכים של התאמות היבחנות ובו בזמן תורמת לשינוי "נוף ההתאמות" (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Kane,2006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)</a:t>
            </a:r>
          </a:p>
          <a:p>
            <a:pPr marL="531813" lvl="0" indent="-531813" fontAlgn="auto"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</a:rPr>
              <a:t>הנגשה:</a:t>
            </a:r>
            <a:r>
              <a:rPr lang="he-IL" sz="2800" dirty="0" smtClean="0">
                <a:solidFill>
                  <a:schemeClr val="bg1"/>
                </a:solidFill>
              </a:rPr>
              <a:t> הבחינה המתוקשבת מאפשרת התמקדות בידע תוכן (</a:t>
            </a:r>
            <a:r>
              <a:rPr lang="en-US" sz="2800" dirty="0" smtClean="0">
                <a:solidFill>
                  <a:schemeClr val="bg1"/>
                </a:solidFill>
              </a:rPr>
              <a:t>target skill</a:t>
            </a:r>
            <a:r>
              <a:rPr lang="he-IL" sz="2800" dirty="0" smtClean="0">
                <a:solidFill>
                  <a:schemeClr val="bg1"/>
                </a:solidFill>
              </a:rPr>
              <a:t>) ולא ביכולת לבצע את המבחן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access skill</a:t>
            </a:r>
            <a:r>
              <a:rPr lang="he-IL" sz="2800" dirty="0" smtClean="0">
                <a:solidFill>
                  <a:schemeClr val="bg1"/>
                </a:solidFill>
              </a:rPr>
              <a:t>)</a:t>
            </a:r>
            <a:endParaRPr lang="he-IL" sz="2800" dirty="0" smtClean="0">
              <a:solidFill>
                <a:schemeClr val="bg1"/>
              </a:solidFill>
              <a:ea typeface="+mj-ea"/>
            </a:endParaRPr>
          </a:p>
          <a:p>
            <a:pPr marL="531813" lvl="0" indent="-531813" fontAlgn="auto"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</a:rPr>
              <a:t>התייעלות: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אופן ההפעלה של הבחינה המתוקשבת מעידה על פוטנציאל לייעול ולחיסכון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מסקנות עיקריות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27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323528" y="1523528"/>
            <a:ext cx="8535322" cy="249299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lvl="0" indent="-531813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מחקר המשכי: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מחקר פסיכומטרי מעמיק</a:t>
            </a:r>
          </a:p>
          <a:p>
            <a:pPr marL="531813" lvl="0" indent="-531813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עדכון מדיניות: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עדכון מדיניות ההתאמות של המשרד</a:t>
            </a:r>
          </a:p>
          <a:p>
            <a:pPr marL="531813" lvl="0" indent="-531813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SzPct val="150000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פיתוח המשכי: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בחינת שילובם של יישומים נוספים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כיוונים להמשך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28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757988" cy="1143000"/>
          </a:xfrm>
        </p:spPr>
        <p:txBody>
          <a:bodyPr/>
          <a:lstStyle/>
          <a:p>
            <a:pPr algn="ctr" eaLnBrk="1" hangingPunct="1">
              <a:tabLst>
                <a:tab pos="533400" algn="l"/>
              </a:tabLst>
            </a:pPr>
            <a:r>
              <a:rPr lang="he-IL" sz="4800" dirty="0" smtClean="0">
                <a:solidFill>
                  <a:schemeClr val="bg1"/>
                </a:solidFill>
              </a:rPr>
              <a:t>שאלות?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11560" y="1268760"/>
            <a:ext cx="78581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lvl="1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מגוון אופני תשאול ואופני </a:t>
            </a: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מענה:</a:t>
            </a:r>
            <a:endParaRPr lang="he-IL" sz="2800" b="1" dirty="0">
              <a:solidFill>
                <a:schemeClr val="bg1"/>
              </a:solidFill>
              <a:ea typeface="+mj-ea"/>
            </a:endParaRPr>
          </a:p>
          <a:p>
            <a:pPr marL="1085850" lvl="1" indent="-457200" fontAlgn="auto">
              <a:spcBef>
                <a:spcPts val="0"/>
              </a:spcBef>
              <a:spcAft>
                <a:spcPts val="1200"/>
              </a:spcAft>
              <a:buSzPct val="140000"/>
              <a:buFontTx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שאלות סגורות ופתוחות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1085850" lvl="1" indent="-457200" fontAlgn="auto">
              <a:spcBef>
                <a:spcPts val="0"/>
              </a:spcBef>
              <a:spcAft>
                <a:spcPts val="1200"/>
              </a:spcAft>
              <a:buSzPct val="140000"/>
              <a:buFontTx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ניתוח נתונים באמצעות גיליון אלקטרוני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1085850" lvl="1" indent="-457200" fontAlgn="auto">
              <a:spcBef>
                <a:spcPts val="0"/>
              </a:spcBef>
              <a:spcAft>
                <a:spcPts val="1200"/>
              </a:spcAft>
              <a:buSzPct val="140000"/>
              <a:buFontTx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אינטגרציה של נתונים שנאספו ממקורות שונים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628650" lvl="1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כלים ממוחשבים </a:t>
            </a: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המותאמים לתחומי הדעת: </a:t>
            </a:r>
          </a:p>
          <a:p>
            <a:pPr marL="1085850" lvl="2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ניתוח טקסטים</a:t>
            </a:r>
          </a:p>
          <a:p>
            <a:pPr marL="1085850" lvl="2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שימוש בכלים כמו </a:t>
            </a:r>
            <a:r>
              <a:rPr lang="he-IL" sz="2400" dirty="0">
                <a:solidFill>
                  <a:schemeClr val="bg1"/>
                </a:solidFill>
                <a:ea typeface="+mj-ea"/>
              </a:rPr>
              <a:t>אנימציות, סימולציות, 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תמונות </a:t>
            </a:r>
            <a:r>
              <a:rPr lang="he-IL" sz="2400" dirty="0">
                <a:solidFill>
                  <a:schemeClr val="bg1"/>
                </a:solidFill>
                <a:ea typeface="+mj-ea"/>
              </a:rPr>
              <a:t>וסרטונים </a:t>
            </a:r>
            <a:endParaRPr lang="he-IL" sz="2400" dirty="0" smtClean="0">
              <a:solidFill>
                <a:schemeClr val="bg1"/>
              </a:solidFill>
              <a:ea typeface="+mj-ea"/>
            </a:endParaRPr>
          </a:p>
          <a:p>
            <a:pPr marL="628650" lvl="1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יצירת התאמה בין הפדגוגיה בכיתה לפדגוגיה בבחינה </a:t>
            </a:r>
            <a:endParaRPr lang="he-IL" sz="2800" b="1" dirty="0">
              <a:solidFill>
                <a:schemeClr val="bg1"/>
              </a:solidFill>
              <a:ea typeface="+mj-ea"/>
            </a:endParaRPr>
          </a:p>
          <a:p>
            <a:pPr marL="628650" lvl="1" indent="-533400" fontAlgn="auto">
              <a:spcBef>
                <a:spcPts val="0"/>
              </a:spcBef>
              <a:spcAft>
                <a:spcPts val="1200"/>
              </a:spcAft>
              <a:buSzPct val="130000"/>
              <a:buFontTx/>
              <a:buBlip>
                <a:blip r:embed="rId3"/>
              </a:buBlip>
              <a:defRPr/>
            </a:pPr>
            <a:endParaRPr lang="he-IL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בחינות מתוקשבות – יתרונות פדגוגיים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5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3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85750" y="1285860"/>
            <a:ext cx="8215313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FontTx/>
              <a:buBlip>
                <a:blip r:embed="rId3"/>
              </a:buBlip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תפעול באמצעות </a:t>
            </a: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האינטרנט:</a:t>
            </a:r>
            <a:endParaRPr lang="en-US" sz="3200" b="1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רישום 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בתי-הספר </a:t>
            </a:r>
            <a:r>
              <a:rPr lang="he-IL" sz="2400" dirty="0">
                <a:solidFill>
                  <a:schemeClr val="bg1"/>
                </a:solidFill>
                <a:ea typeface="+mj-ea"/>
              </a:rPr>
              <a:t>ורישום הנבחנים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בנק בחינות לתרגול בכל עת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משלוח הבחינות ישירות למחשבי הנבחנים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איסוף מחברות הבחינה הווירטואליות בתום הבחינה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העברת הבחינות למעריכים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533400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800" b="1" dirty="0">
                <a:solidFill>
                  <a:schemeClr val="bg1"/>
                </a:solidFill>
                <a:ea typeface="+mj-ea"/>
              </a:rPr>
              <a:t>ידידותיות </a:t>
            </a: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לסביבה:</a:t>
            </a:r>
            <a:endParaRPr lang="en-US" sz="2800" b="1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חיסכון בנייר</a:t>
            </a:r>
            <a:endParaRPr lang="en-US" sz="2400" dirty="0">
              <a:solidFill>
                <a:schemeClr val="bg1"/>
              </a:solidFill>
              <a:ea typeface="+mj-ea"/>
            </a:endParaRP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חיסכון בהוצאות שינוע</a:t>
            </a:r>
          </a:p>
          <a:p>
            <a:pPr marL="990600" lvl="2" indent="-533400" fontAlgn="auto">
              <a:spcBef>
                <a:spcPts val="0"/>
              </a:spcBef>
              <a:spcAft>
                <a:spcPts val="600"/>
              </a:spcAft>
              <a:buSzPct val="140000"/>
              <a:buBlip>
                <a:blip r:embed="rId3"/>
              </a:buBlip>
              <a:defRPr/>
            </a:pPr>
            <a:r>
              <a:rPr lang="he-IL" sz="2400" dirty="0">
                <a:solidFill>
                  <a:schemeClr val="bg1"/>
                </a:solidFill>
                <a:ea typeface="+mj-ea"/>
              </a:rPr>
              <a:t>מניעת זיהום אוויר תחבורתי</a:t>
            </a:r>
            <a:endParaRPr lang="en-US" sz="24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בחינות מתוקשבות –</a:t>
            </a:r>
            <a:r>
              <a:rPr lang="he-IL" sz="3600" b="1" dirty="0" err="1" smtClean="0">
                <a:solidFill>
                  <a:srgbClr val="002060"/>
                </a:solidFill>
                <a:ea typeface="+mj-ea"/>
              </a:rPr>
              <a:t> יתרונות</a:t>
            </a: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 תפעוליים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4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/>
          <p:nvPr/>
        </p:nvGraphicFramePr>
        <p:xfrm>
          <a:off x="-500098" y="2285992"/>
          <a:ext cx="900118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14348" y="7142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היקף ההשתתפות בבחינות המתוקשבות עד תש"ע (2010)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5</a:t>
            </a:fld>
            <a:endParaRPr lang="en-US" sz="2000" b="0" dirty="0"/>
          </a:p>
        </p:txBody>
      </p:sp>
      <p:sp>
        <p:nvSpPr>
          <p:cNvPr id="8" name="מלבן 7"/>
          <p:cNvSpPr/>
          <p:nvPr/>
        </p:nvSpPr>
        <p:spPr>
          <a:xfrm rot="16200000">
            <a:off x="138468" y="3933442"/>
            <a:ext cx="157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72BB"/>
                </a:solidFill>
              </a:rPr>
              <a:t>מספר בתי-הספר</a:t>
            </a:r>
            <a:endParaRPr lang="he-IL" sz="1200" dirty="0">
              <a:solidFill>
                <a:srgbClr val="0072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0" y="1351083"/>
            <a:ext cx="8858280" cy="460126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מדיניות: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 </a:t>
            </a:r>
            <a:r>
              <a:rPr lang="he-IL" sz="2800" dirty="0" smtClean="0">
                <a:solidFill>
                  <a:srgbClr val="0072BB"/>
                </a:solidFill>
                <a:ea typeface="+mj-ea"/>
              </a:rPr>
              <a:t>מתן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 תנאי היבחנות הולמים לצורך השוואת סיכויי ההצלחה של תלמידים עם לקויות למידה לסיכוייהם של כלל התלמידים</a:t>
            </a:r>
          </a:p>
          <a:p>
            <a:pPr marL="531813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דרך המימוש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: התאמות היבחנות המאפשרות הבחנה בין 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he-IL" sz="2800" dirty="0" smtClean="0">
                <a:solidFill>
                  <a:schemeClr val="bg1"/>
                </a:solidFill>
                <a:ea typeface="+mj-ea"/>
              </a:rPr>
              <a:t>ידע תוכן (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target skill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) לבין היכולת לבצע את המבחן (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access skill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)</a:t>
            </a:r>
          </a:p>
          <a:p>
            <a:pPr marL="531813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b="1" dirty="0" smtClean="0">
                <a:solidFill>
                  <a:schemeClr val="bg1"/>
                </a:solidFill>
                <a:ea typeface="+mj-ea"/>
              </a:rPr>
              <a:t>סוגי התאמות: </a:t>
            </a:r>
          </a:p>
          <a:p>
            <a:pPr marL="989013" lvl="1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אופן הצגת השאלה</a:t>
            </a:r>
          </a:p>
          <a:p>
            <a:pPr marL="989013" lvl="1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אופן מתן התשובה</a:t>
            </a:r>
          </a:p>
          <a:p>
            <a:pPr marL="989013" lvl="1" indent="-531813" fontAlgn="auto">
              <a:spcBef>
                <a:spcPts val="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משך זמן ההיבחנות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714348" y="7142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תלמידים עם לקויות למידה</a:t>
            </a:r>
          </a:p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מדיניות משרד החינוך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6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0" y="1527763"/>
            <a:ext cx="8858280" cy="313932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989013" lvl="1" indent="-531813" fontAlgn="auto">
              <a:spcBef>
                <a:spcPts val="0"/>
              </a:spcBef>
              <a:spcAft>
                <a:spcPts val="18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מגמת עליה בהיקף התלמידים הזכאים להתאמות היבחנות</a:t>
            </a:r>
          </a:p>
          <a:p>
            <a:pPr marL="989013" lvl="1" indent="-531813" fontAlgn="auto">
              <a:spcBef>
                <a:spcPts val="0"/>
              </a:spcBef>
              <a:spcAft>
                <a:spcPts val="18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התאמות היבחנות הנשענות על מערך ייעודי שהפעלתו כרוכה בעלויות גבוהות</a:t>
            </a:r>
          </a:p>
          <a:p>
            <a:pPr marL="989013" lvl="1" indent="-531813" fontAlgn="auto">
              <a:spcBef>
                <a:spcPts val="0"/>
              </a:spcBef>
              <a:spcAft>
                <a:spcPts val="18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טענה כי חלק מהתאמות ההיבחנות משנות גם את 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he-IL" sz="2800" dirty="0" smtClean="0">
                <a:solidFill>
                  <a:schemeClr val="bg1"/>
                </a:solidFill>
                <a:ea typeface="+mj-ea"/>
              </a:rPr>
              <a:t>ה-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target skill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a typeface="+mj-ea"/>
              </a:rPr>
              <a:t>Cawthon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, 2006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)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714348" y="71422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תלמידים עם לקויות למידה</a:t>
            </a:r>
          </a:p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</a:rPr>
              <a:t>אתגרים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6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7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 txBox="1">
            <a:spLocks/>
          </p:cNvSpPr>
          <p:nvPr/>
        </p:nvSpPr>
        <p:spPr>
          <a:xfrm>
            <a:off x="928663" y="285750"/>
            <a:ext cx="77581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מבחנים מתוקשבים לתלמידים עם לקויות למידה </a:t>
            </a:r>
            <a:r>
              <a:rPr lang="he-IL" sz="3600" b="1" dirty="0" err="1" smtClean="0">
                <a:solidFill>
                  <a:srgbClr val="002060"/>
                </a:solidFill>
                <a:ea typeface="+mj-ea"/>
              </a:rPr>
              <a:t>– מ</a:t>
            </a: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הספרות המחקרית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323528" y="1599563"/>
            <a:ext cx="8535322" cy="4785926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מערכת החינוך האמריקאית חותרת מתחילת המאה ה-21 לשילוב מלא של תלמידים עם מוגבלויות וצרכים מיוחדים בבחינות הארציות הסטנדרטיות (</a:t>
            </a:r>
            <a:r>
              <a:rPr lang="en-US" sz="2800" dirty="0" err="1" smtClean="0">
                <a:solidFill>
                  <a:schemeClr val="bg1"/>
                </a:solidFill>
                <a:ea typeface="+mj-ea"/>
              </a:rPr>
              <a:t>Elbaum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, 2007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)</a:t>
            </a:r>
          </a:p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מתועדים ניסיונות בשדה לגיוס טכנולוגיות תקשוב לשם שיפור הנגישות של מבחנים סטנדרטיים לתלמידים עם לקויות למידה </a:t>
            </a:r>
            <a:r>
              <a:rPr lang="en-US" sz="2800" dirty="0" smtClean="0">
                <a:solidFill>
                  <a:schemeClr val="bg1"/>
                </a:solidFill>
              </a:rPr>
              <a:t>(Dolan et al, 2005)</a:t>
            </a:r>
            <a:endParaRPr lang="he-IL" sz="2800" dirty="0" smtClean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מחקרים תומכים ביעילותה של הקראה בקול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en-US" sz="2800" dirty="0" smtClean="0">
                <a:solidFill>
                  <a:schemeClr val="bg1"/>
                </a:solidFill>
                <a:ea typeface="+mj-ea"/>
              </a:rPr>
              <a:t>(Dolan et al, 2005)</a:t>
            </a:r>
            <a:endParaRPr lang="he-IL" sz="2800" dirty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Wingdings 2" pitchFamily="18" charset="2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מבחנים מתוקשבים מצמצמים התסכול שכרוך בעזיבת הכיתה הסטנדרטית לטובת היבחנות מיוחדת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+mj-ea"/>
              </a:rPr>
            </a:br>
            <a:r>
              <a:rPr lang="en-US" sz="2800" dirty="0" smtClean="0">
                <a:solidFill>
                  <a:schemeClr val="bg1"/>
                </a:solidFill>
                <a:ea typeface="+mj-ea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ea typeface="+mj-ea"/>
              </a:rPr>
              <a:t>Salend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, 2008)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 </a:t>
            </a:r>
            <a:endParaRPr lang="he-IL" sz="28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8</a:t>
            </a:fld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>
          <a:xfrm>
            <a:off x="0" y="1071546"/>
            <a:ext cx="8858850" cy="463203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יוזמה של אגף הבחינות במשרד החינוך לשימוש בטכנולוגיה לצורך העשרת מגוון ההתאמות לתלמידים עם לקויות למידה</a:t>
            </a:r>
          </a:p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מקצוע התנ"ך </a:t>
            </a:r>
            <a:r>
              <a:rPr lang="he-IL" sz="2800" dirty="0" smtClean="0">
                <a:solidFill>
                  <a:schemeClr val="bg1"/>
                </a:solidFill>
              </a:rPr>
              <a:t>– </a:t>
            </a:r>
            <a:r>
              <a:rPr lang="he-IL" sz="2800" dirty="0" smtClean="0">
                <a:solidFill>
                  <a:schemeClr val="bg1"/>
                </a:solidFill>
                <a:ea typeface="+mj-ea"/>
              </a:rPr>
              <a:t>חלוץ במימוש החזון </a:t>
            </a:r>
            <a:r>
              <a:rPr lang="he-IL" sz="2800" dirty="0" smtClean="0">
                <a:solidFill>
                  <a:schemeClr val="bg1"/>
                </a:solidFill>
              </a:rPr>
              <a:t>בקיץ תש"ע</a:t>
            </a:r>
            <a:endParaRPr lang="he-IL" sz="2800" dirty="0" smtClean="0">
              <a:solidFill>
                <a:schemeClr val="bg1"/>
              </a:solidFill>
              <a:ea typeface="+mj-ea"/>
            </a:endParaRPr>
          </a:p>
          <a:p>
            <a:pPr marL="531813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800" dirty="0" smtClean="0">
                <a:solidFill>
                  <a:schemeClr val="bg1"/>
                </a:solidFill>
                <a:ea typeface="+mj-ea"/>
              </a:rPr>
              <a:t>שותפים למהלך: </a:t>
            </a:r>
          </a:p>
          <a:p>
            <a:pPr marL="989013" lvl="1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אגף ליקויי למידה</a:t>
            </a:r>
          </a:p>
          <a:p>
            <a:pPr marL="989013" lvl="1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הפיקוח על הוראת התנ"ך</a:t>
            </a:r>
          </a:p>
          <a:p>
            <a:pPr marL="989013" lvl="1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מכון </a:t>
            </a:r>
            <a:r>
              <a:rPr lang="he-IL" sz="2400" dirty="0" err="1" smtClean="0">
                <a:solidFill>
                  <a:schemeClr val="bg1"/>
                </a:solidFill>
                <a:ea typeface="+mj-ea"/>
              </a:rPr>
              <a:t>סאלד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 (האחראי לפיתוח תוכן הבחינה)</a:t>
            </a:r>
          </a:p>
          <a:p>
            <a:pPr marL="989013" lvl="1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400" dirty="0" err="1" smtClean="0">
                <a:solidFill>
                  <a:schemeClr val="bg1"/>
                </a:solidFill>
                <a:ea typeface="+mj-ea"/>
              </a:rPr>
              <a:t>המרב"ד</a:t>
            </a:r>
            <a:r>
              <a:rPr lang="he-IL" sz="2400" dirty="0" smtClean="0">
                <a:solidFill>
                  <a:schemeClr val="bg1"/>
                </a:solidFill>
                <a:ea typeface="+mj-ea"/>
              </a:rPr>
              <a:t> (האחראי להערכת המבחנים)</a:t>
            </a:r>
          </a:p>
          <a:p>
            <a:pPr marL="989013" lvl="1" indent="-531813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  <a:defRPr/>
            </a:pPr>
            <a:r>
              <a:rPr lang="he-IL" sz="2400" dirty="0" smtClean="0">
                <a:solidFill>
                  <a:schemeClr val="bg1"/>
                </a:solidFill>
                <a:ea typeface="+mj-ea"/>
              </a:rPr>
              <a:t>מטח (האחראי לפיתוח הפלטפורמה הממוחשבת ותפעול הבחינה)</a:t>
            </a:r>
          </a:p>
        </p:txBody>
      </p:sp>
      <p:sp>
        <p:nvSpPr>
          <p:cNvPr id="5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419225" cy="642937"/>
          </a:xfrm>
        </p:spPr>
        <p:txBody>
          <a:bodyPr/>
          <a:lstStyle/>
          <a:p>
            <a:pPr>
              <a:defRPr/>
            </a:pPr>
            <a:fld id="{24213EED-8A6F-4FF7-85D7-E4269D91C368}" type="slidenum">
              <a:rPr lang="he-IL" sz="2000" b="0"/>
              <a:pPr>
                <a:defRPr/>
              </a:pPr>
              <a:t>9</a:t>
            </a:fld>
            <a:endParaRPr lang="en-US" sz="2000" b="0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51520" y="214290"/>
            <a:ext cx="8643937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e-IL" sz="3600" b="1" dirty="0" smtClean="0">
                <a:solidFill>
                  <a:srgbClr val="002060"/>
                </a:solidFill>
                <a:ea typeface="+mj-ea"/>
              </a:rPr>
              <a:t>מחזון לתכנית עבודה</a:t>
            </a:r>
            <a:endParaRPr lang="he-IL" sz="3600" b="1" dirty="0">
              <a:solidFill>
                <a:srgbClr val="00206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מטח">
      <a:dk1>
        <a:srgbClr val="0072BB"/>
      </a:dk1>
      <a:lt1>
        <a:srgbClr val="F2F2F2"/>
      </a:lt1>
      <a:dk2>
        <a:srgbClr val="595959"/>
      </a:dk2>
      <a:lt2>
        <a:srgbClr val="FFFFFF"/>
      </a:lt2>
      <a:accent1>
        <a:srgbClr val="3F3F3F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מטח פונט">
      <a:majorFont>
        <a:latin typeface="Lucida Sans Unicode"/>
        <a:ea typeface=""/>
        <a:cs typeface="NarkisTamBlackMFO"/>
      </a:majorFont>
      <a:minorFont>
        <a:latin typeface="Arial"/>
        <a:ea typeface=""/>
        <a:cs typeface="NarkisTamMFO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מטח">
    <a:dk1>
      <a:srgbClr val="0072BB"/>
    </a:dk1>
    <a:lt1>
      <a:srgbClr val="F2F2F2"/>
    </a:lt1>
    <a:dk2>
      <a:srgbClr val="595959"/>
    </a:dk2>
    <a:lt2>
      <a:srgbClr val="FFFFFF"/>
    </a:lt2>
    <a:accent1>
      <a:srgbClr val="3F3F3F"/>
    </a:accent1>
    <a:accent2>
      <a:srgbClr val="C0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מטח פונט">
    <a:majorFont>
      <a:latin typeface="Lucida Sans Unicode"/>
      <a:ea typeface=""/>
      <a:cs typeface="NarkisTamBlackMFO"/>
    </a:majorFont>
    <a:minorFont>
      <a:latin typeface="Arial"/>
      <a:ea typeface=""/>
      <a:cs typeface="NarkisTamMFO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http://portal/_cts/מסמך/לוגו מטח בעברית.xml</xsnLocation>
  <cached>True</cached>
  <openByDefault>True</openByDefault>
  <xsnScope>http://portal</xsnScope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054E1BEC528374E88C9DDF31DA3446A" ma:contentTypeVersion="7" ma:contentTypeDescription="צור מסמך חדש." ma:contentTypeScope="" ma:versionID="f6144f144e7850635bc0c0da6d3c616f">
  <xsd:schema xmlns:xsd="http://www.w3.org/2001/XMLSchema" xmlns:p="http://schemas.microsoft.com/office/2006/metadata/properties" xmlns:ns2="2bf0ac27-ba76-4880-a8a9-875bfca171aa" targetNamespace="http://schemas.microsoft.com/office/2006/metadata/properties" ma:root="true" ma:fieldsID="dec4953a4af0751c9d8b15f08771a14e" ns2:_="">
    <xsd:import namespace="2bf0ac27-ba76-4880-a8a9-875bfca171aa"/>
    <xsd:element name="properties">
      <xsd:complexType>
        <xsd:sequence>
          <xsd:element name="documentManagement">
            <xsd:complexType>
              <xsd:all>
                <xsd:element ref="ns2:_x05e4__x05d5__x05e8__x05de__x05d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bf0ac27-ba76-4880-a8a9-875bfca171aa" elementFormDefault="qualified">
    <xsd:import namespace="http://schemas.microsoft.com/office/2006/documentManagement/types"/>
    <xsd:element name="_x05e4__x05d5__x05e8__x05de__x05d8_" ma:index="2" nillable="true" ma:displayName="פורמט" ma:default="מסמך Word" ma:format="Dropdown" ma:internalName="_x05e4__x05d5__x05e8__x05de__x05d8_">
      <xsd:simpleType>
        <xsd:restriction base="dms:Choice">
          <xsd:enumeration value="מסמך Word"/>
          <xsd:enumeration value="מצגת ppt"/>
          <xsd:enumeration value="תמונה (gif. jpg.)"/>
          <xsd:enumeration value="PDF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סוג תוכן" ma:readOnly="true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5e4__x05d5__x05e8__x05de__x05d8_ xmlns="2bf0ac27-ba76-4880-a8a9-875bfca171aa">מסמך Word</_x05e4__x05d5__x05e8__x05de__x05d8_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852AB-FDB5-4745-A4FD-4E74D5151F7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A0DC865-AE07-4E17-B721-575CCB896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0ac27-ba76-4880-a8a9-875bfca171a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7C9EC54-67FF-471E-86ED-E3B250B492CB}">
  <ds:schemaRefs>
    <ds:schemaRef ds:uri="http://schemas.microsoft.com/office/2006/metadata/properties"/>
    <ds:schemaRef ds:uri="2bf0ac27-ba76-4880-a8a9-875bfca171aa"/>
  </ds:schemaRefs>
</ds:datastoreItem>
</file>

<file path=customXml/itemProps4.xml><?xml version="1.0" encoding="utf-8"?>
<ds:datastoreItem xmlns:ds="http://schemas.openxmlformats.org/officeDocument/2006/customXml" ds:itemID="{8CB1BFCD-8C58-45F3-A22C-31ED8FC848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1162</Words>
  <Application>Microsoft Office PowerPoint</Application>
  <PresentationFormat>‫הצגה על המסך (4:3)</PresentationFormat>
  <Paragraphs>238</Paragraphs>
  <Slides>29</Slides>
  <Notes>29</Notes>
  <HiddenSlides>2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29</vt:i4>
      </vt:variant>
      <vt:variant>
        <vt:lpstr>הצגות מותאמות אישית</vt:lpstr>
      </vt:variant>
      <vt:variant>
        <vt:i4>1</vt:i4>
      </vt:variant>
    </vt:vector>
  </HeadingPairs>
  <TitlesOfParts>
    <vt:vector size="41" baseType="lpstr">
      <vt:lpstr>Arial</vt:lpstr>
      <vt:lpstr>NarkisTamMFO</vt:lpstr>
      <vt:lpstr>Wingdings 2</vt:lpstr>
      <vt:lpstr>Lucida Sans Unicode</vt:lpstr>
      <vt:lpstr>NarkisTamBlackMFO</vt:lpstr>
      <vt:lpstr>Calibri</vt:lpstr>
      <vt:lpstr>Times New Roman</vt:lpstr>
      <vt:lpstr>Guttman Yad-Brush</vt:lpstr>
      <vt:lpstr>Courier New</vt:lpstr>
      <vt:lpstr>Office Theme</vt:lpstr>
      <vt:lpstr>עיצוב מותאם אישית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הערכת הפעולה</vt:lpstr>
      <vt:lpstr>שקופית 15</vt:lpstr>
      <vt:lpstr>שקופית 16</vt:lpstr>
      <vt:lpstr>ממצאים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סיכום והמלצות</vt:lpstr>
      <vt:lpstr>שקופית 27</vt:lpstr>
      <vt:lpstr>שקופית 28</vt:lpstr>
      <vt:lpstr>שאלות?</vt:lpstr>
      <vt:lpstr>הצגה מותאמת אישית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למצגת בעברית</dc:title>
  <dc:creator>dannyz</dc:creator>
  <cp:lastModifiedBy>osnatts</cp:lastModifiedBy>
  <cp:revision>272</cp:revision>
  <dcterms:created xsi:type="dcterms:W3CDTF">2009-02-22T07:10:57Z</dcterms:created>
  <dcterms:modified xsi:type="dcterms:W3CDTF">2011-02-09T12:20:14Z</dcterms:modified>
  <cp:contentType>מסמך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0x0101002054E1BEC528374E88C9DDF31DA3446A</vt:lpwstr>
  </property>
</Properties>
</file>