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69" r:id="rId6"/>
    <p:sldId id="263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(25 Science)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teaching presence</a:t>
                    </a:r>
                    <a:r>
                      <a:rPr lang="en-US" dirty="0"/>
                      <a:t>
18%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cognitive presence</a:t>
                    </a:r>
                    <a:r>
                      <a:rPr lang="en-US" dirty="0"/>
                      <a:t>
24%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/>
                      <a:t>social presence</a:t>
                    </a:r>
                    <a:r>
                      <a:rPr lang="en-US" dirty="0"/>
                      <a:t>
58%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18.27</c:v>
                </c:pt>
                <c:pt idx="1">
                  <c:v>24.09</c:v>
                </c:pt>
                <c:pt idx="2">
                  <c:v>57.64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(25 Humanities)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teaching presence</a:t>
                    </a:r>
                    <a:r>
                      <a:rPr lang="en-US" dirty="0"/>
                      <a:t>
19%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cognitive presence</a:t>
                    </a:r>
                    <a:r>
                      <a:rPr lang="en-US" dirty="0"/>
                      <a:t>
15%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/>
                      <a:t>social presence</a:t>
                    </a:r>
                    <a:r>
                      <a:rPr lang="en-US" dirty="0"/>
                      <a:t>
66%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18.979999999999986</c:v>
                </c:pt>
                <c:pt idx="1">
                  <c:v>15.15</c:v>
                </c:pt>
                <c:pt idx="2">
                  <c:v>65.86999999999999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(50 Avg.)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teaching presence</a:t>
                    </a:r>
                    <a:r>
                      <a:rPr lang="en-US" dirty="0"/>
                      <a:t>
19%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19942064171309801"/>
                  <c:y val="-5.4101528653723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cognitive </a:t>
                    </a:r>
                    <a:r>
                      <a:rPr lang="en-US" dirty="0" smtClean="0"/>
                      <a:t>presence</a:t>
                    </a:r>
                    <a:r>
                      <a:rPr lang="en-US" dirty="0"/>
                      <a:t>
19%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/>
                      <a:t>social presence</a:t>
                    </a:r>
                    <a:r>
                      <a:rPr lang="en-US" dirty="0"/>
                      <a:t>
62%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18.63000000000002</c:v>
                </c:pt>
                <c:pt idx="1">
                  <c:v>19.62</c:v>
                </c:pt>
                <c:pt idx="2">
                  <c:v>61.57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College (1 Humanity)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teaching presence</a:t>
                    </a:r>
                    <a:r>
                      <a:rPr lang="en-US"/>
                      <a:t>
31%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0.22467490062079823"/>
                  <c:y val="-0.1273496711747475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cognitive presence</a:t>
                    </a:r>
                    <a:r>
                      <a:rPr lang="en-US" dirty="0"/>
                      <a:t>
5%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 smtClean="0"/>
                      <a:t>social presence</a:t>
                    </a:r>
                    <a:r>
                      <a:rPr lang="en-US" dirty="0"/>
                      <a:t>
64%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31.18</c:v>
                </c:pt>
                <c:pt idx="1">
                  <c:v>5.0999999999999996</c:v>
                </c:pt>
                <c:pt idx="2">
                  <c:v>63.720000000000013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(25 Science)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Social Presence
</a:t>
                    </a:r>
                    <a:r>
                      <a:rPr lang="en-US" b="1" dirty="0"/>
                      <a:t>58%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18.27</c:v>
                </c:pt>
                <c:pt idx="1">
                  <c:v>24.09</c:v>
                </c:pt>
                <c:pt idx="2">
                  <c:v>57.64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(25 Humanities)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Social Presence
</a:t>
                    </a:r>
                    <a:r>
                      <a:rPr lang="en-US" b="1" dirty="0"/>
                      <a:t>66%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18.979999999999986</c:v>
                </c:pt>
                <c:pt idx="1">
                  <c:v>15.15</c:v>
                </c:pt>
                <c:pt idx="2">
                  <c:v>65.86999999999999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Open U. (50 Avg.)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Social Presence
</a:t>
                    </a:r>
                    <a:r>
                      <a:rPr lang="en-US" b="1" dirty="0"/>
                      <a:t>62%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18.630000000000027</c:v>
                </c:pt>
                <c:pt idx="1">
                  <c:v>19.62</c:v>
                </c:pt>
                <c:pt idx="2">
                  <c:v>61.57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College (1 Humanity)</a:t>
            </a:r>
            <a:endParaRPr lang="he-IL" sz="1600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050">
                        <a:solidFill>
                          <a:schemeClr val="tx1"/>
                        </a:solidFill>
                      </a:defRPr>
                    </a:pPr>
                    <a:r>
                      <a:rPr lang="en-US" dirty="0"/>
                      <a:t>Social Presence
</a:t>
                    </a:r>
                    <a:r>
                      <a:rPr lang="en-US" b="1" dirty="0"/>
                      <a:t>64%</a:t>
                    </a: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he-IL"/>
              </a:p>
            </c:txPr>
            <c:showCatName val="1"/>
            <c:showPercent val="1"/>
            <c:showLeaderLines val="1"/>
          </c:dLbls>
          <c:cat>
            <c:strRef>
              <c:f>גיליון1!$A$2:$A$5</c:f>
              <c:strCache>
                <c:ptCount val="3"/>
                <c:pt idx="0">
                  <c:v>Teaching Presence</c:v>
                </c:pt>
                <c:pt idx="1">
                  <c:v>cognitive Presence</c:v>
                </c:pt>
                <c:pt idx="2">
                  <c:v>Social Presence</c:v>
                </c:pt>
              </c:strCache>
            </c:strRef>
          </c:cat>
          <c:val>
            <c:numRef>
              <c:f>גיליון1!$B$2:$B$5</c:f>
              <c:numCache>
                <c:formatCode>General</c:formatCode>
                <c:ptCount val="4"/>
                <c:pt idx="0">
                  <c:v>31.18</c:v>
                </c:pt>
                <c:pt idx="1">
                  <c:v>5.0999999999999996</c:v>
                </c:pt>
                <c:pt idx="2">
                  <c:v>63.720000000000013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1EDC5-6FAF-4CB6-8D23-B597ACBB3579}" type="datetimeFigureOut">
              <a:rPr lang="he-IL" smtClean="0"/>
              <a:pPr/>
              <a:t>ד'/אדר א/תשע"א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E35B9-7629-4E2E-B880-3A5B5183CD7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815290" cy="2814657"/>
          </a:xfrm>
        </p:spPr>
        <p:txBody>
          <a:bodyPr>
            <a:normAutofit/>
          </a:bodyPr>
          <a:lstStyle/>
          <a:p>
            <a:pPr rtl="0"/>
            <a:r>
              <a:rPr lang="en-US" dirty="0">
                <a:solidFill>
                  <a:srgbClr val="0000FF"/>
                </a:solidFill>
              </a:rPr>
              <a:t>Toward a Population Parameter for "Communities of Inquiry" in Higher Education, Asynchronous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Course Forums</a:t>
            </a:r>
            <a:endParaRPr lang="he-IL" dirty="0">
              <a:solidFill>
                <a:srgbClr val="0000FF"/>
              </a:solidFill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57224" y="3857628"/>
            <a:ext cx="7572428" cy="2257444"/>
          </a:xfrm>
        </p:spPr>
        <p:txBody>
          <a:bodyPr/>
          <a:lstStyle/>
          <a:p>
            <a:pPr rtl="0"/>
            <a:endParaRPr lang="en-US" sz="2800" b="1" dirty="0" smtClean="0">
              <a:solidFill>
                <a:schemeClr val="tx1"/>
              </a:solidFill>
            </a:endParaRPr>
          </a:p>
          <a:p>
            <a:pPr rtl="0"/>
            <a:r>
              <a:rPr lang="en-US" sz="2800" dirty="0" smtClean="0">
                <a:solidFill>
                  <a:schemeClr val="tx1"/>
                </a:solidFill>
              </a:rPr>
              <a:t>Paul Gorsky, Avner Caspi, Ina Blau &amp; Yael David</a:t>
            </a:r>
          </a:p>
          <a:p>
            <a:pPr rtl="0"/>
            <a:endParaRPr lang="en-US" sz="2800" b="1" dirty="0">
              <a:solidFill>
                <a:schemeClr val="tx1"/>
              </a:solidFill>
            </a:endParaRPr>
          </a:p>
          <a:p>
            <a:pPr rtl="0"/>
            <a:r>
              <a:rPr lang="en-US" sz="2800" dirty="0">
                <a:solidFill>
                  <a:schemeClr val="tx1"/>
                </a:solidFill>
              </a:rPr>
              <a:t>Open </a:t>
            </a:r>
            <a:r>
              <a:rPr lang="en-US" sz="2800" dirty="0" smtClean="0">
                <a:solidFill>
                  <a:schemeClr val="tx1"/>
                </a:solidFill>
              </a:rPr>
              <a:t>University </a:t>
            </a:r>
            <a:r>
              <a:rPr lang="en-US" sz="2800" dirty="0">
                <a:solidFill>
                  <a:schemeClr val="tx1"/>
                </a:solidFill>
              </a:rPr>
              <a:t>of Israel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rtl="0"/>
            <a:endParaRPr lang="en-US" sz="2800" b="1" dirty="0">
              <a:solidFill>
                <a:schemeClr val="tx1"/>
              </a:solidFill>
            </a:endParaRPr>
          </a:p>
          <a:p>
            <a:pPr rtl="0"/>
            <a:endParaRPr lang="he-IL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0000FF"/>
                </a:solidFill>
              </a:rPr>
              <a:t>Objective</a:t>
            </a:r>
            <a:endParaRPr lang="he-IL" dirty="0">
              <a:solidFill>
                <a:srgbClr val="0000FF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158" y="1600200"/>
            <a:ext cx="8429684" cy="4525963"/>
          </a:xfrm>
        </p:spPr>
        <p:txBody>
          <a:bodyPr>
            <a:noAutofit/>
          </a:bodyPr>
          <a:lstStyle/>
          <a:p>
            <a:pPr marL="365125" indent="-365125" algn="l" rtl="0">
              <a:buNone/>
            </a:pPr>
            <a:r>
              <a:rPr lang="en-US" sz="2800" dirty="0"/>
              <a:t>Gorsky, Caspi and their colleagues (2010) calculated a </a:t>
            </a:r>
            <a:r>
              <a:rPr lang="en-US" sz="2800" dirty="0" smtClean="0"/>
              <a:t>bi-modal </a:t>
            </a:r>
            <a:r>
              <a:rPr lang="en-US" sz="2800" dirty="0"/>
              <a:t>population parameter for the </a:t>
            </a:r>
            <a:r>
              <a:rPr lang="en-US" sz="2800" dirty="0" smtClean="0"/>
              <a:t>distribution </a:t>
            </a:r>
            <a:r>
              <a:rPr lang="en-US" sz="2800" dirty="0"/>
              <a:t>of </a:t>
            </a:r>
            <a:r>
              <a:rPr lang="en-US" sz="2800" dirty="0" smtClean="0"/>
              <a:t>teaching presence, cognitive presence </a:t>
            </a:r>
            <a:r>
              <a:rPr lang="en-US" sz="2800" dirty="0"/>
              <a:t>and </a:t>
            </a:r>
            <a:r>
              <a:rPr lang="en-US" sz="2800" dirty="0" smtClean="0"/>
              <a:t>social presence </a:t>
            </a:r>
            <a:r>
              <a:rPr lang="en-US" sz="2800" dirty="0"/>
              <a:t>in asynchronous course forums based on disciplinary differences, group size and academic level</a:t>
            </a:r>
            <a:r>
              <a:rPr lang="en-US" sz="2800" dirty="0" smtClean="0"/>
              <a:t>.</a:t>
            </a:r>
          </a:p>
          <a:p>
            <a:pPr algn="l" rtl="0">
              <a:buNone/>
            </a:pPr>
            <a:endParaRPr lang="en-US" sz="2000" dirty="0" smtClean="0"/>
          </a:p>
          <a:p>
            <a:pPr marL="365125" indent="-365125" algn="l" rtl="0">
              <a:buNone/>
            </a:pPr>
            <a:r>
              <a:rPr lang="en-US" sz="2800" dirty="0" smtClean="0"/>
              <a:t>This </a:t>
            </a:r>
            <a:r>
              <a:rPr lang="en-US" sz="2800" dirty="0"/>
              <a:t>study attempts to corroborate these findings based on the analysis of an entire asynchronous course </a:t>
            </a:r>
            <a:r>
              <a:rPr lang="en-US" sz="2800" dirty="0" smtClean="0"/>
              <a:t>tran-script </a:t>
            </a:r>
            <a:r>
              <a:rPr lang="en-US" sz="2800" dirty="0"/>
              <a:t>from an undergraduate history course forum at a campus-based college.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מציין מיקום תוכן 3"/>
          <p:cNvPicPr>
            <a:picLocks/>
          </p:cNvPicPr>
          <p:nvPr/>
        </p:nvPicPr>
        <p:blipFill>
          <a:blip r:embed="rId2" cstate="print"/>
          <a:srcRect l="14757" t="18036" r="3864" b="11092"/>
          <a:stretch>
            <a:fillRect/>
          </a:stretch>
        </p:blipFill>
        <p:spPr bwMode="auto">
          <a:xfrm>
            <a:off x="928662" y="642918"/>
            <a:ext cx="7107972" cy="548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357158" y="928670"/>
            <a:ext cx="8572560" cy="521497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125" marR="0" lvl="0" indent="-36512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Cognitive Presence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“… the exploration, construction, resolution, and confirmation of understanding through  collaboration and reflection in a community of inquiry”.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Teaching Presence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“… the design, facilitation and direction of cognitive and social processes for the purpose of realizing [students’] personally meaningful and educationally worthwhile outcomes”.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dirty="0" smtClean="0">
                <a:solidFill>
                  <a:srgbClr val="0000FF"/>
                </a:solidFill>
              </a:rPr>
              <a:t>Social Presence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 “… the ability to project one’s self and to establish personal and purposeful relationships”.</a:t>
            </a:r>
            <a:endParaRPr kumimoji="0" lang="he-IL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0000FF"/>
                </a:solidFill>
              </a:rPr>
              <a:t>Methodology</a:t>
            </a:r>
            <a:endParaRPr lang="he-IL" dirty="0">
              <a:solidFill>
                <a:srgbClr val="0000FF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85720" y="1600200"/>
            <a:ext cx="8501122" cy="4525963"/>
          </a:xfrm>
        </p:spPr>
        <p:txBody>
          <a:bodyPr>
            <a:normAutofit/>
          </a:bodyPr>
          <a:lstStyle/>
          <a:p>
            <a:pPr marL="365125" indent="-365125" algn="l" rtl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Forum:</a:t>
            </a:r>
            <a:r>
              <a:rPr lang="en-US" sz="2800" dirty="0" smtClean="0"/>
              <a:t> History of War - 119 students; 29 (24.3%) posted at least one message. </a:t>
            </a:r>
          </a:p>
          <a:p>
            <a:pPr algn="l" rtl="0">
              <a:buNone/>
            </a:pPr>
            <a:endParaRPr lang="en-US" sz="2400" dirty="0" smtClean="0"/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Instruments:</a:t>
            </a:r>
            <a:r>
              <a:rPr lang="en-US" sz="2800" dirty="0" smtClean="0"/>
              <a:t> </a:t>
            </a:r>
          </a:p>
          <a:p>
            <a:pPr marL="0" indent="365125" algn="l" rtl="0">
              <a:buNone/>
            </a:pPr>
            <a:r>
              <a:rPr lang="en-US" sz="2800" dirty="0" smtClean="0"/>
              <a:t>- Course log site;</a:t>
            </a:r>
          </a:p>
          <a:p>
            <a:pPr marL="533400" indent="-168275" algn="l" rtl="0">
              <a:buNone/>
            </a:pPr>
            <a:r>
              <a:rPr lang="en-US" sz="2800" dirty="0" smtClean="0"/>
              <a:t>- Quantitative content analysis: message unit coded by categories. 188 messages - 86 posted by instructor (45.74%); 102 by students (54.26%). Inter-rater agreement = 92%.</a:t>
            </a:r>
          </a:p>
          <a:p>
            <a:pPr algn="l" rtl="0">
              <a:buNone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Findings</a:t>
            </a:r>
            <a:endParaRPr lang="he-IL" dirty="0">
              <a:solidFill>
                <a:srgbClr val="0000FF"/>
              </a:solidFill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467544" y="1556793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4139952" y="1556792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2357422" y="3643314"/>
          <a:ext cx="2862650" cy="266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5940152" y="3429000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Findings</a:t>
            </a:r>
            <a:endParaRPr lang="he-IL" dirty="0">
              <a:solidFill>
                <a:srgbClr val="0000FF"/>
              </a:solidFill>
            </a:endParaRPr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467544" y="1556793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4139952" y="1556792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2339752" y="3356992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מציין מיקום תוכן 6"/>
          <p:cNvGraphicFramePr>
            <a:graphicFrameLocks noGrp="1"/>
          </p:cNvGraphicFramePr>
          <p:nvPr>
            <p:ph sz="half" idx="2"/>
          </p:nvPr>
        </p:nvGraphicFramePr>
        <p:xfrm>
          <a:off x="5940152" y="3429000"/>
          <a:ext cx="295232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0000FF"/>
                </a:solidFill>
              </a:rPr>
              <a:t>Conclusions 1</a:t>
            </a:r>
            <a:endParaRPr lang="he-IL" dirty="0">
              <a:solidFill>
                <a:srgbClr val="0000FF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14282" y="1643050"/>
            <a:ext cx="8643998" cy="4929222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Institutional differences</a:t>
            </a:r>
          </a:p>
          <a:p>
            <a:pPr marL="0" indent="0" algn="l" rtl="0">
              <a:buNone/>
            </a:pPr>
            <a:endParaRPr lang="en-US" sz="1400" dirty="0" smtClean="0"/>
          </a:p>
          <a:p>
            <a:pPr marL="365125" indent="-365125" algn="l" rtl="0">
              <a:buNone/>
            </a:pPr>
            <a:r>
              <a:rPr lang="en-US" sz="2800" dirty="0" smtClean="0"/>
              <a:t>College </a:t>
            </a:r>
            <a:r>
              <a:rPr lang="en-US" sz="2800" dirty="0"/>
              <a:t>students attended weekly lectures, had ample opportunity to talk with instructors and to establish friendships with classmates. </a:t>
            </a:r>
            <a:r>
              <a:rPr lang="en-US" sz="2800" dirty="0" smtClean="0"/>
              <a:t>As opposed to Open U. forums, </a:t>
            </a:r>
            <a:r>
              <a:rPr lang="en-US" sz="2800" dirty="0"/>
              <a:t>the </a:t>
            </a:r>
            <a:r>
              <a:rPr lang="en-US" sz="2800" dirty="0" smtClean="0"/>
              <a:t>college forum </a:t>
            </a:r>
            <a:r>
              <a:rPr lang="en-US" sz="2800" dirty="0"/>
              <a:t>was not a primary resource for </a:t>
            </a:r>
            <a:r>
              <a:rPr lang="en-US" sz="2800" dirty="0" smtClean="0"/>
              <a:t>learning (cognitive presence).</a:t>
            </a:r>
          </a:p>
          <a:p>
            <a:pPr marL="0" indent="0" algn="l" rtl="0">
              <a:buNone/>
            </a:pPr>
            <a:endParaRPr lang="en-US" sz="1100" dirty="0" smtClean="0"/>
          </a:p>
          <a:p>
            <a:pPr marL="0" indent="0" algn="l" rtl="0">
              <a:buNone/>
            </a:pP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Conclusions 2</a:t>
            </a:r>
            <a:endParaRPr lang="he-IL" dirty="0">
              <a:solidFill>
                <a:srgbClr val="0000FF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2800" dirty="0" smtClean="0">
                <a:solidFill>
                  <a:srgbClr val="0000FF"/>
                </a:solidFill>
              </a:rPr>
              <a:t>Toward a population parameter</a:t>
            </a:r>
          </a:p>
          <a:p>
            <a:pPr marL="0" indent="0" algn="l" rtl="0">
              <a:buNone/>
            </a:pPr>
            <a:endParaRPr lang="en-US" sz="1400" dirty="0" smtClean="0"/>
          </a:p>
          <a:p>
            <a:pPr marL="365125" indent="-365125" algn="l" rtl="0">
              <a:buNone/>
            </a:pPr>
            <a:r>
              <a:rPr lang="en-US" sz="2800" dirty="0" smtClean="0"/>
              <a:t>Findings indicate the possible existence of a two dimen-sional population parameter for higher education, asynchronous course forums (“Communities of Inquiry”) that transcends academic discipline and level, group size and institutional difference.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406</Words>
  <Application>Microsoft Office PowerPoint</Application>
  <PresentationFormat>‫הצגה על המסך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Toward a Population Parameter for "Communities of Inquiry" in Higher Education, Asynchronous  Course Forums</vt:lpstr>
      <vt:lpstr>Objective</vt:lpstr>
      <vt:lpstr>שקופית 3</vt:lpstr>
      <vt:lpstr>שקופית 4</vt:lpstr>
      <vt:lpstr>Methodology</vt:lpstr>
      <vt:lpstr>Findings</vt:lpstr>
      <vt:lpstr>Findings</vt:lpstr>
      <vt:lpstr>Conclusions 1</vt:lpstr>
      <vt:lpstr>Conclusions 2</vt:lpstr>
    </vt:vector>
  </TitlesOfParts>
  <Company>Open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 a Population Parameter for "Communities of Inquiry" in Higher Education, Asynchronous  Course Forums</dc:title>
  <dc:creator>paulgo</dc:creator>
  <cp:lastModifiedBy>paulgo</cp:lastModifiedBy>
  <cp:revision>67</cp:revision>
  <dcterms:created xsi:type="dcterms:W3CDTF">2011-01-15T10:20:54Z</dcterms:created>
  <dcterms:modified xsi:type="dcterms:W3CDTF">2011-02-08T20:31:49Z</dcterms:modified>
</cp:coreProperties>
</file>