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1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4" r:id="rId15"/>
    <p:sldId id="261" r:id="rId16"/>
    <p:sldId id="293" r:id="rId17"/>
    <p:sldId id="294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27"/>
  <c:chart>
    <c:autoTitleDeleted val="1"/>
    <c:plotArea>
      <c:layout>
        <c:manualLayout>
          <c:layoutTarget val="inner"/>
          <c:xMode val="edge"/>
          <c:yMode val="edge"/>
          <c:x val="0.30488875165114387"/>
          <c:y val="0.22066282207681789"/>
          <c:w val="0.38077070431555743"/>
          <c:h val="0.6154005397212640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1990477934444242E-2"/>
                  <c:y val="5.3051633008684134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Flexibility in time and place
45%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6.1479379031109477E-2"/>
                  <c:y val="-0.12214138521940959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8.1563246758334346E-2"/>
                  <c:y val="1.541099976139346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9028871391076186E-3"/>
                  <c:y val="3.6899266901982103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he-IL" sz="1200" baseline="0"/>
                </a:pPr>
                <a:endParaRPr lang="he-IL"/>
              </a:p>
            </c:txPr>
            <c:showCatName val="1"/>
            <c:showPercent val="1"/>
            <c:showLeaderLines val="1"/>
          </c:dLbls>
          <c:cat>
            <c:strRef>
              <c:f>גיליון1!$A$1:$A$4</c:f>
              <c:strCache>
                <c:ptCount val="4"/>
                <c:pt idx="0">
                  <c:v>Flexibility of time and place</c:v>
                </c:pt>
                <c:pt idx="1">
                  <c:v>New Challenge and experience</c:v>
                </c:pt>
                <c:pt idx="2">
                  <c:v>Independence and self-responsibility </c:v>
                </c:pt>
                <c:pt idx="3">
                  <c:v>professionalism in the workplace</c:v>
                </c:pt>
              </c:strCache>
            </c:strRef>
          </c:cat>
          <c:val>
            <c:numRef>
              <c:f>גיליון1!$B$1:$B$4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18</c:v>
                </c:pt>
                <c:pt idx="3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360"/>
      </c:pieChart>
    </c:plotArea>
    <c:plotVisOnly val="1"/>
  </c:chart>
  <c:spPr>
    <a:ln>
      <a:solidFill>
        <a:srgbClr val="00206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style val="27"/>
  <c:chart>
    <c:autoTitleDeleted val="1"/>
    <c:plotArea>
      <c:layout>
        <c:manualLayout>
          <c:layoutTarget val="inner"/>
          <c:xMode val="edge"/>
          <c:yMode val="edge"/>
          <c:x val="0.33029247236812331"/>
          <c:y val="0.22263644026258142"/>
          <c:w val="0.39334058982095377"/>
          <c:h val="0.6330878154493316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2535357420336934E-3"/>
                  <c:y val="-0.2393306291259047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2.484965695077589E-2"/>
                  <c:y val="-5.2083333333333409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4763615485564321"/>
                  <c:y val="-4.2595289236591876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5.8062604656868071E-2"/>
                  <c:y val="1.3131313131313131E-2"/>
                </c:manualLayout>
              </c:layout>
              <c:showCatName val="1"/>
              <c:showPercent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he-IL" sz="1200" baseline="0"/>
                </a:pPr>
                <a:endParaRPr lang="he-IL"/>
              </a:p>
            </c:txPr>
            <c:showCatName val="1"/>
            <c:showPercent val="1"/>
            <c:showLeaderLines val="1"/>
          </c:dLbls>
          <c:cat>
            <c:strRef>
              <c:f>גיליון1!$A$16:$A$19</c:f>
              <c:strCache>
                <c:ptCount val="4"/>
                <c:pt idx="0">
                  <c:v>Lack of communication with the lecturer</c:v>
                </c:pt>
                <c:pt idx="1">
                  <c:v>Lack of self-discipline and determination</c:v>
                </c:pt>
                <c:pt idx="2">
                  <c:v>Desire to separate learning from work and home</c:v>
                </c:pt>
                <c:pt idx="3">
                  <c:v>Worry about not being able to understand </c:v>
                </c:pt>
              </c:strCache>
            </c:strRef>
          </c:cat>
          <c:val>
            <c:numRef>
              <c:f>גיליון1!$B$16:$B$19</c:f>
              <c:numCache>
                <c:formatCode>General</c:formatCode>
                <c:ptCount val="4"/>
                <c:pt idx="0">
                  <c:v>52</c:v>
                </c:pt>
                <c:pt idx="1">
                  <c:v>20</c:v>
                </c:pt>
                <c:pt idx="2">
                  <c:v>10</c:v>
                </c:pt>
                <c:pt idx="3">
                  <c:v>18</c:v>
                </c:pt>
              </c:numCache>
            </c:numRef>
          </c:val>
        </c:ser>
        <c:dLbls>
          <c:showCatName val="1"/>
          <c:showPercent val="1"/>
        </c:dLbls>
        <c:firstSliceAng val="360"/>
      </c:pieChart>
    </c:plotArea>
    <c:plotVisOnly val="1"/>
  </c:chart>
  <c:spPr>
    <a:ln>
      <a:solidFill>
        <a:srgbClr val="002060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141A41-CE4D-40DB-9AA0-627F27971396}" type="datetimeFigureOut">
              <a:rPr lang="he-IL" smtClean="0"/>
              <a:pPr/>
              <a:t>י"א/אדר א/תשע"א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C1275E-B66E-4BA5-925E-FCEB7CA10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75E-B66E-4BA5-925E-FCEB7CA10158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Our study is the preface of a large research project that investigates the implementation of distance education and its effects on teaching and learning at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Israel Institute of Technology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75E-B66E-4BA5-925E-FCEB7CA10158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CE9B41-EA7D-48AD-9EEA-2E32077B6BB7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84D-4E22-45D7-8F90-3E2C30DC9F2F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28D5776-9B68-4B65-A71F-0F05AA227C5E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94F4-60D8-4BC0-9FE7-ACF8719E479F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לבן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2746-7F11-4FF4-AC46-6FEF48B20216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4677B6-FDA8-469E-A576-0EF18DBD3A27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FFE315-643C-4B4A-89FA-2E13FDE37EC5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0575-AA59-4101-B389-DF07F42B4BA2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6F31-84D9-4A0E-9CF0-1EE83F1337BB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92F0-3E34-4DE9-87A1-D2148892B2A4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לבן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DBC021-9730-4B1A-8EDE-B45493BA41C9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1A8947-E2E7-41E4-AF8D-B6B080B76B99}" type="datetime8">
              <a:rPr lang="he-IL" smtClean="0"/>
              <a:pPr/>
              <a:t>15 פברואר 11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לבן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B3FE90-070E-4F1A-AD0E-5F2E8C94290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848600" cy="2590800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Higher Education At Distance: Assimilation of New Ways For Teaching and Learning at The </a:t>
            </a:r>
            <a:r>
              <a:rPr lang="en-US" sz="3600" b="1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Technion</a:t>
            </a:r>
            <a:r>
              <a:rPr lang="en-US" sz="36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36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36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  <a:endParaRPr lang="he-IL" sz="36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 Barak, Rania Hussein-Farraj and Yehudit J. Dori</a:t>
            </a:r>
            <a:b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C:\Tal\work\tides\tides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41" y="6096000"/>
            <a:ext cx="752765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990600" y="2362200"/>
          <a:ext cx="7162800" cy="4069080"/>
        </p:xfrm>
        <a:graphic>
          <a:graphicData uri="http://schemas.openxmlformats.org/drawingml/2006/table">
            <a:tbl>
              <a:tblPr/>
              <a:tblGrid>
                <a:gridCol w="4984205"/>
                <a:gridCol w="1157250"/>
                <a:gridCol w="1021345"/>
              </a:tblGrid>
              <a:tr h="50292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Meaningful learning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Pedagogical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Social aspects and communication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Course quality and students support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2.90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Self-efficacy and self-assurance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3.80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workplace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Overall attitudes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66800" y="1575882"/>
            <a:ext cx="716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000" dirty="0"/>
              <a:t>able 1. Mean scores and standard deviations of the participants' attitudes and dispositions about online distance education (</a:t>
            </a:r>
            <a:r>
              <a:rPr lang="en-US" sz="2000" dirty="0" smtClean="0"/>
              <a:t>N=156)</a:t>
            </a: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76200" y="381000"/>
            <a:ext cx="89916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 rt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2000" b="1" dirty="0" smtClean="0">
                <a:solidFill>
                  <a:srgbClr val="00B050"/>
                </a:solidFill>
              </a:rPr>
              <a:t>What are the graduate STEM students' attitudes about distance learning courses?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buNone/>
            </a:pPr>
            <a:r>
              <a:rPr lang="en-US" sz="2800" dirty="0" smtClean="0"/>
              <a:t>Qualitative analysis of the participants' explanations indicated that:</a:t>
            </a:r>
          </a:p>
          <a:p>
            <a:pPr algn="l" rtl="0"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</a:pPr>
            <a:r>
              <a:rPr lang="en-US" sz="2800" dirty="0" smtClean="0"/>
              <a:t>"Time" (saving time, time to think, managing time, working at the same time, etc.) was a theme that repeated itself among the participants' who were pro DL.</a:t>
            </a:r>
          </a:p>
          <a:p>
            <a:pPr algn="l" rtl="0"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Char char="Ø"/>
            </a:pPr>
            <a:r>
              <a:rPr lang="en-US" sz="2800" dirty="0" smtClean="0"/>
              <a:t>Whereas, "Lack of communication" (not being able to communicate with the lecturer, ask questions, interact with colleagues, etc.) was a theme that repeated itself among the participants' who were against DL. 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76200" y="381000"/>
            <a:ext cx="89916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 rt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2000" b="1" dirty="0" smtClean="0">
                <a:solidFill>
                  <a:srgbClr val="00B050"/>
                </a:solidFill>
              </a:rPr>
              <a:t>What are the graduate STEM students' attitudes about distance learning courses?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9906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100" b="1" dirty="0" smtClean="0"/>
              <a:t>Findings </a:t>
            </a:r>
            <a:br>
              <a:rPr lang="en-US" sz="3100" b="1" dirty="0" smtClean="0"/>
            </a:br>
            <a:r>
              <a:rPr lang="en-US" sz="2200" b="1" dirty="0" smtClean="0"/>
              <a:t>2. </a:t>
            </a:r>
            <a:r>
              <a:rPr lang="en-US" sz="2200" b="1" dirty="0" smtClean="0">
                <a:solidFill>
                  <a:srgbClr val="00B050"/>
                </a:solidFill>
              </a:rPr>
              <a:t>What characterizes the graduate students who choose to enroll to a DL course?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20000"/>
              </a:lnSpc>
              <a:spcBef>
                <a:spcPts val="1800"/>
              </a:spcBef>
              <a:buClr>
                <a:srgbClr val="0070C0"/>
              </a:buClr>
              <a:buSzPct val="80000"/>
              <a:buFont typeface="Wingdings" pitchFamily="2" charset="2"/>
              <a:buChar char="v"/>
            </a:pPr>
            <a:r>
              <a:rPr lang="en-US" sz="2400" dirty="0" smtClean="0"/>
              <a:t>No statistically significant differences were found between men and women, and between different age groups.</a:t>
            </a:r>
          </a:p>
          <a:p>
            <a:pPr algn="l" rtl="0">
              <a:lnSpc>
                <a:spcPct val="12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400" dirty="0" smtClean="0"/>
              <a:t>Participants who had prior experience in DL indicated significant higher positive attitudes about DL compared to their colleagues (F</a:t>
            </a:r>
            <a:r>
              <a:rPr lang="en-US" sz="2400" baseline="-25000" dirty="0" smtClean="0"/>
              <a:t>(1, 109) </a:t>
            </a:r>
            <a:r>
              <a:rPr lang="en-US" sz="2400" dirty="0" smtClean="0"/>
              <a:t>=10.16, p&lt;0.05). </a:t>
            </a:r>
          </a:p>
          <a:p>
            <a:pPr algn="l" rtl="0">
              <a:lnSpc>
                <a:spcPct val="12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400" dirty="0" smtClean="0"/>
              <a:t>Business persons with an engineering background asserted overall higher positive attitudes compared to other business persons in two main categories: </a:t>
            </a:r>
          </a:p>
          <a:p>
            <a:pPr lvl="1" algn="l" rtl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/>
              <a:t>Self-efficacy and self-assurance (F</a:t>
            </a:r>
            <a:r>
              <a:rPr lang="en-US" sz="2400" baseline="-25000" dirty="0" smtClean="0"/>
              <a:t>(1, 109) </a:t>
            </a:r>
            <a:r>
              <a:rPr lang="en-US" sz="2400" dirty="0" smtClean="0"/>
              <a:t>=5.20, p&lt;0.01) </a:t>
            </a:r>
          </a:p>
          <a:p>
            <a:pPr lvl="1" algn="l" rtl="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/>
              <a:t>Contribution to workplace (F</a:t>
            </a:r>
            <a:r>
              <a:rPr lang="en-US" sz="2400" baseline="-25000" dirty="0" smtClean="0"/>
              <a:t>(1, 109) </a:t>
            </a:r>
            <a:r>
              <a:rPr lang="en-US" sz="2400" dirty="0" smtClean="0"/>
              <a:t>=4.84, p&lt;0.05) </a:t>
            </a:r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100" b="1" dirty="0" smtClean="0"/>
              <a:t>Findings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200" b="1" dirty="0" smtClean="0"/>
              <a:t>3. </a:t>
            </a:r>
            <a:r>
              <a:rPr lang="en-US" sz="2200" b="1" dirty="0" smtClean="0">
                <a:solidFill>
                  <a:srgbClr val="00B050"/>
                </a:solidFill>
              </a:rPr>
              <a:t>Will students prefer to lean in a synchronous or a-synchronous mode?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447800"/>
            <a:ext cx="8001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/>
              <a:t>60% of the participants would like the course to be delivered a-synchronically, </a:t>
            </a:r>
            <a:r>
              <a:rPr lang="en-US" sz="2000" dirty="0" smtClean="0"/>
              <a:t>30</a:t>
            </a:r>
            <a:r>
              <a:rPr lang="en-US" sz="2000" dirty="0"/>
              <a:t>% </a:t>
            </a:r>
            <a:r>
              <a:rPr lang="en-US" sz="2000" dirty="0" smtClean="0"/>
              <a:t>- both </a:t>
            </a:r>
            <a:r>
              <a:rPr lang="en-US" sz="2000" dirty="0"/>
              <a:t>synchronic and </a:t>
            </a:r>
            <a:r>
              <a:rPr lang="en-US" sz="2000" dirty="0" smtClean="0"/>
              <a:t>a-synchronic, </a:t>
            </a:r>
            <a:r>
              <a:rPr lang="en-US" sz="2000" dirty="0"/>
              <a:t>10</a:t>
            </a:r>
            <a:r>
              <a:rPr lang="en-US" sz="2000" dirty="0" smtClean="0"/>
              <a:t>% - synchronic </a:t>
            </a:r>
            <a:endParaRPr lang="en-US" sz="2000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304800" y="2438400"/>
          <a:ext cx="8382000" cy="4168251"/>
        </p:xfrm>
        <a:graphic>
          <a:graphicData uri="http://schemas.openxmlformats.org/drawingml/2006/table">
            <a:tbl>
              <a:tblPr/>
              <a:tblGrid>
                <a:gridCol w="1447800"/>
                <a:gridCol w="1752600"/>
                <a:gridCol w="5181600"/>
              </a:tblGrid>
              <a:tr h="539128">
                <a:tc>
                  <a:txBody>
                    <a:bodyPr/>
                    <a:lstStyle/>
                    <a:p>
                      <a:pPr marL="0" marR="0" indent="-7112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Delivery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mode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Category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Participants' explanation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91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asynchronic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Flexibility in time and place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Font typeface="Symbol"/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I prefer a-synchronic learning because I have a young child and this gives me the option to study on my own time.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9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Independence and self-responsibility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Font typeface="Symbol"/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I like learning alone, a-synchronic </a:t>
                      </a:r>
                      <a:r>
                        <a:rPr lang="en-US" sz="1800" dirty="0">
                          <a:latin typeface="Comic Sans MS"/>
                          <a:ea typeface="Calibri"/>
                          <a:cs typeface="Times New Roman"/>
                        </a:rPr>
                        <a:t>learning provides </a:t>
                      </a: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a good </a:t>
                      </a:r>
                      <a:r>
                        <a:rPr lang="en-US" sz="1800" dirty="0">
                          <a:latin typeface="Comic Sans MS"/>
                          <a:ea typeface="Calibri"/>
                          <a:cs typeface="Times New Roman"/>
                        </a:rPr>
                        <a:t>tool for </a:t>
                      </a: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me to </a:t>
                      </a:r>
                      <a:r>
                        <a:rPr lang="en-US" sz="1800" baseline="0" dirty="0" smtClean="0">
                          <a:latin typeface="Comic Sans MS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earn on my own.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88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Synchronic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Stable learning framework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Font typeface="Symbol"/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US" sz="1800" dirty="0">
                          <a:latin typeface="Comic Sans MS"/>
                          <a:ea typeface="Calibri"/>
                          <a:cs typeface="Times New Roman"/>
                        </a:rPr>
                        <a:t>am afraid that I will not be diligent enough because my </a:t>
                      </a: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self-discipline </a:t>
                      </a:r>
                      <a:r>
                        <a:rPr lang="en-US" sz="1800" dirty="0">
                          <a:latin typeface="Comic Sans MS"/>
                          <a:ea typeface="Calibri"/>
                          <a:cs typeface="Times New Roman"/>
                        </a:rPr>
                        <a:t>is quite low.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80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Real time communication with the lecturer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Font typeface="Symbol"/>
                        <a:buNone/>
                      </a:pPr>
                      <a:r>
                        <a:rPr lang="en-US" sz="1800" dirty="0" smtClean="0">
                          <a:latin typeface="Comic Sans MS"/>
                          <a:ea typeface="Calibri"/>
                          <a:cs typeface="Times New Roman"/>
                        </a:rPr>
                        <a:t>I need to see the lecturer’s face and body expressions when he answers my questions.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56" marR="557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 smtClean="0"/>
              <a:t>Lessons learned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4724400"/>
          </a:xfrm>
        </p:spPr>
        <p:txBody>
          <a:bodyPr>
            <a:noAutofit/>
          </a:bodyPr>
          <a:lstStyle/>
          <a:p>
            <a:pPr algn="l" rtl="0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800" dirty="0" smtClean="0"/>
              <a:t>Most of the students are interested in participating in DL courses. </a:t>
            </a:r>
          </a:p>
          <a:p>
            <a:pPr algn="l" rtl="0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800" dirty="0" smtClean="0"/>
              <a:t>They expect that DL courses will make their learning more efficient and meaningful.</a:t>
            </a:r>
          </a:p>
          <a:p>
            <a:pPr algn="l" rtl="0"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800" dirty="0" smtClean="0"/>
              <a:t>Good and efficient communication between the students and the lecturer and between themselves, should be one of the major concerns in selecting DL technologies. </a:t>
            </a:r>
          </a:p>
          <a:p>
            <a:pPr algn="ctr" rtl="0">
              <a:buClr>
                <a:schemeClr val="tx2"/>
              </a:buClr>
              <a:buSzPct val="80000"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As a result, we designed, developed and implemented a framework for DL.</a:t>
            </a:r>
          </a:p>
          <a:p>
            <a:pPr algn="l" rtl="0"/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14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b="1" dirty="0" smtClean="0"/>
              <a:t>TIDES Framework: Design-based Principles 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495800"/>
          </a:xfrm>
        </p:spPr>
        <p:txBody>
          <a:bodyPr>
            <a:noAutofit/>
          </a:bodyPr>
          <a:lstStyle/>
          <a:p>
            <a:pPr marL="514350" indent="-514350" algn="l" rtl="0">
              <a:spcBef>
                <a:spcPts val="600"/>
              </a:spcBef>
              <a:buClr>
                <a:schemeClr val="tx2"/>
              </a:buClr>
              <a:buSzPct val="80000"/>
              <a:buFont typeface="Wingdings"/>
              <a:buAutoNum type="arabicPeriod"/>
            </a:pPr>
            <a:r>
              <a:rPr lang="en-US" sz="2400" dirty="0" smtClean="0"/>
              <a:t>Providing tools for promoting higher order thinking (creative, critical, logical).</a:t>
            </a:r>
          </a:p>
          <a:p>
            <a:pPr marL="514350" indent="-514350" algn="l" rtl="0">
              <a:spcBef>
                <a:spcPts val="600"/>
              </a:spcBef>
              <a:buClr>
                <a:schemeClr val="tx2"/>
              </a:buClr>
              <a:buSzPct val="80000"/>
              <a:buFont typeface="Wingdings"/>
              <a:buAutoNum type="arabicPeriod"/>
            </a:pPr>
            <a:r>
              <a:rPr lang="en-US" sz="2400" dirty="0" smtClean="0"/>
              <a:t>Providing explanations exactly when needed.</a:t>
            </a:r>
          </a:p>
          <a:p>
            <a:pPr marL="514350" indent="-514350" algn="l" rtl="0">
              <a:spcBef>
                <a:spcPts val="600"/>
              </a:spcBef>
              <a:buClr>
                <a:schemeClr val="tx2"/>
              </a:buClr>
              <a:buSzPct val="80000"/>
              <a:buAutoNum type="arabicPeriod"/>
            </a:pPr>
            <a:r>
              <a:rPr lang="en-US" sz="2400" dirty="0" smtClean="0"/>
              <a:t>Integrated relevant and authentic case-studies as part of the learning process.</a:t>
            </a:r>
          </a:p>
          <a:p>
            <a:pPr marL="514350" indent="-514350" algn="l" rtl="0">
              <a:spcBef>
                <a:spcPts val="600"/>
              </a:spcBef>
              <a:buClr>
                <a:schemeClr val="tx2"/>
              </a:buClr>
              <a:buSzPct val="80000"/>
              <a:buAutoNum type="arabicPeriod"/>
            </a:pPr>
            <a:r>
              <a:rPr lang="en-US" sz="2400" dirty="0" smtClean="0"/>
              <a:t>Encouraging knowledge sharing                                               and collaboration among students.</a:t>
            </a:r>
          </a:p>
          <a:p>
            <a:pPr marL="514350" indent="-514350" algn="l" rtl="0">
              <a:spcBef>
                <a:spcPts val="600"/>
              </a:spcBef>
              <a:buClr>
                <a:schemeClr val="tx2"/>
              </a:buClr>
              <a:buSzPct val="80000"/>
              <a:buFontTx/>
              <a:buAutoNum type="arabicPeriod"/>
            </a:pPr>
            <a:r>
              <a:rPr lang="en-US" sz="2400" dirty="0" smtClean="0"/>
              <a:t>Involving students in active learning                                      while developing complex projects.</a:t>
            </a:r>
          </a:p>
          <a:p>
            <a:pPr algn="l" rtl="0">
              <a:spcBef>
                <a:spcPts val="600"/>
              </a:spcBef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15</a:t>
            </a:fld>
            <a:endParaRPr lang="he-IL" dirty="0"/>
          </a:p>
        </p:txBody>
      </p:sp>
      <p:pic>
        <p:nvPicPr>
          <p:cNvPr id="25604" name="Picture 4" descr="http://webee.technion.ac.il/uploads/image/yoramOrChen/P6153116.JPG"/>
          <p:cNvPicPr>
            <a:picLocks noChangeAspect="1" noChangeArrowheads="1"/>
          </p:cNvPicPr>
          <p:nvPr/>
        </p:nvPicPr>
        <p:blipFill>
          <a:blip r:embed="rId3" cstate="print"/>
          <a:srcRect l="29517" t="28752" r="24314" b="15367"/>
          <a:stretch>
            <a:fillRect/>
          </a:stretch>
        </p:blipFill>
        <p:spPr bwMode="auto">
          <a:xfrm>
            <a:off x="5406423" y="3352800"/>
            <a:ext cx="335657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rtl="0"/>
            <a:r>
              <a:rPr lang="en-US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TIDES Distance Learning Technologies </a:t>
            </a:r>
            <a:endParaRPr lang="he-IL" sz="3600" b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152400" y="1111042"/>
            <a:ext cx="8820472" cy="5289758"/>
            <a:chOff x="152400" y="1143000"/>
            <a:chExt cx="8820472" cy="5289758"/>
          </a:xfrm>
        </p:grpSpPr>
        <p:pic>
          <p:nvPicPr>
            <p:cNvPr id="8" name="Pictur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143000"/>
              <a:ext cx="8820472" cy="528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04800" y="1981200"/>
              <a:ext cx="3276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he-IL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848600" cy="259080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Thanks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he-IL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705600" cy="685800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 Barak, Rania Hussein-Farraj, and Yehudit J. Dori</a:t>
            </a:r>
            <a:b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C:\Tal\work\tides\tides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41" y="6096000"/>
            <a:ext cx="752765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Introduction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3962400" cy="2057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 the current globalized world business and industry professionals are adopting life-long learning in order to keep up with innovations.</a:t>
            </a:r>
          </a:p>
          <a:p>
            <a:pPr algn="l" rtl="0">
              <a:buNone/>
            </a:pPr>
            <a:endParaRPr lang="en-US" sz="2400" dirty="0" smtClean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3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lokey.technion.ac.il/Lokey/UploadFiles/pgallery/8967797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647950" cy="2438400"/>
          </a:xfrm>
          <a:prstGeom prst="rect">
            <a:avLst/>
          </a:prstGeom>
          <a:noFill/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381000" y="3886200"/>
            <a:ext cx="8153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cater to this increasing need, various forms of distance education have been on the rise over the last two decades in business, government, and higher education.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81000" y="5181600"/>
            <a:ext cx="81534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 learning (DL) enables professionals, individually or through their employers, to continue specializing in their workplaces at their own time and pace.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990600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/>
              <a:t>Distance learning</a:t>
            </a:r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763000" cy="4495800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/>
              <a:t>DL systems offer learners flexibility; learning can be conducted at the same time (synchronously) or at different times (asynchronously)</a:t>
            </a:r>
          </a:p>
          <a:p>
            <a:pPr algn="l" rt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/>
              <a:t>Higher education institutions have experienced dramatic growth in the use of DL systems </a:t>
            </a:r>
            <a:r>
              <a:rPr lang="en-US" sz="1800" dirty="0" smtClean="0"/>
              <a:t>(Allen &amp; Seaman, 2010; Lee</a:t>
            </a:r>
            <a:r>
              <a:rPr lang="he-IL" sz="1800" dirty="0" smtClean="0"/>
              <a:t> </a:t>
            </a:r>
            <a:r>
              <a:rPr lang="en-US" sz="1800" dirty="0" smtClean="0"/>
              <a:t>&amp;</a:t>
            </a:r>
            <a:r>
              <a:rPr lang="he-IL" sz="1800" dirty="0" smtClean="0"/>
              <a:t> </a:t>
            </a:r>
            <a:r>
              <a:rPr lang="en-US" sz="1800" dirty="0" err="1" smtClean="0"/>
              <a:t>Pituch</a:t>
            </a:r>
            <a:r>
              <a:rPr lang="en-US" sz="1800" dirty="0" smtClean="0"/>
              <a:t>, 2006). </a:t>
            </a:r>
          </a:p>
          <a:p>
            <a:pPr algn="l" rtl="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400" dirty="0" smtClean="0"/>
              <a:t>However, whilst higher education institutions have invested substantial resources in DL, their pedagogical advantages as well as their cost-effectiveness are still to be examined. </a:t>
            </a:r>
          </a:p>
          <a:p>
            <a:pPr algn="l" rtl="0">
              <a:spcBef>
                <a:spcPts val="1200"/>
              </a:spcBef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7" name="Picture 10" descr="http://www.cdntech.org/images/top_pics/sup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724400"/>
            <a:ext cx="571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TIDES – Technion International Distance Education &amp; Studies: Main Goals</a:t>
            </a:r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495800"/>
          </a:xfrm>
        </p:spPr>
        <p:txBody>
          <a:bodyPr>
            <a:normAutofit/>
          </a:bodyPr>
          <a:lstStyle/>
          <a:p>
            <a:pPr algn="l" rtl="0"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Combining pedagogy with technology to position the Technion – Israel Institute of Technology, as one of the leaders in distance education for students in Israel and around the world. 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Increase the number of graduate students at the Technion, especially from abroad.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dirty="0" smtClean="0"/>
              <a:t>Strengthen collaborations with academic and industrial partners inside and outside Israel. </a:t>
            </a:r>
          </a:p>
          <a:p>
            <a:pPr algn="l" rtl="0">
              <a:buFont typeface="Wingdings" pitchFamily="2" charset="2"/>
              <a:buChar char="v"/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3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8" name="Picture 2" descr="C:\Users\Orit\Docs_E\תקציבי מחקר\למידה מרחוק - טכניון\ברושור\tides_new\jpg\coll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53890"/>
          <a:stretch>
            <a:fillRect/>
          </a:stretch>
        </p:blipFill>
        <p:spPr bwMode="auto">
          <a:xfrm>
            <a:off x="836292" y="4291710"/>
            <a:ext cx="6936108" cy="218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TIDES Framework</a:t>
            </a:r>
            <a:endParaRPr lang="he-IL" sz="3600" b="1" dirty="0" smtClean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5</a:t>
            </a:fld>
            <a:endParaRPr lang="he-IL"/>
          </a:p>
        </p:txBody>
      </p:sp>
      <p:pic>
        <p:nvPicPr>
          <p:cNvPr id="7" name="Picture 12" descr="http://www.admin.technion.ac.il/President/Images/Campus_center.jpg"/>
          <p:cNvPicPr>
            <a:picLocks noChangeAspect="1" noChangeArrowheads="1"/>
          </p:cNvPicPr>
          <p:nvPr/>
        </p:nvPicPr>
        <p:blipFill>
          <a:blip r:embed="rId3" cstate="print"/>
          <a:srcRect t="37011"/>
          <a:stretch>
            <a:fillRect/>
          </a:stretch>
        </p:blipFill>
        <p:spPr bwMode="auto">
          <a:xfrm>
            <a:off x="3393488" y="4267200"/>
            <a:ext cx="5355226" cy="2151163"/>
          </a:xfrm>
          <a:prstGeom prst="rect">
            <a:avLst/>
          </a:prstGeom>
          <a:noFill/>
        </p:spPr>
      </p:pic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381000" y="1524000"/>
            <a:ext cx="8153400" cy="2895600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marL="450850" marR="0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Courses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graduate students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engineers, scientist, and business people.</a:t>
            </a:r>
          </a:p>
          <a:p>
            <a:pPr marL="450850" marR="0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Courses are taught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languages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0850" marR="0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lecturers receive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pedagogical mentoring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technological support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450850" marR="0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 technologies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uploading the recorded lectures to the web.</a:t>
            </a:r>
          </a:p>
          <a:p>
            <a:pPr marL="450850" marR="0" lvl="0" indent="-450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/>
              <a:buNone/>
              <a:tabLst/>
              <a:defRPr/>
            </a:pPr>
            <a:endParaRPr kumimoji="0" lang="he-IL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Goal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22530" name="Picture 2" descr="http://3.bp.blogspot.com/_9kpcw1XB0Dg/TAlGAlI9r_I/AAAAAAAAAJc/uIRYIkeMWkc/s1600/Technion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794" y="3200400"/>
            <a:ext cx="4362055" cy="2903023"/>
          </a:xfrm>
          <a:prstGeom prst="rect">
            <a:avLst/>
          </a:prstGeom>
          <a:noFill/>
        </p:spPr>
      </p:pic>
      <p:sp>
        <p:nvSpPr>
          <p:cNvPr id="11" name="מלבן 10"/>
          <p:cNvSpPr/>
          <p:nvPr/>
        </p:nvSpPr>
        <p:spPr>
          <a:xfrm>
            <a:off x="457200" y="3342144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chemeClr val="tx2"/>
              </a:buClr>
              <a:buSzPct val="80000"/>
            </a:pPr>
            <a:r>
              <a:rPr lang="en-US" sz="2800" dirty="0" smtClean="0"/>
              <a:t>Learning about students’ attitudes and preferences will assist in selecting the appropriate DL system and designing the online courses. </a:t>
            </a:r>
          </a:p>
        </p:txBody>
      </p:sp>
      <p:sp>
        <p:nvSpPr>
          <p:cNvPr id="9" name="מלבן 8"/>
          <p:cNvSpPr/>
          <p:nvPr/>
        </p:nvSpPr>
        <p:spPr>
          <a:xfrm>
            <a:off x="457200" y="17526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Our purpose was to examine graduate STEM students' attitudes and preferences about online distance learning.</a:t>
            </a:r>
            <a:endParaRPr lang="he-I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participants</a:t>
            </a:r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4495800"/>
          </a:xfrm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The participants were 156 randomly selected graduate students from science, technology, engineering, and mathematic faculties at the </a:t>
            </a:r>
            <a:r>
              <a:rPr lang="en-US" sz="2400" dirty="0" err="1" smtClean="0"/>
              <a:t>Technion</a:t>
            </a:r>
            <a:r>
              <a:rPr lang="en-US" sz="2400" dirty="0" smtClean="0"/>
              <a:t>, professionals from: high-tech, pharmaceutical, space and aerodynamics, and communication companies in Israel. </a:t>
            </a:r>
          </a:p>
          <a:p>
            <a:pPr algn="l" rt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Most of them (70%) studied their first degree at the Technion.</a:t>
            </a:r>
          </a:p>
          <a:p>
            <a:pPr algn="l" rt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Most of them (80%) are at the ages between 25-to-34 years old. </a:t>
            </a:r>
          </a:p>
          <a:p>
            <a:pPr algn="l" rt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More than 60% are males.</a:t>
            </a:r>
          </a:p>
          <a:p>
            <a:pPr algn="l" rt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20% are department                                                          managers or head of                                                                       teams in their workplace.</a:t>
            </a:r>
          </a:p>
          <a:p>
            <a:pPr algn="l" rtl="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מלבן 3"/>
          <p:cNvSpPr/>
          <p:nvPr/>
        </p:nvSpPr>
        <p:spPr>
          <a:xfrm>
            <a:off x="0" y="66294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7" name="Picture 12" descr="http://www.admin.technion.ac.il/President/Images/Campus_center.jpg"/>
          <p:cNvPicPr>
            <a:picLocks noChangeAspect="1" noChangeArrowheads="1"/>
          </p:cNvPicPr>
          <p:nvPr/>
        </p:nvPicPr>
        <p:blipFill>
          <a:blip r:embed="rId3" cstate="print"/>
          <a:srcRect t="37011"/>
          <a:stretch>
            <a:fillRect/>
          </a:stretch>
        </p:blipFill>
        <p:spPr bwMode="auto">
          <a:xfrm>
            <a:off x="4267200" y="4343400"/>
            <a:ext cx="4495800" cy="21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tool</a:t>
            </a:r>
            <a:endParaRPr lang="he-IL" sz="36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3657600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400" dirty="0" smtClean="0"/>
              <a:t>Online survey with open-ended and close-ended questions.</a:t>
            </a:r>
          </a:p>
          <a:p>
            <a:pPr algn="l" rtl="0"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400" dirty="0" smtClean="0"/>
              <a:t>The survey was administered at the first stage of the distance education initiative.</a:t>
            </a:r>
          </a:p>
          <a:p>
            <a:pPr algn="l" rtl="0"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r>
              <a:rPr lang="en-US" sz="2400" dirty="0" smtClean="0"/>
              <a:t>Includes 32 items on a 1-to-5 </a:t>
            </a:r>
            <a:r>
              <a:rPr lang="en-US" sz="2400" dirty="0" err="1" smtClean="0"/>
              <a:t>Likert</a:t>
            </a:r>
            <a:r>
              <a:rPr lang="en-US" sz="2400" dirty="0" smtClean="0"/>
              <a:t> type scale (5-strongly agree to 1-strongly disagree), divided into six main categories:</a:t>
            </a:r>
          </a:p>
          <a:p>
            <a:pPr marL="457200" indent="-457200" algn="l" rtl="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Meaningful learning</a:t>
            </a:r>
          </a:p>
          <a:p>
            <a:pPr marL="457200" indent="-457200" algn="l" rtl="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Techno-pedagogical benefits</a:t>
            </a:r>
          </a:p>
          <a:p>
            <a:pPr marL="457200" indent="-457200" algn="l" rtl="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Social aspects and communication</a:t>
            </a:r>
          </a:p>
          <a:p>
            <a:pPr marL="457200" indent="-457200" algn="l" rtl="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Course quality and students' support</a:t>
            </a:r>
          </a:p>
          <a:p>
            <a:pPr marL="457200" indent="-457200" algn="l" rtl="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Self-efficacy and self-assurance</a:t>
            </a:r>
          </a:p>
          <a:p>
            <a:pPr marL="457200" indent="-457200" algn="l" rtl="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Contribution to the workplace. </a:t>
            </a:r>
          </a:p>
          <a:p>
            <a:pPr algn="l" rtl="0">
              <a:spcBef>
                <a:spcPts val="12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endParaRPr lang="en-US" sz="2400" dirty="0" smtClean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37448" cy="12954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 smtClean="0"/>
              <a:t>Although only 40% experienced DL, more than 70% of the business and industry persons asserted intent to participate in a DL course in the future. </a:t>
            </a:r>
          </a:p>
          <a:p>
            <a:pPr algn="l" rtl="0"/>
            <a:endParaRPr lang="he-IL" sz="2000" dirty="0"/>
          </a:p>
        </p:txBody>
      </p:sp>
      <p:sp>
        <p:nvSpPr>
          <p:cNvPr id="4" name="מלבן 3"/>
          <p:cNvSpPr/>
          <p:nvPr/>
        </p:nvSpPr>
        <p:spPr>
          <a:xfrm>
            <a:off x="0" y="65532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" name="Picture 1" descr="C:\Users\Orit\Docs_E\תקציבי מחקר\למידה מרחוק - טכניון\שלטים ולוגו\מעודכנים\tidesLogo.jpg"/>
          <p:cNvPicPr>
            <a:picLocks noChangeAspect="1" noChangeArrowheads="1"/>
          </p:cNvPicPr>
          <p:nvPr/>
        </p:nvPicPr>
        <p:blipFill>
          <a:blip r:embed="rId2" cstate="print"/>
          <a:srcRect b="29340"/>
          <a:stretch>
            <a:fillRect/>
          </a:stretch>
        </p:blipFill>
        <p:spPr bwMode="auto">
          <a:xfrm>
            <a:off x="8077200" y="6400800"/>
            <a:ext cx="10445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76200" y="381000"/>
            <a:ext cx="89916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 rt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2000" b="1" dirty="0" smtClean="0">
                <a:solidFill>
                  <a:srgbClr val="00B050"/>
                </a:solidFill>
              </a:rPr>
              <a:t>What are the graduate STEM students' attitudes about distance learning courses?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תרשים 6"/>
          <p:cNvGraphicFramePr/>
          <p:nvPr/>
        </p:nvGraphicFramePr>
        <p:xfrm>
          <a:off x="228600" y="2286000"/>
          <a:ext cx="464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7220" y="4724400"/>
            <a:ext cx="3955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Fig </a:t>
            </a:r>
            <a:r>
              <a:rPr lang="en-US" sz="2000" dirty="0"/>
              <a:t>1: Pro distance </a:t>
            </a:r>
            <a:r>
              <a:rPr lang="en-US" sz="2000" dirty="0" smtClean="0"/>
              <a:t>education (70%)</a:t>
            </a:r>
            <a:endParaRPr lang="en-US" sz="20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2B3FE90-070E-4F1A-AD0E-5F2E8C94290B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9" name="תרשים 8"/>
          <p:cNvGraphicFramePr/>
          <p:nvPr/>
        </p:nvGraphicFramePr>
        <p:xfrm>
          <a:off x="4191000" y="3657600"/>
          <a:ext cx="480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25208" y="6019800"/>
            <a:ext cx="44983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Fig </a:t>
            </a:r>
            <a:r>
              <a:rPr lang="en-US" sz="2000" dirty="0"/>
              <a:t>2: Opposing distance </a:t>
            </a:r>
            <a:r>
              <a:rPr lang="en-US" sz="2000" dirty="0" smtClean="0"/>
              <a:t>education (30%)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1313</TotalTime>
  <Words>1143</Words>
  <Application>Microsoft Office PowerPoint</Application>
  <PresentationFormat>‫הצגה על המסך (4:3)</PresentationFormat>
  <Paragraphs>133</Paragraphs>
  <Slides>17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חציון</vt:lpstr>
      <vt:lpstr>Higher Education At Distance: Assimilation of New Ways For Teaching and Learning at The Technion  </vt:lpstr>
      <vt:lpstr>Introduction</vt:lpstr>
      <vt:lpstr>Distance learning</vt:lpstr>
      <vt:lpstr>TIDES – Technion International Distance Education &amp; Studies: Main Goals</vt:lpstr>
      <vt:lpstr>TIDES Framework</vt:lpstr>
      <vt:lpstr>Research Goal</vt:lpstr>
      <vt:lpstr>Research participants</vt:lpstr>
      <vt:lpstr>Research tool</vt:lpstr>
      <vt:lpstr>שקופית 9</vt:lpstr>
      <vt:lpstr>שקופית 10</vt:lpstr>
      <vt:lpstr>שקופית 11</vt:lpstr>
      <vt:lpstr>Findings  2. What characterizes the graduate students who choose to enroll to a DL course?  </vt:lpstr>
      <vt:lpstr>Findings  3. Will students prefer to lean in a synchronous or a-synchronous mode? </vt:lpstr>
      <vt:lpstr>Lessons learned</vt:lpstr>
      <vt:lpstr>TIDES Framework: Design-based Principles </vt:lpstr>
      <vt:lpstr>TIDES Distance Learning Technologies </vt:lpstr>
      <vt:lpstr>Thanks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Initiating A Distance Education Program: Attitudes And Dispositions Of Business And Industry Professionals </dc:title>
  <dc:creator>ברק</dc:creator>
  <cp:lastModifiedBy>osnatts</cp:lastModifiedBy>
  <cp:revision>181</cp:revision>
  <dcterms:created xsi:type="dcterms:W3CDTF">2010-10-27T06:24:43Z</dcterms:created>
  <dcterms:modified xsi:type="dcterms:W3CDTF">2011-02-15T07:16:47Z</dcterms:modified>
</cp:coreProperties>
</file>