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8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73" r:id="rId6"/>
    <p:sldId id="271" r:id="rId7"/>
    <p:sldId id="261" r:id="rId8"/>
    <p:sldId id="263" r:id="rId9"/>
    <p:sldId id="265" r:id="rId10"/>
    <p:sldId id="264" r:id="rId11"/>
    <p:sldId id="266" r:id="rId12"/>
    <p:sldId id="267" r:id="rId13"/>
    <p:sldId id="269" r:id="rId14"/>
    <p:sldId id="268" r:id="rId15"/>
    <p:sldId id="270" r:id="rId16"/>
    <p:sldId id="274" r:id="rId1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>
        <p:scale>
          <a:sx n="70" d="100"/>
          <a:sy n="70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654E83B-0DA1-45A4-9FF3-7CB032D6EF9C}" type="datetimeFigureOut">
              <a:rPr lang="he-IL" smtClean="0"/>
              <a:pPr/>
              <a:t>ה'/אדר א/תשע"א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F251B2D-2912-4A3F-9F92-B8A347BC420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317945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51B2D-2912-4A3F-9F92-B8A347BC4203}" type="slidenum">
              <a:rPr lang="he-IL" smtClean="0"/>
              <a:pPr/>
              <a:t>4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1" eaLnBrk="1" latinLnBrk="0" hangingPunct="1"/>
            <a:endParaRPr lang="he-IL" sz="120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51B2D-2912-4A3F-9F92-B8A347BC4203}" type="slidenum">
              <a:rPr lang="he-IL" smtClean="0"/>
              <a:pPr/>
              <a:t>5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51B2D-2912-4A3F-9F92-B8A347BC4203}" type="slidenum">
              <a:rPr lang="he-IL" smtClean="0"/>
              <a:pPr/>
              <a:t>8</a:t>
            </a:fld>
            <a:endParaRPr lang="he-I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51B2D-2912-4A3F-9F92-B8A347BC4203}" type="slidenum">
              <a:rPr lang="he-IL" smtClean="0"/>
              <a:pPr/>
              <a:t>9</a:t>
            </a:fld>
            <a:endParaRPr lang="he-I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51B2D-2912-4A3F-9F92-B8A347BC4203}" type="slidenum">
              <a:rPr lang="he-IL" smtClean="0"/>
              <a:pPr/>
              <a:t>10</a:t>
            </a:fld>
            <a:endParaRPr lang="he-I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51B2D-2912-4A3F-9F92-B8A347BC4203}" type="slidenum">
              <a:rPr lang="he-IL" smtClean="0"/>
              <a:pPr/>
              <a:t>11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FCEB-A38E-4345-9139-42BFBB5A518C}" type="datetimeFigureOut">
              <a:rPr lang="he-IL" smtClean="0"/>
              <a:pPr/>
              <a:t>ה'/אדר א/תשע"א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F472-9362-47BF-BD17-BD49E371D59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FCEB-A38E-4345-9139-42BFBB5A518C}" type="datetimeFigureOut">
              <a:rPr lang="he-IL" smtClean="0"/>
              <a:pPr/>
              <a:t>ה'/אדר א/תשע"א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F472-9362-47BF-BD17-BD49E371D59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FCEB-A38E-4345-9139-42BFBB5A518C}" type="datetimeFigureOut">
              <a:rPr lang="he-IL" smtClean="0"/>
              <a:pPr/>
              <a:t>ה'/אדר א/תשע"א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F472-9362-47BF-BD17-BD49E371D59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FCEB-A38E-4345-9139-42BFBB5A518C}" type="datetimeFigureOut">
              <a:rPr lang="he-IL" smtClean="0"/>
              <a:pPr/>
              <a:t>ה'/אדר א/תשע"א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F472-9362-47BF-BD17-BD49E371D59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FCEB-A38E-4345-9139-42BFBB5A518C}" type="datetimeFigureOut">
              <a:rPr lang="he-IL" smtClean="0"/>
              <a:pPr/>
              <a:t>ה'/אדר א/תשע"א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F472-9362-47BF-BD17-BD49E371D59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FCEB-A38E-4345-9139-42BFBB5A518C}" type="datetimeFigureOut">
              <a:rPr lang="he-IL" smtClean="0"/>
              <a:pPr/>
              <a:t>ה'/אדר א/תשע"א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F472-9362-47BF-BD17-BD49E371D59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FCEB-A38E-4345-9139-42BFBB5A518C}" type="datetimeFigureOut">
              <a:rPr lang="he-IL" smtClean="0"/>
              <a:pPr/>
              <a:t>ה'/אדר א/תשע"א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F472-9362-47BF-BD17-BD49E371D59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FCEB-A38E-4345-9139-42BFBB5A518C}" type="datetimeFigureOut">
              <a:rPr lang="he-IL" smtClean="0"/>
              <a:pPr/>
              <a:t>ה'/אדר א/תשע"א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F472-9362-47BF-BD17-BD49E371D59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FCEB-A38E-4345-9139-42BFBB5A518C}" type="datetimeFigureOut">
              <a:rPr lang="he-IL" smtClean="0"/>
              <a:pPr/>
              <a:t>ה'/אדר א/תשע"א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F472-9362-47BF-BD17-BD49E371D59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FCEB-A38E-4345-9139-42BFBB5A518C}" type="datetimeFigureOut">
              <a:rPr lang="he-IL" smtClean="0"/>
              <a:pPr/>
              <a:t>ה'/אדר א/תשע"א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F472-9362-47BF-BD17-BD49E371D59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עם פינה יחידה חתוכה ומעוגלת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שולש ישר-זווית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FCEB-A38E-4345-9139-42BFBB5A518C}" type="datetimeFigureOut">
              <a:rPr lang="he-IL" smtClean="0"/>
              <a:pPr/>
              <a:t>ה'/אדר א/תשע"א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45AF472-9362-47BF-BD17-BD49E371D59A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צורה חופשית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צורה חופשית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6BFCEB-A38E-4345-9139-42BFBB5A518C}" type="datetimeFigureOut">
              <a:rPr lang="he-IL" smtClean="0"/>
              <a:pPr/>
              <a:t>ה'/אדר א/תשע"א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5AF472-9362-47BF-BD17-BD49E371D59A}" type="slidenum">
              <a:rPr lang="he-IL" smtClean="0"/>
              <a:pPr/>
              <a:t>‹#›</a:t>
            </a:fld>
            <a:endParaRPr lang="he-IL"/>
          </a:p>
        </p:txBody>
      </p:sp>
      <p:grpSp>
        <p:nvGrpSpPr>
          <p:cNvPr id="2" name="קבוצה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package" Target="../embeddings/Microsoft_Office_Word_Document3.doc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package" Target="../embeddings/Microsoft_Office_Word_Document4.doc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7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Word_Document1.doc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Microsoft_Office_Word_Document2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1185848"/>
            <a:ext cx="7772400" cy="302897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4900" b="1" dirty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ממצאי סקר השימוש ביישומי האינטרנט, התנהגות ולמידה ברשת  </a:t>
            </a:r>
            <a:r>
              <a:rPr lang="he-IL" sz="4900" b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בקרב </a:t>
            </a:r>
            <a:r>
              <a:rPr lang="he-IL" sz="4900" b="1" dirty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ילדים ובני נוער: </a:t>
            </a:r>
            <a:r>
              <a:rPr lang="he-IL" sz="6000" b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"</a:t>
            </a:r>
            <a:r>
              <a:rPr lang="he-IL" sz="6000" b="1" dirty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כן" לגלישה בטוחה, </a:t>
            </a:r>
            <a:r>
              <a:rPr lang="he-IL" sz="6000" b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/>
            </a:r>
            <a:br>
              <a:rPr lang="he-IL" sz="6000" b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</a:br>
            <a:r>
              <a:rPr lang="he-IL" sz="6000" b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"</a:t>
            </a:r>
            <a:r>
              <a:rPr lang="he-IL" sz="6000" b="1" dirty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לא" לשימוש כפייתי</a:t>
            </a:r>
            <a:endParaRPr lang="he-IL" sz="6000" dirty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3528986" y="4286256"/>
            <a:ext cx="5615014" cy="2428892"/>
          </a:xfrm>
        </p:spPr>
        <p:txBody>
          <a:bodyPr>
            <a:noAutofit/>
          </a:bodyPr>
          <a:lstStyle/>
          <a:p>
            <a:pPr algn="ctr"/>
            <a:r>
              <a:rPr lang="he-IL" sz="3600" b="1" dirty="0" smtClean="0"/>
              <a:t>אינה בלאו</a:t>
            </a:r>
            <a:endParaRPr lang="he-IL" sz="2800" b="1" dirty="0" smtClean="0"/>
          </a:p>
          <a:p>
            <a:pPr algn="ctr"/>
            <a:r>
              <a:rPr lang="he-IL" sz="2800" b="1" dirty="0" smtClean="0"/>
              <a:t>אוניברסיטת חיפה;</a:t>
            </a:r>
          </a:p>
          <a:p>
            <a:pPr algn="ctr"/>
            <a:r>
              <a:rPr lang="he-IL" sz="2800" b="1" dirty="0" smtClean="0"/>
              <a:t>המכללה האקדמית גליל מערבי;</a:t>
            </a:r>
          </a:p>
          <a:p>
            <a:pPr algn="ctr"/>
            <a:r>
              <a:rPr lang="he-IL" sz="2800" b="1" dirty="0" smtClean="0"/>
              <a:t>האוניברסיטה הפתוחה</a:t>
            </a:r>
            <a:endParaRPr lang="he-IL" sz="2800" b="1" dirty="0"/>
          </a:p>
        </p:txBody>
      </p:sp>
      <p:pic>
        <p:nvPicPr>
          <p:cNvPr id="4" name="Picture 2" descr="H:\My Pictures\Presentation pictures\Whiteboard course\CB1072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14818"/>
            <a:ext cx="3638789" cy="2428892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3000363" y="4359670"/>
            <a:ext cx="107157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he-IL" sz="9600" b="1" cap="all" spc="0" dirty="0" smtClean="0">
                <a:ln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?</a:t>
            </a:r>
            <a:endParaRPr lang="he-IL" sz="9600" b="1" cap="all" spc="0" dirty="0">
              <a:ln>
                <a:solidFill>
                  <a:schemeClr val="bg1"/>
                </a:solidFill>
              </a:ln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00034" y="142860"/>
            <a:ext cx="8429684" cy="1143000"/>
          </a:xfrm>
        </p:spPr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rgbClr val="002060"/>
                </a:solidFill>
              </a:rPr>
              <a:t>1. </a:t>
            </a:r>
            <a:r>
              <a:rPr lang="he-IL" b="1" dirty="0" smtClean="0">
                <a:solidFill>
                  <a:srgbClr val="C00000"/>
                </a:solidFill>
              </a:rPr>
              <a:t>שונות</a:t>
            </a:r>
            <a:r>
              <a:rPr lang="he-IL" b="1" dirty="0" smtClean="0"/>
              <a:t> בשימוש ביישומי האינטרנט </a:t>
            </a:r>
            <a:r>
              <a:rPr lang="he-IL" b="1" dirty="0" smtClean="0">
                <a:solidFill>
                  <a:srgbClr val="C00000"/>
                </a:solidFill>
              </a:rPr>
              <a:t>בין המגזרים </a:t>
            </a:r>
            <a:r>
              <a:rPr lang="he-IL" b="1" dirty="0" smtClean="0"/>
              <a:t>היהודי, הערבי והבדואי</a:t>
            </a:r>
            <a:endParaRPr lang="he-IL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42844" y="1184274"/>
          <a:ext cx="8909223" cy="5888063"/>
        </p:xfrm>
        <a:graphic>
          <a:graphicData uri="http://schemas.openxmlformats.org/presentationml/2006/ole">
            <p:oleObj spid="_x0000_s3077" name="Document" r:id="rId4" imgW="5982926" imgH="3856458" progId="Word.Document.12">
              <p:embed/>
            </p:oleObj>
          </a:graphicData>
        </a:graphic>
      </p:graphicFrame>
      <p:sp>
        <p:nvSpPr>
          <p:cNvPr id="4" name="מלבן מעוגל 3"/>
          <p:cNvSpPr/>
          <p:nvPr/>
        </p:nvSpPr>
        <p:spPr>
          <a:xfrm>
            <a:off x="3286116" y="2214554"/>
            <a:ext cx="5643602" cy="28575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מעוגל 4"/>
          <p:cNvSpPr/>
          <p:nvPr/>
        </p:nvSpPr>
        <p:spPr>
          <a:xfrm>
            <a:off x="3286116" y="4143380"/>
            <a:ext cx="5643602" cy="92869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מעוגל 5"/>
          <p:cNvSpPr/>
          <p:nvPr/>
        </p:nvSpPr>
        <p:spPr>
          <a:xfrm>
            <a:off x="3286116" y="5357826"/>
            <a:ext cx="5643602" cy="28575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מעוגל 6"/>
          <p:cNvSpPr/>
          <p:nvPr/>
        </p:nvSpPr>
        <p:spPr>
          <a:xfrm>
            <a:off x="142844" y="3357562"/>
            <a:ext cx="8786874" cy="28575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/>
        </p:nvSpPr>
        <p:spPr>
          <a:xfrm>
            <a:off x="142844" y="6215082"/>
            <a:ext cx="8786874" cy="28575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/>
        </p:nvSpPr>
        <p:spPr>
          <a:xfrm>
            <a:off x="142844" y="2786058"/>
            <a:ext cx="8786874" cy="28575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/>
        </p:nvSpPr>
        <p:spPr>
          <a:xfrm>
            <a:off x="142844" y="3643314"/>
            <a:ext cx="8786874" cy="28575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214346" y="428604"/>
            <a:ext cx="9572692" cy="642942"/>
          </a:xfrm>
        </p:spPr>
        <p:txBody>
          <a:bodyPr>
            <a:noAutofit/>
          </a:bodyPr>
          <a:lstStyle/>
          <a:p>
            <a:pPr algn="ctr"/>
            <a:r>
              <a:rPr lang="he-IL" sz="3600" b="1" dirty="0" smtClean="0"/>
              <a:t>2. מידת השימוש, שימוש כפייתי וחשיפה עצמית</a:t>
            </a:r>
            <a:endParaRPr lang="he-IL" sz="3600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-300758" y="1064140"/>
          <a:ext cx="9730541" cy="6008198"/>
        </p:xfrm>
        <a:graphic>
          <a:graphicData uri="http://schemas.openxmlformats.org/presentationml/2006/ole">
            <p:oleObj spid="_x0000_s5125" name="Document" r:id="rId4" imgW="6815725" imgH="4117108" progId="Word.Document.12">
              <p:embed/>
            </p:oleObj>
          </a:graphicData>
        </a:graphic>
      </p:graphicFrame>
      <p:sp>
        <p:nvSpPr>
          <p:cNvPr id="8" name="מלבן מעוגל 7"/>
          <p:cNvSpPr/>
          <p:nvPr/>
        </p:nvSpPr>
        <p:spPr>
          <a:xfrm>
            <a:off x="142876" y="2143116"/>
            <a:ext cx="8929718" cy="28575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/>
        </p:nvSpPr>
        <p:spPr>
          <a:xfrm>
            <a:off x="142844" y="2928934"/>
            <a:ext cx="8929718" cy="35719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/>
        </p:nvSpPr>
        <p:spPr>
          <a:xfrm>
            <a:off x="142844" y="3714752"/>
            <a:ext cx="8929718" cy="64294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142844" y="6215082"/>
            <a:ext cx="8929718" cy="28575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142844" y="6500834"/>
            <a:ext cx="8929718" cy="28572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142876" y="5643578"/>
            <a:ext cx="8929718" cy="35719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מעוגל 13"/>
          <p:cNvSpPr/>
          <p:nvPr/>
        </p:nvSpPr>
        <p:spPr>
          <a:xfrm>
            <a:off x="-32" y="4857760"/>
            <a:ext cx="9072594" cy="35719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מעוגל 14"/>
          <p:cNvSpPr/>
          <p:nvPr/>
        </p:nvSpPr>
        <p:spPr>
          <a:xfrm>
            <a:off x="142844" y="2357430"/>
            <a:ext cx="8929718" cy="35719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3060" y="785794"/>
            <a:ext cx="7086592" cy="428628"/>
          </a:xfrm>
        </p:spPr>
        <p:txBody>
          <a:bodyPr>
            <a:normAutofit fontScale="90000"/>
          </a:bodyPr>
          <a:lstStyle/>
          <a:p>
            <a:r>
              <a:rPr lang="he-IL" b="1" dirty="0" smtClean="0"/>
              <a:t>3. התנהגות ולמידה ברשת</a:t>
            </a:r>
            <a:endParaRPr lang="he-IL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-149225" y="1169988"/>
          <a:ext cx="9307513" cy="5740400"/>
        </p:xfrm>
        <a:graphic>
          <a:graphicData uri="http://schemas.openxmlformats.org/presentationml/2006/ole">
            <p:oleObj spid="_x0000_s6149" name="Document" r:id="rId3" imgW="5736853" imgH="3450364" progId="Word.Document.12">
              <p:embed/>
            </p:oleObj>
          </a:graphicData>
        </a:graphic>
      </p:graphicFrame>
      <p:sp>
        <p:nvSpPr>
          <p:cNvPr id="4" name="מלבן מעוגל 3"/>
          <p:cNvSpPr/>
          <p:nvPr/>
        </p:nvSpPr>
        <p:spPr>
          <a:xfrm>
            <a:off x="71406" y="1928802"/>
            <a:ext cx="8929718" cy="35719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מעוגל 4"/>
          <p:cNvSpPr/>
          <p:nvPr/>
        </p:nvSpPr>
        <p:spPr>
          <a:xfrm>
            <a:off x="71406" y="2857496"/>
            <a:ext cx="8929718" cy="35719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מעוגל 5"/>
          <p:cNvSpPr/>
          <p:nvPr/>
        </p:nvSpPr>
        <p:spPr>
          <a:xfrm>
            <a:off x="71406" y="3143248"/>
            <a:ext cx="8929718" cy="71438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מעוגל 6"/>
          <p:cNvSpPr/>
          <p:nvPr/>
        </p:nvSpPr>
        <p:spPr>
          <a:xfrm>
            <a:off x="71406" y="5286388"/>
            <a:ext cx="8929718" cy="35719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85936" y="785794"/>
            <a:ext cx="7086592" cy="428628"/>
          </a:xfrm>
        </p:spPr>
        <p:txBody>
          <a:bodyPr>
            <a:normAutofit fontScale="90000"/>
          </a:bodyPr>
          <a:lstStyle/>
          <a:p>
            <a:r>
              <a:rPr lang="he-IL" b="1" dirty="0" smtClean="0"/>
              <a:t>3. התנהגות ולמידה ברשת</a:t>
            </a:r>
            <a:endParaRPr lang="he-IL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-149225" y="1169988"/>
          <a:ext cx="9383713" cy="5965825"/>
        </p:xfrm>
        <a:graphic>
          <a:graphicData uri="http://schemas.openxmlformats.org/presentationml/2006/ole">
            <p:oleObj spid="_x0000_s30725" name="Document" r:id="rId3" imgW="5582171" imgH="3450364" progId="Word.Document.12">
              <p:embed/>
            </p:oleObj>
          </a:graphicData>
        </a:graphic>
      </p:graphicFrame>
      <p:sp>
        <p:nvSpPr>
          <p:cNvPr id="4" name="מלבן מעוגל 3"/>
          <p:cNvSpPr/>
          <p:nvPr/>
        </p:nvSpPr>
        <p:spPr>
          <a:xfrm>
            <a:off x="71438" y="3857628"/>
            <a:ext cx="8929718" cy="71438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מעוגל 4"/>
          <p:cNvSpPr/>
          <p:nvPr/>
        </p:nvSpPr>
        <p:spPr>
          <a:xfrm>
            <a:off x="71406" y="2285992"/>
            <a:ext cx="8929718" cy="71438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מעוגל 5"/>
          <p:cNvSpPr/>
          <p:nvPr/>
        </p:nvSpPr>
        <p:spPr>
          <a:xfrm>
            <a:off x="71406" y="4572008"/>
            <a:ext cx="8929718" cy="92869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מעוגל 6"/>
          <p:cNvSpPr/>
          <p:nvPr/>
        </p:nvSpPr>
        <p:spPr>
          <a:xfrm>
            <a:off x="71406" y="5857892"/>
            <a:ext cx="8929718" cy="92869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-487861" y="1422412"/>
          <a:ext cx="10131959" cy="5935678"/>
        </p:xfrm>
        <a:graphic>
          <a:graphicData uri="http://schemas.openxmlformats.org/presentationml/2006/ole">
            <p:oleObj spid="_x0000_s7173" name="Document" r:id="rId3" imgW="6994894" imgH="4006944" progId="Word.Document.12">
              <p:embed/>
            </p:oleObj>
          </a:graphicData>
        </a:graphic>
      </p:graphicFrame>
      <p:sp>
        <p:nvSpPr>
          <p:cNvPr id="5" name="כותרת 1"/>
          <p:cNvSpPr txBox="1">
            <a:spLocks/>
          </p:cNvSpPr>
          <p:nvPr/>
        </p:nvSpPr>
        <p:spPr>
          <a:xfrm>
            <a:off x="-142908" y="571480"/>
            <a:ext cx="9429816" cy="642942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4.התנהגות ולמידה, שימוש כפייתי וחשיפה עצמית</a:t>
            </a:r>
            <a:endParaRPr kumimoji="0" lang="he-IL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מלבן מעוגל 3"/>
          <p:cNvSpPr/>
          <p:nvPr/>
        </p:nvSpPr>
        <p:spPr>
          <a:xfrm>
            <a:off x="-32" y="3357562"/>
            <a:ext cx="9072594" cy="78581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857488" y="71422"/>
            <a:ext cx="6286512" cy="1143000"/>
          </a:xfrm>
        </p:spPr>
        <p:txBody>
          <a:bodyPr/>
          <a:lstStyle/>
          <a:p>
            <a:r>
              <a:rPr lang="he-IL" b="1" dirty="0" smtClean="0"/>
              <a:t>סיכום והמלצות </a:t>
            </a:r>
            <a:endParaRPr lang="he-IL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643602"/>
          </a:xfrm>
        </p:spPr>
        <p:txBody>
          <a:bodyPr>
            <a:normAutofit/>
          </a:bodyPr>
          <a:lstStyle/>
          <a:p>
            <a:r>
              <a:rPr lang="he-IL" b="1" dirty="0" smtClean="0"/>
              <a:t>קשר חזק בין חשיפה עצמית וכפייתיות השימוש ביישומי הרשת לבין </a:t>
            </a:r>
            <a:r>
              <a:rPr lang="he-IL" b="1" dirty="0" smtClean="0">
                <a:solidFill>
                  <a:srgbClr val="7030A0"/>
                </a:solidFill>
              </a:rPr>
              <a:t>התנהגויות בלתי-בטוחות </a:t>
            </a:r>
            <a:r>
              <a:rPr lang="he-IL" b="1" dirty="0" smtClean="0"/>
              <a:t>(של המשתתפים ושל גולשים אחרים כלפיהם)</a:t>
            </a:r>
          </a:p>
          <a:p>
            <a:pPr>
              <a:buNone/>
            </a:pPr>
            <a:endParaRPr lang="he-IL" b="1" dirty="0" smtClean="0"/>
          </a:p>
          <a:p>
            <a:r>
              <a:rPr lang="he-IL" b="1" dirty="0" smtClean="0"/>
              <a:t>לא נמצא קשר מובהק בין חשיפה עצמית וכפייתיות השימוש לבין </a:t>
            </a:r>
            <a:r>
              <a:rPr lang="he-IL" b="1" dirty="0" smtClean="0">
                <a:solidFill>
                  <a:srgbClr val="7030A0"/>
                </a:solidFill>
              </a:rPr>
              <a:t>למידה מתוקשבת</a:t>
            </a:r>
            <a:endParaRPr lang="he-IL" b="1" dirty="0" smtClean="0"/>
          </a:p>
          <a:p>
            <a:endParaRPr lang="he-IL" b="1" dirty="0" smtClean="0"/>
          </a:p>
          <a:p>
            <a:endParaRPr lang="he-IL" b="1" dirty="0" smtClean="0"/>
          </a:p>
          <a:p>
            <a:endParaRPr lang="he-IL" b="1" dirty="0" smtClean="0"/>
          </a:p>
          <a:p>
            <a:pPr>
              <a:buNone/>
            </a:pPr>
            <a:r>
              <a:rPr lang="he-IL" b="1" dirty="0" smtClean="0">
                <a:solidFill>
                  <a:schemeClr val="accent1"/>
                </a:solidFill>
              </a:rPr>
              <a:t>   </a:t>
            </a:r>
            <a:r>
              <a:rPr lang="he-IL" sz="2800" b="1" dirty="0" smtClean="0">
                <a:solidFill>
                  <a:srgbClr val="0070C0"/>
                </a:solidFill>
              </a:rPr>
              <a:t>המלצות למוסדות חינוך: </a:t>
            </a:r>
          </a:p>
          <a:p>
            <a:r>
              <a:rPr lang="he-IL" b="1" dirty="0" smtClean="0"/>
              <a:t>בתוכניות לחיזוק גלישה בטוחה להעלות את מודעות התלמידים לסכנות שבחשיפה עצמית בשיחות עם אנשים שהכירו ברשת</a:t>
            </a:r>
          </a:p>
          <a:p>
            <a:endParaRPr lang="he-IL" b="1" dirty="0" smtClean="0"/>
          </a:p>
          <a:p>
            <a:endParaRPr lang="he-IL" dirty="0"/>
          </a:p>
        </p:txBody>
      </p:sp>
      <p:pic>
        <p:nvPicPr>
          <p:cNvPr id="5" name="Picture 2" descr="H:\My Pictures\Presentation pictures\תמונות למצגת-כנס יועצמים, חיפה 2008\MI-063-023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3500462"/>
            <a:ext cx="2000264" cy="21431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857488" y="142852"/>
            <a:ext cx="6286512" cy="1143000"/>
          </a:xfrm>
        </p:spPr>
        <p:txBody>
          <a:bodyPr/>
          <a:lstStyle/>
          <a:p>
            <a:r>
              <a:rPr lang="he-IL" b="1" dirty="0" smtClean="0"/>
              <a:t>סיכום והמלצות </a:t>
            </a:r>
            <a:endParaRPr lang="he-IL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6436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e-IL" b="1" dirty="0" smtClean="0">
                <a:solidFill>
                  <a:schemeClr val="accent1"/>
                </a:solidFill>
              </a:rPr>
              <a:t>     </a:t>
            </a:r>
            <a:r>
              <a:rPr lang="he-IL" sz="2800" b="1" dirty="0" smtClean="0">
                <a:solidFill>
                  <a:schemeClr val="accent1"/>
                </a:solidFill>
              </a:rPr>
              <a:t>ההמלצות להורים:</a:t>
            </a:r>
          </a:p>
          <a:p>
            <a:r>
              <a:rPr lang="he-IL" sz="2400" b="1" dirty="0" smtClean="0"/>
              <a:t> לוודא שהילדים אינם נשארים לגלוש עד השעות המאוחרות </a:t>
            </a:r>
          </a:p>
          <a:p>
            <a:r>
              <a:rPr lang="he-IL" sz="2400" b="1" dirty="0" smtClean="0"/>
              <a:t>לגלות יותר מעורבות במה שהילדים עושים באינטרנט</a:t>
            </a:r>
          </a:p>
          <a:p>
            <a:r>
              <a:rPr lang="he-IL" sz="2400" b="1" dirty="0" smtClean="0"/>
              <a:t>להתעניין בזהות האנשים שהילדים מתקשרים עמם ברשת </a:t>
            </a:r>
          </a:p>
          <a:p>
            <a:r>
              <a:rPr lang="he-IL" sz="2400" b="1" dirty="0" smtClean="0"/>
              <a:t>לא למהר לדבר על "התמכרות לאינטרנט" על סמך מספר שעות הגלישה,                ללא סימני כפייתיות השימוש ופגיעה בתפקוד היומיומי</a:t>
            </a:r>
            <a:endParaRPr lang="en-US" sz="2400" dirty="0" smtClean="0"/>
          </a:p>
          <a:p>
            <a:endParaRPr lang="he-IL" dirty="0"/>
          </a:p>
        </p:txBody>
      </p:sp>
      <p:pic>
        <p:nvPicPr>
          <p:cNvPr id="4" name="Picture 6" descr="H:\My Pictures\Presentation pictures\קורס טכנולוגיות למידה\42-176786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1000108"/>
            <a:ext cx="2000264" cy="2071702"/>
          </a:xfrm>
          <a:prstGeom prst="rect">
            <a:avLst/>
          </a:prstGeom>
          <a:noFill/>
        </p:spPr>
      </p:pic>
      <p:pic>
        <p:nvPicPr>
          <p:cNvPr id="6" name="Picture 9" descr="C:\Documents and Settings\Teacher\Desktop\November 2010\צ'ייס 2011\42-1691894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25829" y="3907188"/>
            <a:ext cx="2403493" cy="2879398"/>
          </a:xfrm>
          <a:prstGeom prst="rect">
            <a:avLst/>
          </a:prstGeom>
          <a:noFill/>
        </p:spPr>
      </p:pic>
      <p:grpSp>
        <p:nvGrpSpPr>
          <p:cNvPr id="15" name="קבוצה 14"/>
          <p:cNvGrpSpPr/>
          <p:nvPr/>
        </p:nvGrpSpPr>
        <p:grpSpPr>
          <a:xfrm>
            <a:off x="642910" y="2357430"/>
            <a:ext cx="785818" cy="571504"/>
            <a:chOff x="642910" y="2357430"/>
            <a:chExt cx="785818" cy="571504"/>
          </a:xfrm>
        </p:grpSpPr>
        <p:cxnSp>
          <p:nvCxnSpPr>
            <p:cNvPr id="9" name="מחבר ישר 8"/>
            <p:cNvCxnSpPr/>
            <p:nvPr/>
          </p:nvCxnSpPr>
          <p:spPr>
            <a:xfrm>
              <a:off x="714348" y="2357430"/>
              <a:ext cx="714380" cy="57150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מחבר ישר 9"/>
            <p:cNvCxnSpPr/>
            <p:nvPr/>
          </p:nvCxnSpPr>
          <p:spPr>
            <a:xfrm rot="10800000" flipV="1">
              <a:off x="642910" y="2428868"/>
              <a:ext cx="714380" cy="42862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אליפסה 13"/>
          <p:cNvSpPr/>
          <p:nvPr/>
        </p:nvSpPr>
        <p:spPr>
          <a:xfrm>
            <a:off x="1071538" y="1142984"/>
            <a:ext cx="428628" cy="42862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28680" y="704088"/>
            <a:ext cx="8229600" cy="1143000"/>
          </a:xfrm>
        </p:spPr>
        <p:txBody>
          <a:bodyPr/>
          <a:lstStyle/>
          <a:p>
            <a:r>
              <a:rPr lang="he-IL" b="1" dirty="0" smtClean="0"/>
              <a:t>קשרים במרחב המקוון</a:t>
            </a:r>
            <a:endParaRPr lang="he-IL" dirty="0"/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214282" y="2326028"/>
            <a:ext cx="8715436" cy="4389120"/>
          </a:xfrm>
        </p:spPr>
        <p:txBody>
          <a:bodyPr/>
          <a:lstStyle/>
          <a:p>
            <a:pPr>
              <a:buNone/>
            </a:pPr>
            <a:r>
              <a:rPr lang="he-IL" sz="3200" dirty="0" smtClean="0"/>
              <a:t>שלושה סוגי קשרים: </a:t>
            </a:r>
          </a:p>
          <a:p>
            <a:endParaRPr lang="he-IL" sz="3200" dirty="0" smtClean="0"/>
          </a:p>
          <a:p>
            <a:r>
              <a:rPr lang="he-IL" dirty="0" smtClean="0"/>
              <a:t>קשר </a:t>
            </a:r>
            <a:r>
              <a:rPr lang="he-IL" b="1" dirty="0" smtClean="0"/>
              <a:t>מסורתי מרחוק </a:t>
            </a:r>
            <a:r>
              <a:rPr lang="he-IL" dirty="0" smtClean="0"/>
              <a:t>(תקשורת מקוונת עם משפחה או חברים)</a:t>
            </a:r>
          </a:p>
          <a:p>
            <a:endParaRPr lang="he-IL" dirty="0" smtClean="0"/>
          </a:p>
          <a:p>
            <a:r>
              <a:rPr lang="he-IL" dirty="0" smtClean="0"/>
              <a:t>קשר </a:t>
            </a:r>
            <a:r>
              <a:rPr lang="he-IL" b="1" dirty="0" smtClean="0"/>
              <a:t>מקוון באופן מלא </a:t>
            </a:r>
            <a:r>
              <a:rPr lang="he-IL" dirty="0" smtClean="0"/>
              <a:t>(עם בעלי תחומי עניין דומים מרחבי העולם) </a:t>
            </a:r>
          </a:p>
          <a:p>
            <a:endParaRPr lang="he-IL" dirty="0" smtClean="0"/>
          </a:p>
          <a:p>
            <a:r>
              <a:rPr lang="he-IL" dirty="0" smtClean="0"/>
              <a:t>קשר </a:t>
            </a:r>
            <a:r>
              <a:rPr lang="he-IL" b="1" dirty="0" smtClean="0"/>
              <a:t>מעורב-משתנה</a:t>
            </a:r>
            <a:r>
              <a:rPr lang="he-IL" dirty="0" smtClean="0"/>
              <a:t> (העברת הקשר מהמרחב המקוון למפגשים </a:t>
            </a:r>
            <a:r>
              <a:rPr lang="he-IL" dirty="0" err="1" smtClean="0"/>
              <a:t>פא"פ</a:t>
            </a:r>
            <a:r>
              <a:rPr lang="he-IL" dirty="0" smtClean="0"/>
              <a:t>)</a:t>
            </a:r>
            <a:endParaRPr lang="he-IL" dirty="0"/>
          </a:p>
        </p:txBody>
      </p:sp>
      <p:pic>
        <p:nvPicPr>
          <p:cNvPr id="1028" name="Picture 4" descr="C:\Documents and Settings\Teacher\Desktop\November 2010\צ'ייס 2011\42-178052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71414"/>
            <a:ext cx="2643206" cy="1643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71556" y="121443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e-IL" b="1" dirty="0" smtClean="0"/>
              <a:t>מודעות לסכנות שבחשיפה עצמית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-71438" y="2397466"/>
            <a:ext cx="9215470" cy="4389120"/>
          </a:xfrm>
        </p:spPr>
        <p:txBody>
          <a:bodyPr>
            <a:normAutofit/>
          </a:bodyPr>
          <a:lstStyle/>
          <a:p>
            <a:r>
              <a:rPr lang="he-IL" b="1" dirty="0" smtClean="0">
                <a:solidFill>
                  <a:srgbClr val="002060"/>
                </a:solidFill>
              </a:rPr>
              <a:t>חשיפה עצמית- </a:t>
            </a:r>
            <a:r>
              <a:rPr lang="he-IL" dirty="0" smtClean="0"/>
              <a:t>מידע שהאדם חושף על עצמו בתקשורת עם אחרים</a:t>
            </a:r>
          </a:p>
          <a:p>
            <a:endParaRPr lang="he-IL" dirty="0" smtClean="0"/>
          </a:p>
          <a:p>
            <a:r>
              <a:rPr lang="he-IL" dirty="0" smtClean="0"/>
              <a:t>מדובר בתהליך </a:t>
            </a:r>
            <a:r>
              <a:rPr lang="he-IL" b="1" dirty="0" smtClean="0"/>
              <a:t>חיוני</a:t>
            </a:r>
            <a:r>
              <a:rPr lang="he-IL" dirty="0" smtClean="0"/>
              <a:t> ליצירת קשרים בין-אישיים קרובים,                      שמתרחש בצורה </a:t>
            </a:r>
            <a:r>
              <a:rPr lang="he-IL" b="1" dirty="0" smtClean="0"/>
              <a:t>הדדית</a:t>
            </a:r>
            <a:r>
              <a:rPr lang="he-IL" dirty="0" smtClean="0"/>
              <a:t> בתקשורת עם אנשים </a:t>
            </a:r>
            <a:r>
              <a:rPr lang="he-IL" b="1" dirty="0" smtClean="0"/>
              <a:t>מוכרים וזרים </a:t>
            </a:r>
            <a:r>
              <a:rPr lang="he-IL" dirty="0" smtClean="0"/>
              <a:t>כאחד </a:t>
            </a:r>
          </a:p>
          <a:p>
            <a:endParaRPr lang="he-IL" dirty="0" smtClean="0"/>
          </a:p>
          <a:p>
            <a:r>
              <a:rPr lang="he-IL" b="1" dirty="0" smtClean="0">
                <a:solidFill>
                  <a:srgbClr val="002060"/>
                </a:solidFill>
              </a:rPr>
              <a:t>חשיפה עצמית ברשת </a:t>
            </a:r>
            <a:r>
              <a:rPr lang="he-IL" dirty="0" smtClean="0"/>
              <a:t>מתרחשת בצורה </a:t>
            </a:r>
            <a:r>
              <a:rPr lang="he-IL" b="1" dirty="0" smtClean="0"/>
              <a:t>מהירה </a:t>
            </a:r>
            <a:r>
              <a:rPr lang="he-IL" b="1" dirty="0" smtClean="0"/>
              <a:t>ועמוקה</a:t>
            </a:r>
            <a:r>
              <a:rPr lang="he-IL" dirty="0" smtClean="0"/>
              <a:t>, </a:t>
            </a:r>
            <a:r>
              <a:rPr lang="he-IL" dirty="0" smtClean="0"/>
              <a:t>כתוצאה מאנונימיות והודות לאפקט הסרת </a:t>
            </a:r>
            <a:r>
              <a:rPr lang="he-IL" dirty="0" smtClean="0"/>
              <a:t>עכבות (</a:t>
            </a:r>
            <a:r>
              <a:rPr lang="en-US" sz="2400" dirty="0" err="1" smtClean="0"/>
              <a:t>disinhibition</a:t>
            </a:r>
            <a:r>
              <a:rPr lang="he-IL" sz="2400" dirty="0" smtClean="0"/>
              <a:t>)</a:t>
            </a:r>
            <a:r>
              <a:rPr lang="he-IL" dirty="0" smtClean="0"/>
              <a:t> </a:t>
            </a:r>
            <a:endParaRPr lang="he-IL" dirty="0" smtClean="0"/>
          </a:p>
          <a:p>
            <a:endParaRPr lang="he-IL" dirty="0" smtClean="0"/>
          </a:p>
          <a:p>
            <a:r>
              <a:rPr lang="he-IL" dirty="0" smtClean="0"/>
              <a:t>הצעירים מרבים לתקשר דרך הרשת עם מכרים ולהכיר אנשים חדשים </a:t>
            </a:r>
            <a:endParaRPr lang="en-US" dirty="0" smtClean="0"/>
          </a:p>
          <a:p>
            <a:endParaRPr lang="he-IL" dirty="0"/>
          </a:p>
        </p:txBody>
      </p:sp>
      <p:pic>
        <p:nvPicPr>
          <p:cNvPr id="5" name="תמונה 4" descr="42-26971648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7286644" y="71446"/>
            <a:ext cx="1785918" cy="1785918"/>
          </a:xfrm>
          <a:prstGeom prst="rect">
            <a:avLst/>
          </a:prstGeom>
        </p:spPr>
      </p:pic>
      <p:pic>
        <p:nvPicPr>
          <p:cNvPr id="4" name="Picture 3" descr="C:\Documents and Settings\Teacher\Desktop\November 2010\צ'ייס 2011\42-178053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206" y="71414"/>
            <a:ext cx="1857388" cy="17862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857356" y="214290"/>
            <a:ext cx="7500990" cy="1143000"/>
          </a:xfrm>
        </p:spPr>
        <p:txBody>
          <a:bodyPr>
            <a:normAutofit/>
          </a:bodyPr>
          <a:lstStyle/>
          <a:p>
            <a:r>
              <a:rPr lang="he-IL" b="1" dirty="0" smtClean="0"/>
              <a:t>התמכרות לאינטרנט??</a:t>
            </a:r>
            <a:endParaRPr lang="he-IL" dirty="0"/>
          </a:p>
        </p:txBody>
      </p:sp>
      <p:sp>
        <p:nvSpPr>
          <p:cNvPr id="9" name="מציין מיקום תוכן 8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4389120"/>
          </a:xfrm>
        </p:spPr>
        <p:txBody>
          <a:bodyPr/>
          <a:lstStyle/>
          <a:p>
            <a:r>
              <a:rPr lang="he-IL" dirty="0" smtClean="0"/>
              <a:t>שימוש יומיומי במונח "</a:t>
            </a:r>
            <a:r>
              <a:rPr lang="he-IL" dirty="0" smtClean="0"/>
              <a:t>התמכרות", העדר </a:t>
            </a:r>
            <a:r>
              <a:rPr lang="he-IL" dirty="0" smtClean="0"/>
              <a:t>מינוח </a:t>
            </a:r>
            <a:r>
              <a:rPr lang="he-IL" dirty="0" smtClean="0"/>
              <a:t>סטנדרטי</a:t>
            </a:r>
            <a:endParaRPr lang="he-IL" dirty="0" smtClean="0"/>
          </a:p>
          <a:p>
            <a:r>
              <a:rPr lang="he-IL" dirty="0" smtClean="0"/>
              <a:t>התמכרות אמיתית מתאפיינת באובדן שליטה עצמית והתנהגות כפייתית</a:t>
            </a:r>
          </a:p>
          <a:p>
            <a:r>
              <a:rPr lang="he-IL" dirty="0" smtClean="0"/>
              <a:t>התנהגות ברשת כרצף- מהתנהגות נורמטיבית עד לכפייתית </a:t>
            </a:r>
          </a:p>
          <a:p>
            <a:endParaRPr lang="he-IL" dirty="0" smtClean="0"/>
          </a:p>
        </p:txBody>
      </p:sp>
      <p:pic>
        <p:nvPicPr>
          <p:cNvPr id="10" name="Picture 4" descr="H:\My Pictures\Presentation pictures\קריקטורות\186.gif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367268" y="2714620"/>
            <a:ext cx="4633623" cy="4103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271622" y="571488"/>
            <a:ext cx="7229468" cy="1143000"/>
          </a:xfrm>
        </p:spPr>
        <p:txBody>
          <a:bodyPr/>
          <a:lstStyle/>
          <a:p>
            <a:r>
              <a:rPr lang="he-IL" b="1" dirty="0" smtClean="0"/>
              <a:t>שימוש כפייתי באינטרנט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-71406" y="2143116"/>
            <a:ext cx="9144000" cy="4643470"/>
          </a:xfrm>
        </p:spPr>
        <p:txBody>
          <a:bodyPr>
            <a:normAutofit fontScale="55000" lnSpcReduction="20000"/>
          </a:bodyPr>
          <a:lstStyle/>
          <a:p>
            <a:r>
              <a:rPr lang="he-IL" sz="5100" b="1" dirty="0" smtClean="0"/>
              <a:t>שימוש כפייתי </a:t>
            </a:r>
            <a:r>
              <a:rPr lang="he-IL" sz="5100" dirty="0" smtClean="0"/>
              <a:t>(</a:t>
            </a:r>
            <a:r>
              <a:rPr lang="en-US" sz="4400" dirty="0" smtClean="0"/>
              <a:t>Internet abuse / Compulsive Internet use</a:t>
            </a:r>
            <a:r>
              <a:rPr lang="he-IL" sz="5100" dirty="0" smtClean="0"/>
              <a:t>)-"דפוסי </a:t>
            </a:r>
            <a:r>
              <a:rPr lang="he-IL" sz="5100" dirty="0" smtClean="0"/>
              <a:t>השימוש באינטרנט המובילים להפרעות בחיי האדם, אך אינם מעידים על מחלה או התמכרות (</a:t>
            </a:r>
            <a:r>
              <a:rPr lang="en-US" sz="4400" dirty="0" smtClean="0"/>
              <a:t>addiction</a:t>
            </a:r>
            <a:r>
              <a:rPr lang="he-IL" sz="5100" dirty="0" err="1" smtClean="0"/>
              <a:t>)" </a:t>
            </a:r>
            <a:r>
              <a:rPr lang="he-IL" sz="3600" dirty="0" smtClean="0"/>
              <a:t>(</a:t>
            </a:r>
            <a:r>
              <a:rPr lang="en-US" sz="3600" dirty="0" err="1" smtClean="0"/>
              <a:t>Morahan</a:t>
            </a:r>
            <a:r>
              <a:rPr lang="en-US" sz="3600" dirty="0" smtClean="0"/>
              <a:t>-Martin, 2008</a:t>
            </a:r>
            <a:r>
              <a:rPr lang="he-IL" sz="3600" dirty="0" smtClean="0"/>
              <a:t>) </a:t>
            </a:r>
          </a:p>
          <a:p>
            <a:endParaRPr lang="he-IL" sz="5100" dirty="0" smtClean="0"/>
          </a:p>
          <a:p>
            <a:r>
              <a:rPr lang="he-IL" sz="5100" dirty="0" smtClean="0"/>
              <a:t>התופעה נבדקת בעיקר באוכלוסיות בריאה</a:t>
            </a:r>
          </a:p>
          <a:p>
            <a:endParaRPr lang="he-IL" sz="5100" dirty="0" smtClean="0"/>
          </a:p>
          <a:p>
            <a:endParaRPr lang="he-IL" sz="5100" dirty="0" smtClean="0"/>
          </a:p>
          <a:p>
            <a:r>
              <a:rPr lang="he-IL" sz="5100" dirty="0" smtClean="0"/>
              <a:t>מעטים המחקרים שבדקו שימוש כפייתי ברשת בהקשר החינוכי</a:t>
            </a:r>
          </a:p>
          <a:p>
            <a:r>
              <a:rPr lang="he-IL" sz="5100" dirty="0" smtClean="0"/>
              <a:t>קשר שלילי בין שימוש כפייתי והישגים. סיבתיות? כיוון הקשר?</a:t>
            </a: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928794" y="357166"/>
            <a:ext cx="5143536" cy="1143000"/>
          </a:xfrm>
        </p:spPr>
        <p:txBody>
          <a:bodyPr/>
          <a:lstStyle/>
          <a:p>
            <a:pPr algn="ctr"/>
            <a:r>
              <a:rPr lang="he-IL" b="1" dirty="0" smtClean="0"/>
              <a:t>מטרות המחקר</a:t>
            </a:r>
            <a:endParaRPr lang="he-IL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643050"/>
            <a:ext cx="9001156" cy="485778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e-IL" b="1" dirty="0" smtClean="0"/>
              <a:t>להשוות מידת השימוש ביישומי האינטרנט </a:t>
            </a:r>
            <a:r>
              <a:rPr lang="he-IL" dirty="0" smtClean="0"/>
              <a:t>בין </a:t>
            </a:r>
            <a:r>
              <a:rPr lang="he-IL" dirty="0" smtClean="0"/>
              <a:t>הצעירים במגזר </a:t>
            </a:r>
            <a:r>
              <a:rPr lang="he-IL" dirty="0" smtClean="0"/>
              <a:t>היהודי, הערבי והבדואי</a:t>
            </a:r>
          </a:p>
          <a:p>
            <a:pPr marL="514350" indent="-514350">
              <a:buFont typeface="+mj-lt"/>
              <a:buAutoNum type="arabicPeriod"/>
            </a:pPr>
            <a:endParaRPr lang="he-IL" dirty="0" smtClean="0"/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 </a:t>
            </a:r>
            <a:r>
              <a:rPr lang="he-IL" b="1" dirty="0" smtClean="0"/>
              <a:t>לבחון קשר בין </a:t>
            </a:r>
            <a:r>
              <a:rPr lang="he-IL" b="1" dirty="0" smtClean="0"/>
              <a:t>(1)</a:t>
            </a:r>
            <a:r>
              <a:rPr lang="en-US" b="1" dirty="0" smtClean="0"/>
              <a:t> </a:t>
            </a:r>
            <a:r>
              <a:rPr lang="he-IL" b="1" dirty="0" smtClean="0"/>
              <a:t>מידת </a:t>
            </a:r>
            <a:r>
              <a:rPr lang="he-IL" b="1" dirty="0" smtClean="0"/>
              <a:t>השימוש </a:t>
            </a:r>
            <a:r>
              <a:rPr lang="he-IL" dirty="0" smtClean="0"/>
              <a:t>ביישומי האינטרנט לבין                                   </a:t>
            </a:r>
            <a:r>
              <a:rPr lang="he-IL" dirty="0" smtClean="0"/>
              <a:t>(2)</a:t>
            </a:r>
            <a:r>
              <a:rPr lang="en-US" dirty="0" smtClean="0"/>
              <a:t> </a:t>
            </a:r>
            <a:r>
              <a:rPr lang="he-IL" b="1" dirty="0" smtClean="0"/>
              <a:t>מידת </a:t>
            </a:r>
            <a:r>
              <a:rPr lang="he-IL" b="1" dirty="0" smtClean="0"/>
              <a:t>חשיפה עצמית </a:t>
            </a:r>
            <a:r>
              <a:rPr lang="he-IL" b="1" dirty="0" smtClean="0"/>
              <a:t>ו(3)</a:t>
            </a:r>
            <a:r>
              <a:rPr lang="en-US" b="1" dirty="0" smtClean="0"/>
              <a:t> </a:t>
            </a:r>
            <a:r>
              <a:rPr lang="he-IL" b="1" dirty="0" smtClean="0"/>
              <a:t>שימוש </a:t>
            </a:r>
            <a:r>
              <a:rPr lang="he-IL" b="1" dirty="0" smtClean="0"/>
              <a:t>כפייתי </a:t>
            </a:r>
            <a:r>
              <a:rPr lang="he-IL" dirty="0" smtClean="0"/>
              <a:t>ברשת</a:t>
            </a:r>
          </a:p>
          <a:p>
            <a:pPr marL="514350" indent="-514350">
              <a:buFont typeface="+mj-lt"/>
              <a:buAutoNum type="arabicPeriod"/>
            </a:pPr>
            <a:endParaRPr lang="he-IL" dirty="0" smtClean="0"/>
          </a:p>
          <a:p>
            <a:pPr marL="514350" indent="-514350">
              <a:buFont typeface="+mj-lt"/>
              <a:buAutoNum type="arabicPeriod"/>
            </a:pPr>
            <a:r>
              <a:rPr lang="he-IL" b="1" dirty="0" smtClean="0"/>
              <a:t>להשוות הרגלי התנהגות ולמידה ברשת </a:t>
            </a:r>
            <a:r>
              <a:rPr lang="he-IL" dirty="0" smtClean="0"/>
              <a:t>בין </a:t>
            </a:r>
            <a:r>
              <a:rPr lang="he-IL" dirty="0" smtClean="0"/>
              <a:t>הצעירים במגזר               היהודי</a:t>
            </a:r>
            <a:r>
              <a:rPr lang="he-IL" dirty="0" smtClean="0"/>
              <a:t>, הערבי והבדואי</a:t>
            </a:r>
          </a:p>
          <a:p>
            <a:pPr marL="514350" indent="-514350">
              <a:buFont typeface="+mj-lt"/>
              <a:buAutoNum type="arabicPeriod"/>
            </a:pPr>
            <a:endParaRPr lang="he-IL" b="1" dirty="0" smtClean="0"/>
          </a:p>
          <a:p>
            <a:pPr marL="514350" indent="-514350">
              <a:buFont typeface="+mj-lt"/>
              <a:buAutoNum type="arabicPeriod"/>
            </a:pPr>
            <a:r>
              <a:rPr lang="he-IL" b="1" dirty="0" smtClean="0"/>
              <a:t>לבחון קשר בין </a:t>
            </a:r>
            <a:r>
              <a:rPr lang="he-IL" b="1" dirty="0" smtClean="0"/>
              <a:t>(1)</a:t>
            </a:r>
            <a:r>
              <a:rPr lang="en-US" b="1" dirty="0" smtClean="0"/>
              <a:t> </a:t>
            </a:r>
            <a:r>
              <a:rPr lang="he-IL" b="1" dirty="0" smtClean="0"/>
              <a:t>הרגלי </a:t>
            </a:r>
            <a:r>
              <a:rPr lang="he-IL" b="1" dirty="0" smtClean="0"/>
              <a:t>התנהגות ולמידה ברשת </a:t>
            </a:r>
            <a:r>
              <a:rPr lang="he-IL" dirty="0" smtClean="0"/>
              <a:t>לבין                                  </a:t>
            </a:r>
            <a:r>
              <a:rPr lang="he-IL" dirty="0" smtClean="0"/>
              <a:t>(2)</a:t>
            </a:r>
            <a:r>
              <a:rPr lang="en-US" dirty="0" smtClean="0"/>
              <a:t> </a:t>
            </a:r>
            <a:r>
              <a:rPr lang="he-IL" b="1" dirty="0" smtClean="0"/>
              <a:t>מידת </a:t>
            </a:r>
            <a:r>
              <a:rPr lang="he-IL" b="1" dirty="0" smtClean="0"/>
              <a:t>חשיפה עצמית </a:t>
            </a:r>
            <a:r>
              <a:rPr lang="he-IL" b="1" dirty="0" smtClean="0"/>
              <a:t>ו(3)</a:t>
            </a:r>
            <a:r>
              <a:rPr lang="en-US" b="1" dirty="0" smtClean="0"/>
              <a:t> </a:t>
            </a:r>
            <a:r>
              <a:rPr lang="he-IL" b="1" dirty="0" smtClean="0"/>
              <a:t>שימוש </a:t>
            </a:r>
            <a:r>
              <a:rPr lang="he-IL" b="1" dirty="0" smtClean="0"/>
              <a:t>כפייתי </a:t>
            </a:r>
            <a:r>
              <a:rPr lang="he-IL" dirty="0" smtClean="0"/>
              <a:t>ברשת</a:t>
            </a:r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123728" y="500042"/>
            <a:ext cx="5000660" cy="718107"/>
          </a:xfrm>
        </p:spPr>
        <p:txBody>
          <a:bodyPr>
            <a:noAutofit/>
          </a:bodyPr>
          <a:lstStyle/>
          <a:p>
            <a:pPr algn="ctr"/>
            <a:r>
              <a:rPr lang="he-IL" b="1" dirty="0" smtClean="0"/>
              <a:t>השיטה</a:t>
            </a:r>
            <a:endParaRPr lang="he-IL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143008"/>
            <a:ext cx="9144000" cy="571499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he-IL" b="1" dirty="0" smtClean="0"/>
              <a:t>    המשתתפים:</a:t>
            </a:r>
          </a:p>
          <a:p>
            <a:r>
              <a:rPr lang="he-IL" dirty="0" smtClean="0"/>
              <a:t>3867 ילדים ובני נוער</a:t>
            </a:r>
          </a:p>
          <a:p>
            <a:r>
              <a:rPr lang="he-IL" dirty="0" smtClean="0"/>
              <a:t>מתוכם 2884 מהמגזר היהודי, 534 מהמגזר הערבי ו-449 מהמגזר הבדואי </a:t>
            </a:r>
          </a:p>
          <a:p>
            <a:r>
              <a:rPr lang="he-IL" dirty="0" smtClean="0"/>
              <a:t>גיל המשתתפים: טווח 7-17, חציון 11, ממוצע 11.21, ס"ת 1.52</a:t>
            </a:r>
          </a:p>
          <a:p>
            <a:r>
              <a:rPr lang="he-IL" dirty="0" smtClean="0"/>
              <a:t>49.4% בנות</a:t>
            </a:r>
          </a:p>
          <a:p>
            <a:pPr>
              <a:buNone/>
            </a:pPr>
            <a:endParaRPr lang="he-IL" b="1" dirty="0" smtClean="0"/>
          </a:p>
          <a:p>
            <a:pPr>
              <a:buNone/>
            </a:pPr>
            <a:r>
              <a:rPr lang="he-IL" dirty="0" smtClean="0"/>
              <a:t>    </a:t>
            </a:r>
            <a:r>
              <a:rPr lang="he-IL" b="1" dirty="0" smtClean="0"/>
              <a:t>כלי המחקר- </a:t>
            </a:r>
            <a:r>
              <a:rPr lang="he-IL" dirty="0" smtClean="0"/>
              <a:t>המשתתפים מילאו</a:t>
            </a:r>
            <a:r>
              <a:rPr lang="en-US" dirty="0" smtClean="0"/>
              <a:t> </a:t>
            </a:r>
            <a:r>
              <a:rPr lang="he-IL" b="1" dirty="0" smtClean="0"/>
              <a:t>שאלון מקוון </a:t>
            </a:r>
            <a:r>
              <a:rPr lang="he-IL" dirty="0" smtClean="0"/>
              <a:t>שבדק 3 </a:t>
            </a:r>
            <a:r>
              <a:rPr lang="he-IL" dirty="0" smtClean="0"/>
              <a:t>נושאים:</a:t>
            </a:r>
          </a:p>
          <a:p>
            <a:pPr>
              <a:buNone/>
            </a:pPr>
            <a:endParaRPr lang="he-IL" dirty="0" smtClean="0"/>
          </a:p>
          <a:p>
            <a:r>
              <a:rPr lang="he-IL" b="1" dirty="0" smtClean="0"/>
              <a:t>1. מידת השימוש ביישומי האינטרנט </a:t>
            </a:r>
            <a:r>
              <a:rPr lang="he-IL" dirty="0" smtClean="0"/>
              <a:t>השונים</a:t>
            </a:r>
          </a:p>
          <a:p>
            <a:r>
              <a:rPr lang="he-IL" b="1" dirty="0" smtClean="0"/>
              <a:t>2. שימוש כפייתי באינטרנט</a:t>
            </a:r>
            <a:r>
              <a:rPr lang="he-IL" dirty="0" smtClean="0"/>
              <a:t> </a:t>
            </a:r>
            <a:r>
              <a:rPr lang="he-IL" dirty="0" smtClean="0"/>
              <a:t>- </a:t>
            </a:r>
            <a:r>
              <a:rPr lang="he-IL" dirty="0" smtClean="0"/>
              <a:t>התבסס </a:t>
            </a:r>
            <a:r>
              <a:rPr lang="he-IL" dirty="0" smtClean="0"/>
              <a:t>על 8 קריטריונים לשימוש כפייתי ברשת (</a:t>
            </a:r>
            <a:r>
              <a:rPr lang="en-US" dirty="0" smtClean="0"/>
              <a:t>Young, 1996</a:t>
            </a:r>
            <a:r>
              <a:rPr lang="he-IL" dirty="0" smtClean="0"/>
              <a:t>). מהימנות השאלון </a:t>
            </a:r>
            <a:r>
              <a:rPr lang="he-IL" dirty="0" smtClean="0"/>
              <a:t>89. </a:t>
            </a:r>
            <a:r>
              <a:rPr lang="en-US" dirty="0" smtClean="0"/>
              <a:t>α =</a:t>
            </a:r>
            <a:r>
              <a:rPr lang="he-IL" dirty="0" smtClean="0"/>
              <a:t> </a:t>
            </a:r>
            <a:r>
              <a:rPr lang="he-IL" dirty="0" smtClean="0"/>
              <a:t>בעברית ו-87</a:t>
            </a:r>
            <a:r>
              <a:rPr lang="he-IL" dirty="0" smtClean="0"/>
              <a:t>.</a:t>
            </a:r>
            <a:r>
              <a:rPr lang="en-US" dirty="0" smtClean="0"/>
              <a:t> α = </a:t>
            </a:r>
            <a:r>
              <a:rPr lang="he-IL" dirty="0" smtClean="0"/>
              <a:t>בערבית</a:t>
            </a:r>
          </a:p>
          <a:p>
            <a:r>
              <a:rPr lang="he-IL" b="1" dirty="0" smtClean="0"/>
              <a:t>3. חשיפה עצמית </a:t>
            </a:r>
            <a:r>
              <a:rPr lang="he-IL" b="1" dirty="0" smtClean="0"/>
              <a:t>באינטרנט</a:t>
            </a:r>
            <a:r>
              <a:rPr lang="he-IL" dirty="0" smtClean="0"/>
              <a:t>-</a:t>
            </a:r>
            <a:r>
              <a:rPr lang="he-IL" dirty="0" smtClean="0"/>
              <a:t> 9 </a:t>
            </a:r>
            <a:r>
              <a:rPr lang="he-IL" dirty="0" smtClean="0"/>
              <a:t>היגדים </a:t>
            </a:r>
            <a:r>
              <a:rPr lang="he-IL" dirty="0" smtClean="0"/>
              <a:t>מהתרגום (לפידות-לפלר, 2009) לשאלון לחשיפה עצמית בצ'ט (</a:t>
            </a:r>
            <a:r>
              <a:rPr lang="en-US" dirty="0" smtClean="0"/>
              <a:t>Leung, 2001</a:t>
            </a:r>
            <a:r>
              <a:rPr lang="he-IL" dirty="0" smtClean="0"/>
              <a:t>); </a:t>
            </a:r>
            <a:r>
              <a:rPr lang="he-IL" dirty="0" smtClean="0"/>
              <a:t>77. </a:t>
            </a:r>
            <a:r>
              <a:rPr lang="en-US" dirty="0" smtClean="0"/>
              <a:t>α = </a:t>
            </a:r>
            <a:r>
              <a:rPr lang="he-IL" dirty="0" smtClean="0"/>
              <a:t> </a:t>
            </a:r>
            <a:r>
              <a:rPr lang="he-IL" dirty="0" smtClean="0"/>
              <a:t>בעברית ו-75</a:t>
            </a:r>
            <a:r>
              <a:rPr lang="he-IL" dirty="0" smtClean="0"/>
              <a:t>. </a:t>
            </a:r>
            <a:r>
              <a:rPr lang="en-US" dirty="0" smtClean="0"/>
              <a:t>α </a:t>
            </a:r>
            <a:r>
              <a:rPr lang="en-US" dirty="0" smtClean="0"/>
              <a:t>=</a:t>
            </a:r>
            <a:r>
              <a:rPr lang="he-IL" dirty="0" smtClean="0"/>
              <a:t> בערבית.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00034" y="7142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rgbClr val="002060"/>
                </a:solidFill>
              </a:rPr>
              <a:t>1. </a:t>
            </a:r>
            <a:r>
              <a:rPr lang="he-IL" b="1" dirty="0" smtClean="0">
                <a:solidFill>
                  <a:srgbClr val="C00000"/>
                </a:solidFill>
              </a:rPr>
              <a:t>מידת השימוש </a:t>
            </a:r>
            <a:r>
              <a:rPr lang="he-IL" b="1" dirty="0" smtClean="0"/>
              <a:t>ביישומי האינטרנט במגזרים היהודי, הערבי והבדואי</a:t>
            </a:r>
            <a:endParaRPr lang="he-IL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0" y="1184275"/>
          <a:ext cx="9395795" cy="5900012"/>
        </p:xfrm>
        <a:graphic>
          <a:graphicData uri="http://schemas.openxmlformats.org/presentationml/2006/ole">
            <p:oleObj spid="_x0000_s2053" name="Document" r:id="rId4" imgW="6299901" imgH="3856458" progId="Word.Document.12">
              <p:embed/>
            </p:oleObj>
          </a:graphicData>
        </a:graphic>
      </p:graphicFrame>
      <p:sp>
        <p:nvSpPr>
          <p:cNvPr id="7" name="מלבן מעוגל 6"/>
          <p:cNvSpPr/>
          <p:nvPr/>
        </p:nvSpPr>
        <p:spPr>
          <a:xfrm>
            <a:off x="71438" y="5643578"/>
            <a:ext cx="8929718" cy="28575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/>
        </p:nvSpPr>
        <p:spPr>
          <a:xfrm>
            <a:off x="71438" y="1928802"/>
            <a:ext cx="8929718" cy="28575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/>
        </p:nvSpPr>
        <p:spPr>
          <a:xfrm>
            <a:off x="71406" y="6500834"/>
            <a:ext cx="8929718" cy="28575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00034" y="7142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rgbClr val="002060"/>
                </a:solidFill>
              </a:rPr>
              <a:t>1. </a:t>
            </a:r>
            <a:r>
              <a:rPr lang="he-IL" b="1" dirty="0" smtClean="0">
                <a:solidFill>
                  <a:srgbClr val="C00000"/>
                </a:solidFill>
              </a:rPr>
              <a:t>מידת השימוש </a:t>
            </a:r>
            <a:r>
              <a:rPr lang="he-IL" b="1" dirty="0" smtClean="0"/>
              <a:t>ביישומי האינטרנט במגזרים היהודי, הערבי והבדואי</a:t>
            </a:r>
            <a:endParaRPr lang="he-IL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-175594" y="1184275"/>
          <a:ext cx="9319593" cy="5852162"/>
        </p:xfrm>
        <a:graphic>
          <a:graphicData uri="http://schemas.openxmlformats.org/presentationml/2006/ole">
            <p:oleObj spid="_x0000_s4101" name="Document" r:id="rId4" imgW="6299901" imgH="385645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1600</TotalTime>
  <Words>579</Words>
  <Application>Microsoft Office PowerPoint</Application>
  <PresentationFormat>‫הצגה על המסך (4:3)</PresentationFormat>
  <Paragraphs>82</Paragraphs>
  <Slides>16</Slides>
  <Notes>6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16</vt:i4>
      </vt:variant>
    </vt:vector>
  </HeadingPairs>
  <TitlesOfParts>
    <vt:vector size="18" baseType="lpstr">
      <vt:lpstr>זרימה</vt:lpstr>
      <vt:lpstr>Document</vt:lpstr>
      <vt:lpstr>ממצאי סקר השימוש ביישומי האינטרנט, התנהגות ולמידה ברשת  בקרב ילדים ובני נוער: "כן" לגלישה בטוחה,  "לא" לשימוש כפייתי</vt:lpstr>
      <vt:lpstr>קשרים במרחב המקוון</vt:lpstr>
      <vt:lpstr>מודעות לסכנות שבחשיפה עצמית</vt:lpstr>
      <vt:lpstr>התמכרות לאינטרנט??</vt:lpstr>
      <vt:lpstr>שימוש כפייתי באינטרנט</vt:lpstr>
      <vt:lpstr>מטרות המחקר</vt:lpstr>
      <vt:lpstr>השיטה</vt:lpstr>
      <vt:lpstr>1. מידת השימוש ביישומי האינטרנט במגזרים היהודי, הערבי והבדואי</vt:lpstr>
      <vt:lpstr>1. מידת השימוש ביישומי האינטרנט במגזרים היהודי, הערבי והבדואי</vt:lpstr>
      <vt:lpstr>1. שונות בשימוש ביישומי האינטרנט בין המגזרים היהודי, הערבי והבדואי</vt:lpstr>
      <vt:lpstr>2. מידת השימוש, שימוש כפייתי וחשיפה עצמית</vt:lpstr>
      <vt:lpstr>3. התנהגות ולמידה ברשת</vt:lpstr>
      <vt:lpstr>3. התנהגות ולמידה ברשת</vt:lpstr>
      <vt:lpstr>שקופית 14</vt:lpstr>
      <vt:lpstr>סיכום והמלצות </vt:lpstr>
      <vt:lpstr>סיכום והמלצות </vt:lpstr>
    </vt:vector>
  </TitlesOfParts>
  <Company>Athena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לכנס צ'ייס 2011</dc:title>
  <dc:subject>סקר גלישה בטוחה</dc:subject>
  <dc:creator>Ina Blau</dc:creator>
  <cp:lastModifiedBy>Taldor</cp:lastModifiedBy>
  <cp:revision>119</cp:revision>
  <dcterms:created xsi:type="dcterms:W3CDTF">2011-02-01T20:56:31Z</dcterms:created>
  <dcterms:modified xsi:type="dcterms:W3CDTF">2011-02-09T11:52:42Z</dcterms:modified>
</cp:coreProperties>
</file>