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74" r:id="rId2"/>
    <p:sldId id="271" r:id="rId3"/>
    <p:sldId id="275" r:id="rId4"/>
    <p:sldId id="266" r:id="rId5"/>
    <p:sldId id="278" r:id="rId6"/>
    <p:sldId id="276" r:id="rId7"/>
    <p:sldId id="267" r:id="rId8"/>
    <p:sldId id="270" r:id="rId9"/>
    <p:sldId id="260" r:id="rId10"/>
    <p:sldId id="261" r:id="rId11"/>
    <p:sldId id="262" r:id="rId12"/>
    <p:sldId id="279" r:id="rId13"/>
    <p:sldId id="280" r:id="rId14"/>
    <p:sldId id="281" r:id="rId15"/>
    <p:sldId id="265" r:id="rId16"/>
    <p:sldId id="259" r:id="rId17"/>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9661" autoAdjust="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6A18934-6805-43E4-AD40-D9D7177C35D7}" type="datetimeFigureOut">
              <a:rPr lang="he-IL"/>
              <a:pPr>
                <a:defRPr/>
              </a:pPr>
              <a:t>ל'/שבט/תשע"א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7E8F87F-06D6-4666-9A42-5FF9F44813BA}"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945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r>
              <a:rPr lang="he-IL" smtClean="0"/>
              <a:t>אינטראקטיביות – "תגובתיות כמשתנה תהליכי"</a:t>
            </a:r>
          </a:p>
        </p:txBody>
      </p:sp>
      <p:sp>
        <p:nvSpPr>
          <p:cNvPr id="4" name="מציין מיקום של מספר שקופית 3"/>
          <p:cNvSpPr>
            <a:spLocks noGrp="1"/>
          </p:cNvSpPr>
          <p:nvPr>
            <p:ph type="sldNum" sz="quarter" idx="5"/>
          </p:nvPr>
        </p:nvSpPr>
        <p:spPr/>
        <p:txBody>
          <a:bodyPr/>
          <a:lstStyle/>
          <a:p>
            <a:pPr>
              <a:defRPr/>
            </a:pPr>
            <a:fld id="{9C517E62-BA4C-43E2-A614-143FAC7D959F}" type="slidenum">
              <a:rPr lang="he-IL" smtClean="0"/>
              <a:pPr>
                <a:defRPr/>
              </a:pPr>
              <a:t>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0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smtClean="0"/>
              <a:t>בקרב מורים פעילים פי 3 יותר תלמידים מתמידים ונכנסים למערכת לאורך זמן. </a:t>
            </a:r>
          </a:p>
          <a:p>
            <a:pPr eaLnBrk="1" hangingPunct="1">
              <a:spcBef>
                <a:spcPct val="0"/>
              </a:spcBef>
            </a:pPr>
            <a:r>
              <a:rPr lang="he-IL" smtClean="0"/>
              <a:t>בין אלה שנכנסים, נכנסים יותר בקרב המורים הפעילים – בשנה שנייה כמו בשנה מאוחר יותר בקרב המורים הלא-פעילים  </a:t>
            </a:r>
          </a:p>
        </p:txBody>
      </p:sp>
      <p:sp>
        <p:nvSpPr>
          <p:cNvPr id="1843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3D1C67-8CF6-4E04-B6A2-0471A334CEF1}" type="slidenum">
              <a:rPr lang="he-IL" smtClean="0"/>
              <a:pPr fontAlgn="base">
                <a:spcBef>
                  <a:spcPct val="0"/>
                </a:spcBef>
                <a:spcAft>
                  <a:spcPct val="0"/>
                </a:spcAft>
                <a:defRPr/>
              </a:pPr>
              <a:t>11</a:t>
            </a:fld>
            <a:endParaRPr lang="he-I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15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smtClean="0"/>
              <a:t>אפקט עיקרי מובהק של הזנת הנתונים ע"י עו"ה וגם אינטראקציה מובהקת בין זמן לרמת הזנת הנתונים. </a:t>
            </a:r>
          </a:p>
          <a:p>
            <a:pPr eaLnBrk="1" hangingPunct="1">
              <a:spcBef>
                <a:spcPct val="0"/>
              </a:spcBef>
            </a:pPr>
            <a:r>
              <a:rPr lang="he-IL" smtClean="0"/>
              <a:t>גודל האפקט של משך השימוש מעיד על הטמעה מוצלחת לאורך זמן.</a:t>
            </a:r>
          </a:p>
        </p:txBody>
      </p:sp>
      <p:sp>
        <p:nvSpPr>
          <p:cNvPr id="1843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9A48AA-714D-489D-8872-E46661E9C036}" type="slidenum">
              <a:rPr lang="he-IL" smtClean="0"/>
              <a:pPr fontAlgn="base">
                <a:spcBef>
                  <a:spcPct val="0"/>
                </a:spcBef>
                <a:spcAft>
                  <a:spcPct val="0"/>
                </a:spcAft>
                <a:defRPr/>
              </a:pPr>
              <a:t>12</a:t>
            </a:fld>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25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smtClean="0"/>
              <a:t>בקרב מורים פעילים פי 3 יותר הורים מתמידים ונכנסים למערכת לאורך זמן. </a:t>
            </a:r>
          </a:p>
          <a:p>
            <a:pPr eaLnBrk="1" hangingPunct="1">
              <a:spcBef>
                <a:spcPct val="0"/>
              </a:spcBef>
            </a:pPr>
            <a:r>
              <a:rPr lang="he-IL" smtClean="0"/>
              <a:t>אמהות נכנסות יותר מאבות, אך בשנה הראשונה אין הבדל בין הורים בכיתות של עו"ה פעילים יותר ופחות</a:t>
            </a:r>
          </a:p>
          <a:p>
            <a:pPr eaLnBrk="1" hangingPunct="1">
              <a:spcBef>
                <a:spcPct val="0"/>
              </a:spcBef>
            </a:pPr>
            <a:r>
              <a:rPr lang="he-IL" smtClean="0"/>
              <a:t>בשנה השלישית, עדיין אין הבדל בקרב האבות, אך יש הבדל מובהק לטובת האימהות של עו"ה פעילים </a:t>
            </a:r>
          </a:p>
        </p:txBody>
      </p:sp>
      <p:sp>
        <p:nvSpPr>
          <p:cNvPr id="1843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E243A4-C1FB-47D3-90DB-785AD1ADFE9D}" type="slidenum">
              <a:rPr lang="he-IL" smtClean="0"/>
              <a:pPr fontAlgn="base">
                <a:spcBef>
                  <a:spcPct val="0"/>
                </a:spcBef>
                <a:spcAft>
                  <a:spcPct val="0"/>
                </a:spcAft>
                <a:defRPr/>
              </a:pPr>
              <a:t>13</a:t>
            </a:fld>
            <a:endParaRPr lang="he-I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355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smtClean="0"/>
              <a:t>כל האפקטים עיקריים וכל האינטראקציות מובהקים סטטיסטית</a:t>
            </a:r>
          </a:p>
          <a:p>
            <a:pPr eaLnBrk="1" hangingPunct="1">
              <a:spcBef>
                <a:spcPct val="0"/>
              </a:spcBef>
            </a:pPr>
            <a:r>
              <a:rPr lang="he-IL" smtClean="0"/>
              <a:t>האפקט הגדול ביותר הוא למגדר ההורה:  46.  (!)</a:t>
            </a:r>
          </a:p>
        </p:txBody>
      </p:sp>
      <p:sp>
        <p:nvSpPr>
          <p:cNvPr id="1843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07B058-DDA9-41CA-8752-664B494EAEB9}" type="slidenum">
              <a:rPr lang="he-IL" smtClean="0"/>
              <a:pPr fontAlgn="base">
                <a:spcBef>
                  <a:spcPct val="0"/>
                </a:spcBef>
                <a:spcAft>
                  <a:spcPct val="0"/>
                </a:spcAft>
                <a:defRPr/>
              </a:pPr>
              <a:t>14</a:t>
            </a:fld>
            <a:endParaRPr lang="he-I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457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r>
              <a:rPr lang="he-IL" smtClean="0"/>
              <a:t>אפקט האינטראקציה המשולשת בין משך השימוש במערכת, רמת הזנת הנתונים על ידי עובדי הוראה וסוג ההורה: </a:t>
            </a:r>
          </a:p>
          <a:p>
            <a:r>
              <a:rPr lang="he-IL" smtClean="0"/>
              <a:t>אימהות לא רק קיימו אינטראקטיביות במידה גבוהה יותר באמצעות המערכת המקוונת, אלא גם ידעו לנצל במידה רבה יותר את נכונות המורים להשקיע בהזנת נתונים יומיומיים כדי להתעדכן בנתוני ילדיהם באופן מתמשך ואימצו דפוס תקשורת זה לאורך שנים</a:t>
            </a:r>
          </a:p>
          <a:p>
            <a:endParaRPr lang="he-IL" smtClean="0"/>
          </a:p>
        </p:txBody>
      </p:sp>
      <p:sp>
        <p:nvSpPr>
          <p:cNvPr id="4" name="מציין מיקום של מספר שקופית 3"/>
          <p:cNvSpPr>
            <a:spLocks noGrp="1"/>
          </p:cNvSpPr>
          <p:nvPr>
            <p:ph type="sldNum" sz="quarter" idx="5"/>
          </p:nvPr>
        </p:nvSpPr>
        <p:spPr/>
        <p:txBody>
          <a:bodyPr/>
          <a:lstStyle/>
          <a:p>
            <a:pPr>
              <a:defRPr/>
            </a:pPr>
            <a:fld id="{1087528D-CA5C-4367-8BFB-C9DF93C4C470}" type="slidenum">
              <a:rPr lang="he-IL" smtClean="0"/>
              <a:pPr>
                <a:defRPr/>
              </a:pPr>
              <a:t>15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lvl1pPr>
              <a:defRPr b="1">
                <a:solidFill>
                  <a:srgbClr val="002060"/>
                </a:solidFill>
                <a:cs typeface="+mn-cs"/>
              </a:defRPr>
            </a:lvl1pPr>
          </a:lstStyle>
          <a:p>
            <a:r>
              <a:rPr lang="he-IL" dirty="0" smtClean="0"/>
              <a:t>לחץ כדי לערוך סגנון כותרת של תבנית בסיס</a:t>
            </a:r>
            <a:endParaRPr lang="he-IL" dirty="0"/>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b="1">
                <a:solidFill>
                  <a:srgbClr val="7030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smtClean="0"/>
              <a:t>לחץ כדי לערוך סגנון כותרת משנה של תבנית בסיס</a:t>
            </a:r>
            <a:endParaRPr lang="he-IL" dirty="0"/>
          </a:p>
        </p:txBody>
      </p:sp>
      <p:sp>
        <p:nvSpPr>
          <p:cNvPr id="4" name="מציין מיקום של תאריך 3"/>
          <p:cNvSpPr>
            <a:spLocks noGrp="1"/>
          </p:cNvSpPr>
          <p:nvPr>
            <p:ph type="dt" sz="half" idx="10"/>
          </p:nvPr>
        </p:nvSpPr>
        <p:spPr/>
        <p:txBody>
          <a:bodyPr/>
          <a:lstStyle>
            <a:lvl1pPr>
              <a:defRPr/>
            </a:lvl1pPr>
          </a:lstStyle>
          <a:p>
            <a:pPr>
              <a:defRPr/>
            </a:pPr>
            <a:fld id="{4575B884-47A5-4910-B89A-5DEF586A61D6}" type="datetimeFigureOut">
              <a:rPr lang="he-IL"/>
              <a:pPr>
                <a:defRPr/>
              </a:pPr>
              <a:t>ל'/שבט/תשע"א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C88B3560-A21D-4006-88BB-E530C35E6407}"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7FDDB6E-03D4-4627-AB60-1D0135A989DB}" type="datetimeFigureOut">
              <a:rPr lang="he-IL"/>
              <a:pPr>
                <a:defRPr/>
              </a:pPr>
              <a:t>ל'/שבט/תשע"א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4511BDC-6376-48F0-9BFC-AD76AD5CEB62}"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DDE51CB-539E-4A3B-BA83-C96A24E707C9}" type="datetimeFigureOut">
              <a:rPr lang="he-IL"/>
              <a:pPr>
                <a:defRPr/>
              </a:pPr>
              <a:t>ל'/שבט/תשע"א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481CC64-52D1-45F1-A858-403984369387}"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1">
                <a:solidFill>
                  <a:srgbClr val="002060"/>
                </a:solidFill>
                <a:cs typeface="+mn-cs"/>
              </a:defRPr>
            </a:lvl1pPr>
          </a:lstStyle>
          <a:p>
            <a:r>
              <a:rPr lang="he-IL" dirty="0" smtClean="0"/>
              <a:t>לחץ כדי לערוך סגנון כותרת של תבנית בסיס</a:t>
            </a:r>
            <a:endParaRPr lang="he-IL" dirty="0"/>
          </a:p>
        </p:txBody>
      </p:sp>
      <p:sp>
        <p:nvSpPr>
          <p:cNvPr id="3" name="מציין מיקום תוכן 2"/>
          <p:cNvSpPr>
            <a:spLocks noGrp="1"/>
          </p:cNvSpPr>
          <p:nvPr>
            <p:ph idx="1"/>
          </p:nvPr>
        </p:nvSpPr>
        <p:spPr/>
        <p:txBody>
          <a:bodyPr/>
          <a:lstStyle>
            <a:lvl1pPr>
              <a:defRPr sz="2800" b="1">
                <a:solidFill>
                  <a:srgbClr val="7030A0"/>
                </a:solidFill>
              </a:defRPr>
            </a:lvl1pPr>
            <a:lvl2pPr>
              <a:defRPr sz="2800" b="1">
                <a:solidFill>
                  <a:srgbClr val="7030A0"/>
                </a:solidFill>
              </a:defRPr>
            </a:lvl2pPr>
            <a:lvl3pPr>
              <a:defRPr b="1">
                <a:solidFill>
                  <a:srgbClr val="7030A0"/>
                </a:solidFill>
              </a:defRPr>
            </a:lvl3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של תאריך 3"/>
          <p:cNvSpPr>
            <a:spLocks noGrp="1"/>
          </p:cNvSpPr>
          <p:nvPr>
            <p:ph type="dt" sz="half" idx="10"/>
          </p:nvPr>
        </p:nvSpPr>
        <p:spPr/>
        <p:txBody>
          <a:bodyPr/>
          <a:lstStyle>
            <a:lvl1pPr>
              <a:defRPr/>
            </a:lvl1pPr>
          </a:lstStyle>
          <a:p>
            <a:pPr>
              <a:defRPr/>
            </a:pPr>
            <a:fld id="{380E81A1-20F3-4C8C-BC08-22428C3F594D}" type="datetimeFigureOut">
              <a:rPr lang="he-IL"/>
              <a:pPr>
                <a:defRPr/>
              </a:pPr>
              <a:t>ל'/שבט/תשע"א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9429E37-B87E-4D00-9222-9A6CF8CE9B0D}"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5099AE45-ECFC-455E-819D-A51AFAF06530}" type="datetimeFigureOut">
              <a:rPr lang="he-IL"/>
              <a:pPr>
                <a:defRPr/>
              </a:pPr>
              <a:t>ל'/שבט/תשע"א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096CA7C-59E6-4F65-ABB8-FAF5B0E4DF6E}"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09544C83-57A2-4C57-8B52-1DBBFA3CCE39}" type="datetimeFigureOut">
              <a:rPr lang="he-IL"/>
              <a:pPr>
                <a:defRPr/>
              </a:pPr>
              <a:t>ל'/שבט/תשע"א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DB1419B-34EF-4CDE-A298-D1B0998E0150}"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DAE719A1-8EA0-45D4-9AD1-4614FE7CBC8F}" type="datetimeFigureOut">
              <a:rPr lang="he-IL"/>
              <a:pPr>
                <a:defRPr/>
              </a:pPr>
              <a:t>ל'/שבט/תשע"א</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816E0212-4F41-4348-9AE8-2EF5E91D12BD}"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5EFC987F-973F-42BA-9F82-8E2E2D27CB45}" type="datetimeFigureOut">
              <a:rPr lang="he-IL"/>
              <a:pPr>
                <a:defRPr/>
              </a:pPr>
              <a:t>ל'/שבט/תשע"א</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AF7C5044-060F-4290-A8A3-A53800A66200}"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90380119-A2D2-4F96-8F25-424F3C6E5956}" type="datetimeFigureOut">
              <a:rPr lang="he-IL"/>
              <a:pPr>
                <a:defRPr/>
              </a:pPr>
              <a:t>ל'/שבט/תשע"א</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6BC8A8AF-DBF9-4C0E-BB12-2BB1072020DA}"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E573651-77D9-4915-B735-70469272FD69}" type="datetimeFigureOut">
              <a:rPr lang="he-IL"/>
              <a:pPr>
                <a:defRPr/>
              </a:pPr>
              <a:t>ל'/שבט/תשע"א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E088EE1-59D4-40F4-B051-C6F1AFFDE962}"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59B8877-8845-4C67-84BC-EA62297A6F68}" type="datetimeFigureOut">
              <a:rPr lang="he-IL"/>
              <a:pPr>
                <a:defRPr/>
              </a:pPr>
              <a:t>ל'/שבט/תשע"א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2B9E354C-F9AF-4BFD-9EC0-A55F05FBD73D}"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EEC221-4959-4C46-9133-30814FB0F05E}" type="datetimeFigureOut">
              <a:rPr lang="he-IL"/>
              <a:pPr>
                <a:defRPr/>
              </a:pPr>
              <a:t>ל'/שבט/תשע"א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85CF591-31AB-41E1-A9BB-A9ECDFB080A5}"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04800" y="3581400"/>
            <a:ext cx="8458200" cy="1066800"/>
          </a:xfrm>
        </p:spPr>
        <p:txBody>
          <a:bodyPr rtlCol="1">
            <a:normAutofit fontScale="90000"/>
          </a:bodyPr>
          <a:lstStyle/>
          <a:p>
            <a:pPr eaLnBrk="1" fontAlgn="auto" hangingPunct="1">
              <a:spcAft>
                <a:spcPts val="0"/>
              </a:spcAft>
              <a:defRPr/>
            </a:pPr>
            <a:r>
              <a:rPr lang="he-IL" sz="4800" dirty="0" smtClean="0"/>
              <a:t>מעורבות הורית גרסת המאה ה-21:                                           תלמידים והוריהם </a:t>
            </a:r>
            <a:r>
              <a:rPr lang="he-IL" sz="4800" dirty="0" err="1" smtClean="0"/>
              <a:t>במשו"ב</a:t>
            </a:r>
            <a:r>
              <a:rPr lang="he-IL" sz="4800" dirty="0" smtClean="0"/>
              <a:t> -                   מערכת מקוונת לניהול למידה </a:t>
            </a:r>
            <a:endParaRPr lang="en-US" dirty="0"/>
          </a:p>
        </p:txBody>
      </p:sp>
      <p:sp>
        <p:nvSpPr>
          <p:cNvPr id="2051" name="כותרת משנה 2"/>
          <p:cNvSpPr>
            <a:spLocks noGrp="1"/>
          </p:cNvSpPr>
          <p:nvPr>
            <p:ph type="subTitle" idx="1"/>
          </p:nvPr>
        </p:nvSpPr>
        <p:spPr>
          <a:xfrm>
            <a:off x="457200" y="5181600"/>
            <a:ext cx="8305800" cy="1752600"/>
          </a:xfrm>
        </p:spPr>
        <p:txBody>
          <a:bodyPr/>
          <a:lstStyle/>
          <a:p>
            <a:pPr eaLnBrk="1" hangingPunct="1"/>
            <a:r>
              <a:rPr lang="he-IL" smtClean="0"/>
              <a:t>אינה בלאו                  מירה המאירי</a:t>
            </a:r>
          </a:p>
          <a:p>
            <a:pPr algn="r" eaLnBrk="1" hangingPunct="1"/>
            <a:r>
              <a:rPr lang="he-IL" sz="2800" smtClean="0"/>
              <a:t>      אוניברסיטת חיפה;                מכללת אורנים;</a:t>
            </a:r>
          </a:p>
          <a:p>
            <a:pPr algn="r" eaLnBrk="1" hangingPunct="1"/>
            <a:r>
              <a:rPr lang="he-IL" sz="2800" smtClean="0"/>
              <a:t>   האוניברסיטה הפתוחה                   משו"ב</a:t>
            </a:r>
          </a:p>
        </p:txBody>
      </p:sp>
      <p:pic>
        <p:nvPicPr>
          <p:cNvPr id="3" name="Picture 5" descr="http://www.agnon-school.co.il/Portals/7/%D7%A1%D7%9E%D7%9C%20%D7%9E%D7%A9%D7%95%D7%91.bmp"/>
          <p:cNvPicPr>
            <a:picLocks noChangeAspect="1" noChangeArrowheads="1"/>
          </p:cNvPicPr>
          <p:nvPr/>
        </p:nvPicPr>
        <p:blipFill>
          <a:blip r:embed="rId2" cstate="print"/>
          <a:srcRect/>
          <a:stretch>
            <a:fillRect/>
          </a:stretch>
        </p:blipFill>
        <p:spPr bwMode="auto">
          <a:xfrm>
            <a:off x="1676400" y="0"/>
            <a:ext cx="2282456" cy="1143000"/>
          </a:xfrm>
          <a:prstGeom prst="rect">
            <a:avLst/>
          </a:prstGeom>
          <a:blipFill dpi="0" rotWithShape="1">
            <a:blip r:embed="rId3" cstate="print"/>
            <a:srcRect/>
            <a:tile tx="0" ty="0" sx="100000" sy="100000" flip="x" algn="tl"/>
          </a:blipFill>
        </p:spPr>
      </p:pic>
      <p:pic>
        <p:nvPicPr>
          <p:cNvPr id="2053" name="Picture 6" descr="C:\Documents and Settings\User\My Documents\Presentation pictures\Chais Mashov 2010\42-17073859.jpg"/>
          <p:cNvPicPr>
            <a:picLocks noChangeAspect="1" noChangeArrowheads="1"/>
          </p:cNvPicPr>
          <p:nvPr/>
        </p:nvPicPr>
        <p:blipFill>
          <a:blip r:embed="rId4"/>
          <a:srcRect/>
          <a:stretch>
            <a:fillRect/>
          </a:stretch>
        </p:blipFill>
        <p:spPr bwMode="auto">
          <a:xfrm>
            <a:off x="1233488" y="1066800"/>
            <a:ext cx="3033712" cy="2078038"/>
          </a:xfrm>
          <a:prstGeom prst="rect">
            <a:avLst/>
          </a:prstGeom>
          <a:noFill/>
          <a:ln w="9525">
            <a:noFill/>
            <a:miter lim="800000"/>
            <a:headEnd/>
            <a:tailEnd/>
          </a:ln>
        </p:spPr>
      </p:pic>
      <p:pic>
        <p:nvPicPr>
          <p:cNvPr id="2054" name="Picture 10" descr="Mother and daughter using laptop"/>
          <p:cNvPicPr>
            <a:picLocks noChangeAspect="1" noChangeArrowheads="1"/>
          </p:cNvPicPr>
          <p:nvPr/>
        </p:nvPicPr>
        <p:blipFill>
          <a:blip r:embed="rId5"/>
          <a:srcRect/>
          <a:stretch>
            <a:fillRect/>
          </a:stretch>
        </p:blipFill>
        <p:spPr bwMode="auto">
          <a:xfrm>
            <a:off x="5791200" y="304800"/>
            <a:ext cx="2413000" cy="2895600"/>
          </a:xfrm>
          <a:prstGeom prst="rect">
            <a:avLst/>
          </a:prstGeom>
          <a:noFill/>
          <a:ln w="9525">
            <a:noFill/>
            <a:miter lim="800000"/>
            <a:headEnd/>
            <a:tailEnd/>
          </a:ln>
        </p:spPr>
      </p:pic>
      <p:sp>
        <p:nvSpPr>
          <p:cNvPr id="9" name="לא שווה 8"/>
          <p:cNvSpPr/>
          <p:nvPr/>
        </p:nvSpPr>
        <p:spPr>
          <a:xfrm>
            <a:off x="4191000" y="1752600"/>
            <a:ext cx="1676400" cy="7620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52400"/>
            <a:ext cx="8229600" cy="990600"/>
          </a:xfrm>
        </p:spPr>
        <p:txBody>
          <a:bodyPr rtlCol="1">
            <a:normAutofit/>
          </a:bodyPr>
          <a:lstStyle/>
          <a:p>
            <a:pPr eaLnBrk="1" fontAlgn="auto" hangingPunct="1">
              <a:spcAft>
                <a:spcPts val="0"/>
              </a:spcAft>
              <a:defRPr/>
            </a:pPr>
            <a:r>
              <a:rPr lang="he-IL" dirty="0" smtClean="0"/>
              <a:t>שיטת המחקר</a:t>
            </a:r>
            <a:endParaRPr lang="he-IL" dirty="0"/>
          </a:p>
        </p:txBody>
      </p:sp>
      <p:sp>
        <p:nvSpPr>
          <p:cNvPr id="3" name="מציין מיקום תוכן 2"/>
          <p:cNvSpPr>
            <a:spLocks noGrp="1"/>
          </p:cNvSpPr>
          <p:nvPr>
            <p:ph idx="1"/>
          </p:nvPr>
        </p:nvSpPr>
        <p:spPr>
          <a:xfrm>
            <a:off x="228600" y="1143000"/>
            <a:ext cx="8763000" cy="5410200"/>
          </a:xfrm>
        </p:spPr>
        <p:txBody>
          <a:bodyPr rtlCol="1">
            <a:normAutofit fontScale="85000" lnSpcReduction="20000"/>
          </a:bodyPr>
          <a:lstStyle/>
          <a:p>
            <a:pPr eaLnBrk="1" fontAlgn="auto" hangingPunct="1">
              <a:spcAft>
                <a:spcPts val="0"/>
              </a:spcAft>
              <a:buFont typeface="Arial" pitchFamily="34" charset="0"/>
              <a:buNone/>
              <a:defRPr/>
            </a:pPr>
            <a:r>
              <a:rPr lang="he-IL" sz="3500" dirty="0" smtClean="0">
                <a:solidFill>
                  <a:srgbClr val="002060"/>
                </a:solidFill>
              </a:rPr>
              <a:t>המשתתפים</a:t>
            </a:r>
          </a:p>
          <a:p>
            <a:pPr eaLnBrk="1" fontAlgn="auto" hangingPunct="1">
              <a:spcAft>
                <a:spcPts val="0"/>
              </a:spcAft>
              <a:defRPr/>
            </a:pPr>
            <a:r>
              <a:rPr lang="he-IL" dirty="0" smtClean="0"/>
              <a:t>עובדי הוראה, תלמידיהם והוריהם, משבעה בתי ספר על-יסודיים שש-שנתיים גדולים, בעלי מאפיינים דומים</a:t>
            </a:r>
            <a:endParaRPr lang="he-IL" dirty="0" smtClean="0">
              <a:solidFill>
                <a:srgbClr val="FF0000"/>
              </a:solidFill>
            </a:endParaRPr>
          </a:p>
          <a:p>
            <a:pPr eaLnBrk="1" fontAlgn="auto" hangingPunct="1">
              <a:spcAft>
                <a:spcPts val="0"/>
              </a:spcAft>
              <a:defRPr/>
            </a:pPr>
            <a:endParaRPr lang="he-IL" dirty="0" smtClean="0"/>
          </a:p>
          <a:p>
            <a:pPr eaLnBrk="1" fontAlgn="auto" hangingPunct="1">
              <a:spcAft>
                <a:spcPts val="0"/>
              </a:spcAft>
              <a:defRPr/>
            </a:pPr>
            <a:r>
              <a:rPr lang="he-IL" dirty="0" smtClean="0"/>
              <a:t>יחידת הניתוח - פעילות שנתית של עובד הוראה (ולא בי"ס),             כניסות שנתיות של תלמידים, אמהות ואבות של עובד ההוראה</a:t>
            </a:r>
          </a:p>
          <a:p>
            <a:pPr eaLnBrk="1" fontAlgn="auto" hangingPunct="1">
              <a:spcAft>
                <a:spcPts val="0"/>
              </a:spcAft>
              <a:defRPr/>
            </a:pPr>
            <a:endParaRPr lang="he-IL" dirty="0" smtClean="0"/>
          </a:p>
          <a:p>
            <a:pPr eaLnBrk="1" fontAlgn="auto" hangingPunct="1">
              <a:spcAft>
                <a:spcPts val="0"/>
              </a:spcAft>
              <a:buFont typeface="Arial" pitchFamily="34" charset="0"/>
              <a:buNone/>
              <a:defRPr/>
            </a:pPr>
            <a:r>
              <a:rPr lang="he-IL" sz="3500" dirty="0" smtClean="0">
                <a:solidFill>
                  <a:srgbClr val="002060"/>
                </a:solidFill>
              </a:rPr>
              <a:t>כלי המחקר והליך המחקר</a:t>
            </a:r>
          </a:p>
          <a:p>
            <a:pPr eaLnBrk="1" fontAlgn="auto" hangingPunct="1">
              <a:spcAft>
                <a:spcPts val="0"/>
              </a:spcAft>
              <a:buFont typeface="Arial" pitchFamily="34" charset="0"/>
              <a:buNone/>
              <a:defRPr/>
            </a:pPr>
            <a:endParaRPr lang="he-IL" sz="3500" dirty="0" smtClean="0">
              <a:solidFill>
                <a:srgbClr val="002060"/>
              </a:solidFill>
            </a:endParaRPr>
          </a:p>
          <a:p>
            <a:pPr eaLnBrk="1" fontAlgn="auto" hangingPunct="1">
              <a:spcAft>
                <a:spcPts val="0"/>
              </a:spcAft>
              <a:buFont typeface="Arial" pitchFamily="34" charset="0"/>
              <a:buNone/>
              <a:defRPr/>
            </a:pPr>
            <a:r>
              <a:rPr lang="he-IL" dirty="0" smtClean="0"/>
              <a:t>אינטראקטיביות מקוונת ב-3 שנים עוקבות נמדדה באמצעות: </a:t>
            </a:r>
          </a:p>
          <a:p>
            <a:pPr eaLnBrk="1" fontAlgn="auto" hangingPunct="1">
              <a:spcAft>
                <a:spcPts val="0"/>
              </a:spcAft>
              <a:buFont typeface="Arial" pitchFamily="34" charset="0"/>
              <a:buNone/>
              <a:defRPr/>
            </a:pPr>
            <a:endParaRPr lang="he-IL" dirty="0" smtClean="0"/>
          </a:p>
          <a:p>
            <a:pPr marL="514350" indent="-514350" eaLnBrk="1" fontAlgn="auto" hangingPunct="1">
              <a:spcAft>
                <a:spcPts val="0"/>
              </a:spcAft>
              <a:buFont typeface="+mj-lt"/>
              <a:buAutoNum type="arabicPeriod"/>
              <a:defRPr/>
            </a:pPr>
            <a:r>
              <a:rPr lang="he-IL" dirty="0" smtClean="0"/>
              <a:t>אחוז הזנת נתונים יומיומיים על ידי עובדי הוראה</a:t>
            </a:r>
          </a:p>
          <a:p>
            <a:pPr marL="514350" indent="-514350" eaLnBrk="1" fontAlgn="auto" hangingPunct="1">
              <a:spcAft>
                <a:spcPts val="0"/>
              </a:spcAft>
              <a:buFont typeface="+mj-lt"/>
              <a:buAutoNum type="arabicPeriod"/>
              <a:defRPr/>
            </a:pPr>
            <a:endParaRPr lang="he-IL" dirty="0" smtClean="0"/>
          </a:p>
          <a:p>
            <a:pPr marL="514350" indent="-514350" eaLnBrk="1" fontAlgn="auto" hangingPunct="1">
              <a:spcAft>
                <a:spcPts val="0"/>
              </a:spcAft>
              <a:buFont typeface="+mj-lt"/>
              <a:buAutoNum type="arabicPeriod"/>
              <a:defRPr/>
            </a:pPr>
            <a:r>
              <a:rPr lang="he-IL" dirty="0" smtClean="0"/>
              <a:t>מספר הכניסות </a:t>
            </a:r>
            <a:r>
              <a:rPr lang="en-US" dirty="0" smtClean="0"/>
              <a:t>(logs)</a:t>
            </a:r>
            <a:r>
              <a:rPr lang="he-IL" dirty="0" smtClean="0"/>
              <a:t> של תלמידים, אימהות ואבות למערכת</a:t>
            </a:r>
          </a:p>
          <a:p>
            <a:pPr eaLnBrk="1" fontAlgn="auto" hangingPunct="1">
              <a:spcAft>
                <a:spcPts val="0"/>
              </a:spcAft>
              <a:defRPr/>
            </a:pP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dissolve">
                                      <p:cBhvr>
                                        <p:cTn id="13" dur="500"/>
                                        <p:tgtEl>
                                          <p:spTgt spid="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dissolve">
                                      <p:cBhvr>
                                        <p:cTn id="1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533400"/>
            <a:ext cx="8229600" cy="1143000"/>
          </a:xfrm>
        </p:spPr>
        <p:txBody>
          <a:bodyPr rtlCol="1">
            <a:normAutofit fontScale="90000"/>
          </a:bodyPr>
          <a:lstStyle/>
          <a:p>
            <a:pPr eaLnBrk="1" fontAlgn="auto" hangingPunct="1">
              <a:spcAft>
                <a:spcPts val="0"/>
              </a:spcAft>
              <a:defRPr/>
            </a:pPr>
            <a:r>
              <a:rPr lang="he-IL" dirty="0" smtClean="0"/>
              <a:t>תוצאות 1:</a:t>
            </a:r>
            <a:r>
              <a:rPr lang="en-US" dirty="0" smtClean="0"/>
              <a:t> </a:t>
            </a:r>
            <a:r>
              <a:rPr lang="he-IL" dirty="0" smtClean="0"/>
              <a:t>השפעת הזנת נתונים יומיומיים על ידי עובדי הוראה </a:t>
            </a:r>
            <a:br>
              <a:rPr lang="he-IL" dirty="0" smtClean="0"/>
            </a:br>
            <a:r>
              <a:rPr lang="he-IL" dirty="0" smtClean="0"/>
              <a:t>על מספר כניסות של </a:t>
            </a:r>
            <a:r>
              <a:rPr lang="he-IL" dirty="0" smtClean="0">
                <a:solidFill>
                  <a:srgbClr val="C00000"/>
                </a:solidFill>
              </a:rPr>
              <a:t>תלמידים</a:t>
            </a:r>
            <a:r>
              <a:rPr lang="he-IL" dirty="0" smtClean="0"/>
              <a:t> למערכת </a:t>
            </a:r>
            <a:endParaRPr lang="he-IL" dirty="0"/>
          </a:p>
        </p:txBody>
      </p:sp>
      <p:sp>
        <p:nvSpPr>
          <p:cNvPr id="6" name="Oval 6"/>
          <p:cNvSpPr>
            <a:spLocks noChangeArrowheads="1"/>
          </p:cNvSpPr>
          <p:nvPr/>
        </p:nvSpPr>
        <p:spPr bwMode="auto">
          <a:xfrm>
            <a:off x="381000" y="5486400"/>
            <a:ext cx="2438400" cy="11430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7" name="Oval 6"/>
          <p:cNvSpPr>
            <a:spLocks noChangeArrowheads="1"/>
          </p:cNvSpPr>
          <p:nvPr/>
        </p:nvSpPr>
        <p:spPr bwMode="auto">
          <a:xfrm>
            <a:off x="228600" y="2057400"/>
            <a:ext cx="6858000" cy="19812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graphicFrame>
        <p:nvGraphicFramePr>
          <p:cNvPr id="9" name="טבלה 8"/>
          <p:cNvGraphicFramePr>
            <a:graphicFrameLocks noGrp="1"/>
          </p:cNvGraphicFramePr>
          <p:nvPr/>
        </p:nvGraphicFramePr>
        <p:xfrm>
          <a:off x="228600" y="2438400"/>
          <a:ext cx="8686800" cy="4215954"/>
        </p:xfrm>
        <a:graphic>
          <a:graphicData uri="http://schemas.openxmlformats.org/drawingml/2006/table">
            <a:tbl>
              <a:tblPr rtl="1"/>
              <a:tblGrid>
                <a:gridCol w="1991490"/>
                <a:gridCol w="3388828"/>
                <a:gridCol w="3306482"/>
              </a:tblGrid>
              <a:tr h="1254581">
                <a:tc>
                  <a:txBody>
                    <a:bodyPr/>
                    <a:lstStyle/>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מספר הכניסות</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תלמידים  </a:t>
                      </a:r>
                      <a:r>
                        <a:rPr kumimoji="0" lang="he-IL" sz="2400" b="0" i="0" u="none" strike="noStrike" kern="1200" cap="none" normalizeH="0" baseline="0" dirty="0" err="1" smtClean="0">
                          <a:ln>
                            <a:noFill/>
                          </a:ln>
                          <a:solidFill>
                            <a:srgbClr val="7030A0"/>
                          </a:solidFill>
                          <a:effectLst/>
                          <a:latin typeface="Times New Roman" pitchFamily="18" charset="0"/>
                          <a:ea typeface="Times New Roman" pitchFamily="18" charset="0"/>
                          <a:cs typeface="David" pitchFamily="2" charset="-79"/>
                        </a:rPr>
                        <a:t>לעו"ה</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שהזינו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נתונים </a:t>
                      </a:r>
                      <a:r>
                        <a:rPr kumimoji="0" lang="he-IL"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רבים</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en-US" sz="2400" b="0" i="1"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n</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 418</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ממוצע (</a:t>
                      </a:r>
                      <a:r>
                        <a:rPr kumimoji="0" lang="he-IL" sz="2400" b="0" i="0" u="none" strike="noStrike" kern="1200" cap="none" normalizeH="0" baseline="0" dirty="0" err="1" smtClean="0">
                          <a:ln>
                            <a:noFill/>
                          </a:ln>
                          <a:solidFill>
                            <a:srgbClr val="7030A0"/>
                          </a:solidFill>
                          <a:effectLst/>
                          <a:latin typeface="Times New Roman" pitchFamily="18" charset="0"/>
                          <a:ea typeface="Times New Roman" pitchFamily="18" charset="0"/>
                          <a:cs typeface="David" pitchFamily="2" charset="-79"/>
                        </a:rPr>
                        <a:t>ט"ת</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תלמידים </a:t>
                      </a:r>
                      <a:r>
                        <a:rPr kumimoji="0" lang="he-IL" sz="2400" b="0" i="0" u="none" strike="noStrike" kern="1200" cap="none" normalizeH="0" baseline="0" dirty="0" err="1" smtClean="0">
                          <a:ln>
                            <a:noFill/>
                          </a:ln>
                          <a:solidFill>
                            <a:srgbClr val="7030A0"/>
                          </a:solidFill>
                          <a:effectLst/>
                          <a:latin typeface="Times New Roman" pitchFamily="18" charset="0"/>
                          <a:ea typeface="Times New Roman" pitchFamily="18" charset="0"/>
                          <a:cs typeface="David" pitchFamily="2" charset="-79"/>
                        </a:rPr>
                        <a:t>לעו"ה</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שהזינו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נתונים </a:t>
                      </a:r>
                      <a:r>
                        <a:rPr kumimoji="0" lang="he-IL"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מעטים</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en-US" sz="2400" b="0" i="1"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n</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 116</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p>
                      <a:pPr algn="ctr" rtl="1">
                        <a:lnSpc>
                          <a:spcPct val="115000"/>
                        </a:lnSpc>
                        <a:spcAft>
                          <a:spcPts val="3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ממוצע (</a:t>
                      </a:r>
                      <a:r>
                        <a:rPr kumimoji="0" lang="he-IL" sz="2400" b="0" i="0" u="none" strike="noStrike" kern="1200" cap="none" normalizeH="0" baseline="0" dirty="0" err="1" smtClean="0">
                          <a:ln>
                            <a:noFill/>
                          </a:ln>
                          <a:solidFill>
                            <a:srgbClr val="7030A0"/>
                          </a:solidFill>
                          <a:effectLst/>
                          <a:latin typeface="Times New Roman" pitchFamily="18" charset="0"/>
                          <a:ea typeface="Times New Roman" pitchFamily="18" charset="0"/>
                          <a:cs typeface="David" pitchFamily="2" charset="-79"/>
                        </a:rPr>
                        <a:t>ט"ת</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456">
                <a:tc>
                  <a:txBody>
                    <a:bodyPr/>
                    <a:lstStyle/>
                    <a:p>
                      <a:pPr marL="0" algn="just" defTabSz="914400" rtl="1"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בשנה ראשונה</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23.04 </a:t>
                      </a:r>
                      <a:r>
                        <a:rPr kumimoji="0" lang="en-US" sz="24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(1.</a:t>
                      </a:r>
                      <a:r>
                        <a:rPr kumimoji="0" lang="he-IL" sz="24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32</a:t>
                      </a:r>
                      <a:r>
                        <a:rPr kumimoji="0" lang="en-US" sz="24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20.85 </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2.51</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908167">
                <a:tc>
                  <a:txBody>
                    <a:bodyPr/>
                    <a:lstStyle/>
                    <a:p>
                      <a:pPr algn="just" rtl="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בשנה שנייה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52</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87</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1</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89</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41.41</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3.58</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p>
                  </a:txBody>
                  <a:tcPr marL="68580" marR="68580" marT="0" marB="0" anchor="ctr">
                    <a:lnL>
                      <a:noFill/>
                    </a:lnL>
                    <a:lnR>
                      <a:noFill/>
                    </a:lnR>
                    <a:lnT>
                      <a:noFill/>
                    </a:lnT>
                    <a:lnB>
                      <a:noFill/>
                    </a:lnB>
                  </a:tcPr>
                </a:tc>
              </a:tr>
              <a:tr h="1147259">
                <a:tc>
                  <a:txBody>
                    <a:bodyPr/>
                    <a:lstStyle/>
                    <a:p>
                      <a:pPr algn="just" rtl="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בשנה שלישית</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75</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82</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2.18</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52.80</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4.14</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2309"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he-IL"/>
          </a:p>
        </p:txBody>
      </p:sp>
      <p:sp>
        <p:nvSpPr>
          <p:cNvPr id="10" name="Oval 6"/>
          <p:cNvSpPr>
            <a:spLocks noChangeArrowheads="1"/>
          </p:cNvSpPr>
          <p:nvPr/>
        </p:nvSpPr>
        <p:spPr bwMode="auto">
          <a:xfrm>
            <a:off x="3962400" y="4495800"/>
            <a:ext cx="2438400" cy="11430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1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533400"/>
            <a:ext cx="8229600" cy="1143000"/>
          </a:xfrm>
        </p:spPr>
        <p:txBody>
          <a:bodyPr rtlCol="1">
            <a:normAutofit fontScale="90000"/>
          </a:bodyPr>
          <a:lstStyle/>
          <a:p>
            <a:pPr eaLnBrk="1" fontAlgn="auto" hangingPunct="1">
              <a:spcAft>
                <a:spcPts val="0"/>
              </a:spcAft>
              <a:defRPr/>
            </a:pPr>
            <a:r>
              <a:rPr lang="he-IL" dirty="0" smtClean="0"/>
              <a:t>השפעת הזנת נתונים יומיומיים על ידי עובדי הוראה על מספר כניסות של </a:t>
            </a:r>
            <a:r>
              <a:rPr lang="he-IL" dirty="0" smtClean="0">
                <a:solidFill>
                  <a:srgbClr val="C00000"/>
                </a:solidFill>
              </a:rPr>
              <a:t>תלמידים</a:t>
            </a:r>
            <a:r>
              <a:rPr lang="he-IL" dirty="0" smtClean="0"/>
              <a:t> למערכת: </a:t>
            </a:r>
            <a:r>
              <a:rPr lang="he-IL" i="1" dirty="0" smtClean="0"/>
              <a:t>ניתוח שונות </a:t>
            </a:r>
            <a:endParaRPr lang="he-IL" i="1" dirty="0"/>
          </a:p>
        </p:txBody>
      </p:sp>
      <p:sp>
        <p:nvSpPr>
          <p:cNvPr id="7" name="Oval 6"/>
          <p:cNvSpPr>
            <a:spLocks noChangeArrowheads="1"/>
          </p:cNvSpPr>
          <p:nvPr/>
        </p:nvSpPr>
        <p:spPr bwMode="auto">
          <a:xfrm>
            <a:off x="228600" y="4267200"/>
            <a:ext cx="8686800" cy="2057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3316"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he-IL"/>
          </a:p>
        </p:txBody>
      </p:sp>
      <p:graphicFrame>
        <p:nvGraphicFramePr>
          <p:cNvPr id="12" name="מציין מיקום תוכן 11"/>
          <p:cNvGraphicFramePr>
            <a:graphicFrameLocks noGrp="1"/>
          </p:cNvGraphicFramePr>
          <p:nvPr>
            <p:ph idx="1"/>
          </p:nvPr>
        </p:nvGraphicFramePr>
        <p:xfrm>
          <a:off x="381001" y="2743200"/>
          <a:ext cx="8077199" cy="3276601"/>
        </p:xfrm>
        <a:graphic>
          <a:graphicData uri="http://schemas.openxmlformats.org/drawingml/2006/table">
            <a:tbl>
              <a:tblPr rtl="1"/>
              <a:tblGrid>
                <a:gridCol w="3569267"/>
                <a:gridCol w="1034299"/>
                <a:gridCol w="1381425"/>
                <a:gridCol w="1029573"/>
                <a:gridCol w="1062635"/>
              </a:tblGrid>
              <a:tr h="785260">
                <a:tc>
                  <a:txBody>
                    <a:bodyPr/>
                    <a:lstStyle/>
                    <a:p>
                      <a:pPr marL="0" algn="ctr" defTabSz="914400" rtl="1" eaLnBrk="1" latinLnBrk="0" hangingPunct="1">
                        <a:lnSpc>
                          <a:spcPct val="115000"/>
                        </a:lnSpc>
                        <a:spcAft>
                          <a:spcPts val="1000"/>
                        </a:spcAft>
                      </a:pPr>
                      <a:r>
                        <a:rPr kumimoji="0" lang="he-IL"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גורם</a:t>
                      </a:r>
                      <a:endParaRPr kumimoji="0" lang="en-US"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22537" marR="225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en-US" sz="2400" b="1" i="1"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F</a:t>
                      </a:r>
                    </a:p>
                  </a:txBody>
                  <a:tcPr marL="22537" marR="225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en-US" sz="2400" b="1" i="1"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df</a:t>
                      </a:r>
                    </a:p>
                  </a:txBody>
                  <a:tcPr marL="22537" marR="225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en-US" sz="2400" b="1" i="1"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p</a:t>
                      </a:r>
                    </a:p>
                  </a:txBody>
                  <a:tcPr marL="22537" marR="225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en-US"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η2</a:t>
                      </a:r>
                    </a:p>
                  </a:txBody>
                  <a:tcPr marL="22537" marR="225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897">
                <a:tc>
                  <a:txBody>
                    <a:bodyPr/>
                    <a:lstStyle/>
                    <a:p>
                      <a:pPr marL="0" algn="just" defTabSz="914400" rtl="1"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משך השימוש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22537" marR="22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408.58</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2</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 5</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31</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just" defTabSz="914400" rtl="1"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&lt; .001</a:t>
                      </a:r>
                    </a:p>
                  </a:txBody>
                  <a:tcPr marL="22537" marR="225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.4</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3</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w="12700" cap="flat" cmpd="sng" algn="ctr">
                      <a:solidFill>
                        <a:srgbClr val="000000"/>
                      </a:solidFill>
                      <a:prstDash val="solid"/>
                      <a:round/>
                      <a:headEnd type="none" w="med" len="med"/>
                      <a:tailEnd type="none" w="med" len="med"/>
                    </a:lnT>
                    <a:lnB>
                      <a:noFill/>
                    </a:lnB>
                  </a:tcPr>
                </a:tc>
              </a:tr>
              <a:tr h="765053">
                <a:tc>
                  <a:txBody>
                    <a:bodyPr/>
                    <a:lstStyle/>
                    <a:p>
                      <a:pPr marL="0" algn="just" defTabSz="914400" rtl="1"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רמת הזנת הנתונים ע"י עו"ה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22537" marR="22537"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11.98</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1</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 5</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32</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a:noFill/>
                    </a:lnT>
                    <a:lnB>
                      <a:noFill/>
                    </a:lnB>
                  </a:tcPr>
                </a:tc>
                <a:tc>
                  <a:txBody>
                    <a:bodyPr/>
                    <a:lstStyle/>
                    <a:p>
                      <a:pPr marL="0" algn="just" defTabSz="914400" rtl="1"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&lt; .001</a:t>
                      </a:r>
                    </a:p>
                  </a:txBody>
                  <a:tcPr marL="22537" marR="22537"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03</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a:noFill/>
                    </a:lnT>
                    <a:lnB>
                      <a:noFill/>
                    </a:lnB>
                  </a:tcPr>
                </a:tc>
              </a:tr>
              <a:tr h="756391">
                <a:tc>
                  <a:txBody>
                    <a:bodyPr/>
                    <a:lstStyle/>
                    <a:p>
                      <a:pPr marL="0" algn="just" defTabSz="914400" rtl="1"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אינטראקציה</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22537" marR="225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24.49</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2</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 5</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31</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just" defTabSz="914400" rtl="1"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&lt; .001</a:t>
                      </a:r>
                    </a:p>
                  </a:txBody>
                  <a:tcPr marL="22537" marR="225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a:t>
                      </a: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04</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endParaRPr>
                    </a:p>
                  </a:txBody>
                  <a:tcPr marL="22537" marR="22537"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Oval 6"/>
          <p:cNvSpPr>
            <a:spLocks noChangeArrowheads="1"/>
          </p:cNvSpPr>
          <p:nvPr/>
        </p:nvSpPr>
        <p:spPr bwMode="auto">
          <a:xfrm>
            <a:off x="304800" y="3581400"/>
            <a:ext cx="8686800" cy="8382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6" grpId="0" animBg="1" autoUpdateAnimBg="0"/>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381000"/>
            <a:ext cx="8229600" cy="1447800"/>
          </a:xfrm>
        </p:spPr>
        <p:txBody>
          <a:bodyPr rtlCol="1">
            <a:normAutofit fontScale="90000"/>
          </a:bodyPr>
          <a:lstStyle/>
          <a:p>
            <a:pPr eaLnBrk="1" fontAlgn="auto" hangingPunct="1">
              <a:spcAft>
                <a:spcPts val="0"/>
              </a:spcAft>
              <a:defRPr/>
            </a:pPr>
            <a:r>
              <a:rPr lang="he-IL" dirty="0" smtClean="0"/>
              <a:t>תוצאות 2:</a:t>
            </a:r>
            <a:r>
              <a:rPr lang="en-US" dirty="0" smtClean="0"/>
              <a:t> </a:t>
            </a:r>
            <a:r>
              <a:rPr lang="he-IL" dirty="0" smtClean="0"/>
              <a:t>השפעת הזנת נתונים יומיומיים על ידי עובדי הוראה </a:t>
            </a:r>
            <a:br>
              <a:rPr lang="he-IL" dirty="0" smtClean="0"/>
            </a:br>
            <a:r>
              <a:rPr lang="he-IL" dirty="0" smtClean="0"/>
              <a:t>על מספר כניסות של </a:t>
            </a:r>
            <a:r>
              <a:rPr lang="he-IL" dirty="0" smtClean="0">
                <a:solidFill>
                  <a:srgbClr val="C00000"/>
                </a:solidFill>
              </a:rPr>
              <a:t>הורים</a:t>
            </a:r>
            <a:r>
              <a:rPr lang="he-IL" dirty="0" smtClean="0"/>
              <a:t> למערכת </a:t>
            </a:r>
            <a:endParaRPr lang="he-IL" dirty="0"/>
          </a:p>
        </p:txBody>
      </p:sp>
      <p:sp>
        <p:nvSpPr>
          <p:cNvPr id="7" name="Oval 6"/>
          <p:cNvSpPr>
            <a:spLocks noChangeArrowheads="1"/>
          </p:cNvSpPr>
          <p:nvPr/>
        </p:nvSpPr>
        <p:spPr bwMode="auto">
          <a:xfrm>
            <a:off x="-609600" y="2057400"/>
            <a:ext cx="9753600" cy="29718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4340"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he-IL"/>
          </a:p>
        </p:txBody>
      </p:sp>
      <p:sp>
        <p:nvSpPr>
          <p:cNvPr id="10" name="Oval 6"/>
          <p:cNvSpPr>
            <a:spLocks noChangeArrowheads="1"/>
          </p:cNvSpPr>
          <p:nvPr/>
        </p:nvSpPr>
        <p:spPr bwMode="auto">
          <a:xfrm>
            <a:off x="0" y="4876800"/>
            <a:ext cx="1828800" cy="6096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graphicFrame>
        <p:nvGraphicFramePr>
          <p:cNvPr id="8" name="טבלה 7"/>
          <p:cNvGraphicFramePr>
            <a:graphicFrameLocks noGrp="1"/>
          </p:cNvGraphicFramePr>
          <p:nvPr/>
        </p:nvGraphicFramePr>
        <p:xfrm>
          <a:off x="-76201" y="2362200"/>
          <a:ext cx="9144001" cy="4267200"/>
        </p:xfrm>
        <a:graphic>
          <a:graphicData uri="http://schemas.openxmlformats.org/drawingml/2006/table">
            <a:tbl>
              <a:tblPr rtl="1"/>
              <a:tblGrid>
                <a:gridCol w="1735541"/>
                <a:gridCol w="1855645"/>
                <a:gridCol w="1878158"/>
                <a:gridCol w="1878158"/>
                <a:gridCol w="1796499"/>
              </a:tblGrid>
              <a:tr h="1150816">
                <a:tc rowSpan="2">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מספר הכניסות</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הורים בכיתות עו"ה שהזינו נתונים </a:t>
                      </a:r>
                      <a:r>
                        <a:rPr kumimoji="0" lang="he-IL"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רבים</a:t>
                      </a:r>
                      <a:endParaRPr kumimoji="0" lang="en-US"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rtl="1"/>
                      <a:endParaRPr lang="he-IL"/>
                    </a:p>
                  </a:txBody>
                  <a:tcPr/>
                </a:tc>
                <a:tc gridSpan="2">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הורים בכיתות עו"ה שהזינו נתונים </a:t>
                      </a:r>
                      <a:r>
                        <a:rPr kumimoji="0" lang="he-IL"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מעטים</a:t>
                      </a:r>
                      <a:endParaRPr kumimoji="0" lang="en-US" sz="2400" b="1"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T w="12700" cap="flat" cmpd="sng" algn="ctr">
                      <a:solidFill>
                        <a:srgbClr val="000000"/>
                      </a:solidFill>
                      <a:prstDash val="solid"/>
                      <a:round/>
                      <a:headEnd type="none" w="med" len="med"/>
                      <a:tailEnd type="none" w="med" len="med"/>
                    </a:lnT>
                    <a:lnB>
                      <a:noFill/>
                    </a:lnB>
                  </a:tcPr>
                </a:tc>
                <a:tc hMerge="1">
                  <a:txBody>
                    <a:bodyPr/>
                    <a:lstStyle/>
                    <a:p>
                      <a:pPr rtl="1"/>
                      <a:endParaRPr lang="he-IL"/>
                    </a:p>
                  </a:txBody>
                  <a:tcPr/>
                </a:tc>
              </a:tr>
              <a:tr h="1390160">
                <a:tc vMerge="1">
                  <a:txBody>
                    <a:bodyPr/>
                    <a:lstStyle/>
                    <a:p>
                      <a:pPr rtl="1"/>
                      <a:endParaRPr lang="he-IL"/>
                    </a:p>
                  </a:txBody>
                  <a:tcPr/>
                </a:tc>
                <a:tc>
                  <a:txBody>
                    <a:bodyPr/>
                    <a:lstStyle/>
                    <a:p>
                      <a:pPr marL="0" algn="ctr" defTabSz="914400" rtl="1" eaLnBrk="1" latinLnBrk="0" hangingPunct="1">
                        <a:lnSpc>
                          <a:spcPct val="115000"/>
                        </a:lnSpc>
                        <a:spcAft>
                          <a:spcPts val="1000"/>
                        </a:spcAft>
                      </a:pPr>
                      <a:r>
                        <a:rPr kumimoji="0" lang="he-IL" sz="2000" b="1"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אימהות </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a:t>
                      </a:r>
                      <a:r>
                        <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n= 387</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ממוצע (ט"ת)</a:t>
                      </a:r>
                      <a:endPar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he-IL" sz="2000" b="1"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אבות</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a:t>
                      </a:r>
                      <a:r>
                        <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n = 387</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ממוצע (ט"ת)</a:t>
                      </a:r>
                      <a:endPar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he-IL" sz="2000" b="1"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אימהות</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a:t>
                      </a:r>
                      <a:r>
                        <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n= 117</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ממוצע (ט"ת)</a:t>
                      </a:r>
                      <a:endPar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15000"/>
                        </a:lnSpc>
                        <a:spcAft>
                          <a:spcPts val="1000"/>
                        </a:spcAft>
                      </a:pPr>
                      <a:r>
                        <a:rPr kumimoji="0" lang="he-IL" sz="2000" b="1"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אבות </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a:t>
                      </a:r>
                      <a:r>
                        <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n = 117</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 ממוצע (</a:t>
                      </a:r>
                      <a:r>
                        <a:rPr kumimoji="0" lang="he-IL" sz="2000" b="0" i="0" u="none" strike="noStrike" kern="1200" cap="none" normalizeH="0" baseline="0" dirty="0" err="1" smtClean="0">
                          <a:ln>
                            <a:noFill/>
                          </a:ln>
                          <a:solidFill>
                            <a:srgbClr val="7030A0"/>
                          </a:solidFill>
                          <a:effectLst/>
                          <a:latin typeface="David" pitchFamily="34" charset="-79"/>
                          <a:ea typeface="Times New Roman" pitchFamily="18" charset="0"/>
                          <a:cs typeface="David" pitchFamily="34" charset="-79"/>
                        </a:rPr>
                        <a:t>ט"ת</a:t>
                      </a:r>
                      <a:r>
                        <a:rPr kumimoji="0" lang="he-IL"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rPr>
                        <a:t>)</a:t>
                      </a:r>
                      <a:endParaRPr kumimoji="0" lang="en-US" sz="2000" b="0" i="0" u="none" strike="noStrike" kern="1200" cap="none" normalizeH="0" baseline="0" dirty="0" smtClean="0">
                        <a:ln>
                          <a:noFill/>
                        </a:ln>
                        <a:solidFill>
                          <a:srgbClr val="7030A0"/>
                        </a:solidFill>
                        <a:effectLst/>
                        <a:latin typeface="David" pitchFamily="34" charset="-79"/>
                        <a:ea typeface="Times New Roman" pitchFamily="18" charset="0"/>
                        <a:cs typeface="David" pitchFamily="34" charset="-79"/>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575408">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בשנה ראשונה</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7.54 (0.36)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3.08 (0.19)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mj-cs"/>
                        </a:rPr>
                        <a:t>8.58</a:t>
                      </a: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 (0.65)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4.01 (0.34)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75408">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בשנה שנייה </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16.65 (0.63)</a:t>
                      </a: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6.79 (0.27)</a:t>
                      </a: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14.30 (1.15)</a:t>
                      </a:r>
                    </a:p>
                  </a:txBody>
                  <a:tcPr marL="68580" marR="68580" marT="0" marB="0" anchor="ctr">
                    <a:lnL>
                      <a:noFill/>
                    </a:lnL>
                    <a:lnR>
                      <a:noFill/>
                    </a:lnR>
                    <a:lnT>
                      <a:noFill/>
                    </a:lnT>
                    <a:lnB>
                      <a:noFill/>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5.48 (0.49)</a:t>
                      </a:r>
                    </a:p>
                  </a:txBody>
                  <a:tcPr marL="68580" marR="68580" marT="0" marB="0" anchor="ctr">
                    <a:lnL>
                      <a:noFill/>
                    </a:lnL>
                    <a:lnR>
                      <a:noFill/>
                    </a:lnR>
                    <a:lnT>
                      <a:noFill/>
                    </a:lnT>
                    <a:lnB>
                      <a:noFill/>
                    </a:lnB>
                  </a:tcPr>
                </a:tc>
              </a:tr>
              <a:tr h="575408">
                <a:tc>
                  <a:txBody>
                    <a:bodyPr/>
                    <a:lstStyle/>
                    <a:p>
                      <a:pPr marL="0" algn="ctr" defTabSz="914400" rtl="0" eaLnBrk="1" latinLnBrk="0" hangingPunct="1">
                        <a:lnSpc>
                          <a:spcPct val="115000"/>
                        </a:lnSpc>
                        <a:spcAft>
                          <a:spcPts val="1000"/>
                        </a:spcAft>
                      </a:pPr>
                      <a:r>
                        <a:rPr kumimoji="0" lang="he-IL"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בשנה שלישית</a:t>
                      </a:r>
                      <a:endPar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22.74 (0.75)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7.70 (0.32)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17.50 (1.37)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kumimoji="0" lang="en-US" sz="2400" b="0" i="0" u="none" strike="noStrike" kern="1200" cap="none" normalizeH="0" baseline="0" dirty="0" smtClean="0">
                          <a:ln>
                            <a:noFill/>
                          </a:ln>
                          <a:solidFill>
                            <a:srgbClr val="7030A0"/>
                          </a:solidFill>
                          <a:effectLst/>
                          <a:latin typeface="Times New Roman" pitchFamily="18" charset="0"/>
                          <a:ea typeface="Times New Roman" pitchFamily="18" charset="0"/>
                          <a:cs typeface="David" pitchFamily="2" charset="-79"/>
                        </a:rPr>
                        <a:t>6.16 (0.58)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Oval 6"/>
          <p:cNvSpPr>
            <a:spLocks noChangeArrowheads="1"/>
          </p:cNvSpPr>
          <p:nvPr/>
        </p:nvSpPr>
        <p:spPr bwMode="auto">
          <a:xfrm>
            <a:off x="3657600" y="4953000"/>
            <a:ext cx="1752600" cy="533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2" name="Oval 6"/>
          <p:cNvSpPr>
            <a:spLocks noChangeArrowheads="1"/>
          </p:cNvSpPr>
          <p:nvPr/>
        </p:nvSpPr>
        <p:spPr bwMode="auto">
          <a:xfrm>
            <a:off x="1828800" y="4953000"/>
            <a:ext cx="1752600" cy="533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3" name="Oval 6"/>
          <p:cNvSpPr>
            <a:spLocks noChangeArrowheads="1"/>
          </p:cNvSpPr>
          <p:nvPr/>
        </p:nvSpPr>
        <p:spPr bwMode="auto">
          <a:xfrm>
            <a:off x="5486400" y="4953000"/>
            <a:ext cx="1905000" cy="533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4" name="Oval 6"/>
          <p:cNvSpPr>
            <a:spLocks noChangeArrowheads="1"/>
          </p:cNvSpPr>
          <p:nvPr/>
        </p:nvSpPr>
        <p:spPr bwMode="auto">
          <a:xfrm>
            <a:off x="0" y="6096000"/>
            <a:ext cx="1752600" cy="533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5" name="Oval 6"/>
          <p:cNvSpPr>
            <a:spLocks noChangeArrowheads="1"/>
          </p:cNvSpPr>
          <p:nvPr/>
        </p:nvSpPr>
        <p:spPr bwMode="auto">
          <a:xfrm>
            <a:off x="3733800" y="6096000"/>
            <a:ext cx="1752600" cy="533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6" name="Oval 6"/>
          <p:cNvSpPr>
            <a:spLocks noChangeArrowheads="1"/>
          </p:cNvSpPr>
          <p:nvPr/>
        </p:nvSpPr>
        <p:spPr bwMode="auto">
          <a:xfrm>
            <a:off x="1752600" y="6096000"/>
            <a:ext cx="1981200" cy="5334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
        <p:nvSpPr>
          <p:cNvPr id="17" name="Oval 6"/>
          <p:cNvSpPr>
            <a:spLocks noChangeArrowheads="1"/>
          </p:cNvSpPr>
          <p:nvPr/>
        </p:nvSpPr>
        <p:spPr bwMode="auto">
          <a:xfrm>
            <a:off x="5486400" y="6019800"/>
            <a:ext cx="1828800" cy="6096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9"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9"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7" grpId="1" animBg="1"/>
      <p:bldP spid="10" grpId="0" animBg="1" autoUpdateAnimBg="0"/>
      <p:bldP spid="10" grpId="1" animBg="1"/>
      <p:bldP spid="11" grpId="0" animBg="1"/>
      <p:bldP spid="12" grpId="0" animBg="1" autoUpdateAnimBg="0"/>
      <p:bldP spid="12" grpId="1" animBg="1"/>
      <p:bldP spid="13" grpId="0" animBg="1" autoUpdateAnimBg="0"/>
      <p:bldP spid="13" grpId="1" animBg="1"/>
      <p:bldP spid="14" grpId="0" animBg="1" autoUpdateAnimBg="0"/>
      <p:bldP spid="14" grpId="1" animBg="1"/>
      <p:bldP spid="15" grpId="0" animBg="1" autoUpdateAnimBg="0"/>
      <p:bldP spid="15" grpId="1" animBg="1"/>
      <p:bldP spid="16" grpId="0" animBg="1" autoUpdateAnimBg="0"/>
      <p:bldP spid="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304800"/>
            <a:ext cx="8229600" cy="1143000"/>
          </a:xfrm>
        </p:spPr>
        <p:txBody>
          <a:bodyPr rtlCol="1">
            <a:normAutofit fontScale="90000"/>
          </a:bodyPr>
          <a:lstStyle/>
          <a:p>
            <a:pPr eaLnBrk="1" fontAlgn="auto" hangingPunct="1">
              <a:spcAft>
                <a:spcPts val="0"/>
              </a:spcAft>
              <a:defRPr/>
            </a:pPr>
            <a:r>
              <a:rPr lang="he-IL" dirty="0" smtClean="0"/>
              <a:t>השפעת הזנת נתונים יומיומיים על ידי עובדי הוראה על מספר כניסות של </a:t>
            </a:r>
            <a:r>
              <a:rPr lang="he-IL" dirty="0" smtClean="0">
                <a:solidFill>
                  <a:srgbClr val="C00000"/>
                </a:solidFill>
              </a:rPr>
              <a:t>הורים</a:t>
            </a:r>
            <a:r>
              <a:rPr lang="he-IL" dirty="0" smtClean="0"/>
              <a:t> למערכת: </a:t>
            </a:r>
            <a:r>
              <a:rPr lang="he-IL" i="1" dirty="0" smtClean="0"/>
              <a:t>ניתוח שונות </a:t>
            </a:r>
            <a:endParaRPr lang="he-IL" i="1" dirty="0"/>
          </a:p>
        </p:txBody>
      </p:sp>
      <p:sp>
        <p:nvSpPr>
          <p:cNvPr id="7" name="Oval 6"/>
          <p:cNvSpPr>
            <a:spLocks noChangeArrowheads="1"/>
          </p:cNvSpPr>
          <p:nvPr/>
        </p:nvSpPr>
        <p:spPr bwMode="auto">
          <a:xfrm>
            <a:off x="76200" y="3657600"/>
            <a:ext cx="8991600" cy="6858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graphicFrame>
        <p:nvGraphicFramePr>
          <p:cNvPr id="6" name="טבלה 5"/>
          <p:cNvGraphicFramePr>
            <a:graphicFrameLocks noGrp="1"/>
          </p:cNvGraphicFramePr>
          <p:nvPr/>
        </p:nvGraphicFramePr>
        <p:xfrm>
          <a:off x="152400" y="2273300"/>
          <a:ext cx="8763000" cy="4370197"/>
        </p:xfrm>
        <a:graphic>
          <a:graphicData uri="http://schemas.openxmlformats.org/drawingml/2006/table">
            <a:tbl>
              <a:tblPr rtl="1"/>
              <a:tblGrid>
                <a:gridCol w="4333875"/>
                <a:gridCol w="1162050"/>
                <a:gridCol w="1187450"/>
                <a:gridCol w="1093787"/>
                <a:gridCol w="985838"/>
              </a:tblGrid>
              <a:tr h="3794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1" i="0" u="none" strike="noStrike" cap="none" normalizeH="0" baseline="0" smtClean="0">
                          <a:ln>
                            <a:noFill/>
                          </a:ln>
                          <a:solidFill>
                            <a:srgbClr val="7030A0"/>
                          </a:solidFill>
                          <a:effectLst/>
                          <a:latin typeface="David" pitchFamily="34" charset="-79"/>
                          <a:ea typeface="Times New Roman" pitchFamily="18" charset="0"/>
                          <a:cs typeface="David" pitchFamily="34" charset="-79"/>
                        </a:rPr>
                        <a:t>גורם</a:t>
                      </a:r>
                      <a:endParaRPr kumimoji="0" lang="en-US" sz="2400" b="1" i="0" u="none" strike="noStrike" cap="none" normalizeH="0" baseline="0" smtClean="0">
                        <a:ln>
                          <a:noFill/>
                        </a:ln>
                        <a:solidFill>
                          <a:srgbClr val="7030A0"/>
                        </a:solidFill>
                        <a:effectLst/>
                        <a:latin typeface="David" pitchFamily="34" charset="-79"/>
                        <a:ea typeface="Times New Roman" pitchFamily="18" charset="0"/>
                        <a:cs typeface="David" pitchFamily="34" charset="-79"/>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1" u="none" strike="noStrike" cap="none" normalizeH="0" baseline="0" smtClean="0">
                          <a:ln>
                            <a:noFill/>
                          </a:ln>
                          <a:solidFill>
                            <a:srgbClr val="7030A0"/>
                          </a:solidFill>
                          <a:effectLst/>
                          <a:latin typeface="Times New Roman" pitchFamily="18" charset="0"/>
                          <a:cs typeface="Times New Roman" pitchFamily="18" charset="0"/>
                        </a:rPr>
                        <a:t>F</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1" u="none" strike="noStrike" cap="none" normalizeH="0" baseline="0" smtClean="0">
                          <a:ln>
                            <a:noFill/>
                          </a:ln>
                          <a:solidFill>
                            <a:srgbClr val="7030A0"/>
                          </a:solidFill>
                          <a:effectLst/>
                          <a:latin typeface="Times New Roman" pitchFamily="18" charset="0"/>
                          <a:cs typeface="Times New Roman" pitchFamily="18" charset="0"/>
                        </a:rPr>
                        <a:t>df</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1" u="none" strike="noStrike" cap="none" normalizeH="0" baseline="0" smtClean="0">
                          <a:ln>
                            <a:noFill/>
                          </a:ln>
                          <a:solidFill>
                            <a:srgbClr val="7030A0"/>
                          </a:solidFill>
                          <a:effectLst/>
                          <a:latin typeface="Times New Roman" pitchFamily="18" charset="0"/>
                          <a:cs typeface="Times New Roman" pitchFamily="18" charset="0"/>
                        </a:rPr>
                        <a:t>p</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rgbClr val="7030A0"/>
                          </a:solidFill>
                          <a:effectLst/>
                          <a:latin typeface="Times New Roman" pitchFamily="18" charset="0"/>
                          <a:cs typeface="Times New Roman" pitchFamily="18" charset="0"/>
                        </a:rPr>
                        <a:t>η2</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משך השימוש </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161.94</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2</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50</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.001</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24</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0800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רמת הזנת הנתונים ע"י עו"ה </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5.48</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02</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.01</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03</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50800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מיגדר ההורה (אימהות / אבות)</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433.82</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02</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.001</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46</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50800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משך השימוש </a:t>
                      </a:r>
                      <a:r>
                        <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X</a:t>
                      </a: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 רמת הזנת הנתונים </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12.94</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2</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50</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.001</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03</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50800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משך השימוש </a:t>
                      </a:r>
                      <a:r>
                        <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X</a:t>
                      </a: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 סוג ההורה</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94.08</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2</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50</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.001</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05</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50800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רמת הזנת הנתונים </a:t>
                      </a:r>
                      <a:r>
                        <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X</a:t>
                      </a: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 סוג ההורה</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3.17</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02</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03</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50165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משך השימוש </a:t>
                      </a:r>
                      <a:r>
                        <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X</a:t>
                      </a: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 רמת הזנת הנתונים </a:t>
                      </a:r>
                      <a:r>
                        <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X</a:t>
                      </a:r>
                      <a:r>
                        <a:rPr kumimoji="0" lang="he-IL"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rPr>
                        <a:t>              סוג ההורה</a:t>
                      </a:r>
                      <a:endParaRPr kumimoji="0" lang="en-US" sz="2400" b="0" i="0" u="none" strike="noStrike" cap="none" normalizeH="0" baseline="0" smtClean="0">
                        <a:ln>
                          <a:noFill/>
                        </a:ln>
                        <a:solidFill>
                          <a:srgbClr val="7030A0"/>
                        </a:solidFill>
                        <a:effectLst/>
                        <a:latin typeface="Times New Roman" pitchFamily="18" charset="0"/>
                        <a:ea typeface="Times New Roman" pitchFamily="18" charset="0"/>
                        <a:cs typeface="David" pitchFamily="34" charset="-79"/>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4.76</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2</a:t>
                      </a: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 50</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1</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&lt; .01</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rgbClr val="7030A0"/>
                          </a:solidFill>
                          <a:effectLst/>
                          <a:latin typeface="Times New Roman" pitchFamily="18" charset="0"/>
                          <a:cs typeface="Times New Roman" pitchFamily="18" charset="0"/>
                        </a:rPr>
                        <a:t>.</a:t>
                      </a:r>
                      <a:r>
                        <a:rPr kumimoji="0" lang="he-IL" sz="2400" b="0" i="0" u="none" strike="noStrike" cap="none" normalizeH="0" baseline="0" smtClean="0">
                          <a:ln>
                            <a:noFill/>
                          </a:ln>
                          <a:solidFill>
                            <a:srgbClr val="7030A0"/>
                          </a:solidFill>
                          <a:effectLst/>
                          <a:latin typeface="Times New Roman" pitchFamily="18" charset="0"/>
                          <a:cs typeface="Times New Roman" pitchFamily="18" charset="0"/>
                        </a:rPr>
                        <a:t>03</a:t>
                      </a:r>
                      <a:endParaRPr kumimoji="0" lang="en-US" sz="2400" b="0" i="0" u="none" strike="noStrike" cap="none" normalizeH="0" baseline="0" smtClean="0">
                        <a:ln>
                          <a:noFill/>
                        </a:ln>
                        <a:solidFill>
                          <a:srgbClr val="7030A0"/>
                        </a:solidFill>
                        <a:effectLst/>
                        <a:latin typeface="Times New Roman" pitchFamily="18"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Oval 6"/>
          <p:cNvSpPr>
            <a:spLocks noChangeArrowheads="1"/>
          </p:cNvSpPr>
          <p:nvPr/>
        </p:nvSpPr>
        <p:spPr bwMode="auto">
          <a:xfrm>
            <a:off x="1143000" y="2057400"/>
            <a:ext cx="1143000" cy="4648200"/>
          </a:xfrm>
          <a:prstGeom prst="ellipse">
            <a:avLst/>
          </a:prstGeom>
          <a:solidFill>
            <a:schemeClr val="accent1">
              <a:alpha val="0"/>
            </a:schemeClr>
          </a:solidFill>
          <a:ln w="9525">
            <a:solidFill>
              <a:srgbClr val="FF0000"/>
            </a:solidFill>
            <a:round/>
            <a:headEnd/>
            <a:tailEnd/>
          </a:ln>
        </p:spPr>
        <p:txBody>
          <a:bodyPr wrap="none" anchor="ctr"/>
          <a:lstStyle/>
          <a:p>
            <a:endParaRPr lang="he-I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a:bodyPr>
          <a:lstStyle/>
          <a:p>
            <a:pPr eaLnBrk="1" fontAlgn="auto" hangingPunct="1">
              <a:spcAft>
                <a:spcPts val="0"/>
              </a:spcAft>
              <a:defRPr/>
            </a:pPr>
            <a:r>
              <a:rPr lang="he-IL" dirty="0" smtClean="0"/>
              <a:t>סיכום</a:t>
            </a:r>
            <a:endParaRPr lang="he-IL" dirty="0"/>
          </a:p>
        </p:txBody>
      </p:sp>
      <p:sp>
        <p:nvSpPr>
          <p:cNvPr id="3" name="מציין מיקום תוכן 2"/>
          <p:cNvSpPr>
            <a:spLocks noGrp="1"/>
          </p:cNvSpPr>
          <p:nvPr>
            <p:ph idx="1"/>
          </p:nvPr>
        </p:nvSpPr>
        <p:spPr>
          <a:xfrm>
            <a:off x="-228600" y="1600200"/>
            <a:ext cx="9372600" cy="4876800"/>
          </a:xfrm>
        </p:spPr>
        <p:txBody>
          <a:bodyPr rtlCol="1">
            <a:normAutofit fontScale="92500" lnSpcReduction="10000"/>
          </a:bodyPr>
          <a:lstStyle/>
          <a:p>
            <a:pPr eaLnBrk="1" fontAlgn="auto" hangingPunct="1">
              <a:spcAft>
                <a:spcPts val="0"/>
              </a:spcAft>
              <a:buFont typeface="Wingdings" pitchFamily="2" charset="2"/>
              <a:buChar char="ü"/>
              <a:defRPr/>
            </a:pPr>
            <a:r>
              <a:rPr lang="he-IL" sz="3000" b="0" dirty="0" smtClean="0"/>
              <a:t>אינטראקטיביות עלתה משנה לשנה </a:t>
            </a:r>
            <a:r>
              <a:rPr lang="he-IL" sz="3000" b="0" dirty="0" err="1" smtClean="0"/>
              <a:t>=&gt; </a:t>
            </a:r>
            <a:r>
              <a:rPr lang="he-IL" sz="3000" b="0" dirty="0" smtClean="0"/>
              <a:t>תהליך הטמעה מוצלח</a:t>
            </a:r>
            <a:endParaRPr lang="en-US" sz="3000" b="0" dirty="0" smtClean="0"/>
          </a:p>
          <a:p>
            <a:pPr eaLnBrk="1" fontAlgn="auto" hangingPunct="1">
              <a:spcAft>
                <a:spcPts val="0"/>
              </a:spcAft>
              <a:buFont typeface="Wingdings" pitchFamily="2" charset="2"/>
              <a:buChar char="ü"/>
              <a:defRPr/>
            </a:pPr>
            <a:r>
              <a:rPr lang="he-IL" sz="3000" b="0" dirty="0" smtClean="0"/>
              <a:t>הזנה יומיומית בקרב מורים הגבירה את כניסות המשפחות</a:t>
            </a:r>
          </a:p>
          <a:p>
            <a:pPr eaLnBrk="1" fontAlgn="auto" hangingPunct="1">
              <a:spcAft>
                <a:spcPts val="0"/>
              </a:spcAft>
              <a:buFont typeface="Wingdings" pitchFamily="2" charset="2"/>
              <a:buChar char="ü"/>
              <a:defRPr/>
            </a:pPr>
            <a:r>
              <a:rPr lang="he-IL" sz="3000" b="0" dirty="0" smtClean="0"/>
              <a:t>כניסת תלמידים היא הגבוהה ביותר בקרב משפחות</a:t>
            </a:r>
          </a:p>
          <a:p>
            <a:pPr eaLnBrk="1" fontAlgn="auto" hangingPunct="1">
              <a:spcAft>
                <a:spcPts val="0"/>
              </a:spcAft>
              <a:buFont typeface="Wingdings" pitchFamily="2" charset="2"/>
              <a:buChar char="ü"/>
              <a:defRPr/>
            </a:pPr>
            <a:r>
              <a:rPr lang="he-IL" sz="3000" b="0" dirty="0" smtClean="0"/>
              <a:t>כניסת אמהות גבוהה מכניסת אבות</a:t>
            </a:r>
          </a:p>
          <a:p>
            <a:pPr eaLnBrk="1" fontAlgn="auto" hangingPunct="1">
              <a:spcAft>
                <a:spcPts val="0"/>
              </a:spcAft>
              <a:buFont typeface="Wingdings" pitchFamily="2" charset="2"/>
              <a:buChar char="ü"/>
              <a:defRPr/>
            </a:pPr>
            <a:r>
              <a:rPr lang="he-IL" sz="3000" b="0" dirty="0" smtClean="0"/>
              <a:t>אפקט אינטראקציה משולשת:</a:t>
            </a:r>
            <a:r>
              <a:rPr lang="en-US" sz="3000" b="0" dirty="0" smtClean="0"/>
              <a:t> </a:t>
            </a:r>
            <a:r>
              <a:rPr lang="he-IL" sz="3000" b="0" dirty="0" smtClean="0"/>
              <a:t>משך השימוש, הזנת נתונים, הורה</a:t>
            </a:r>
          </a:p>
          <a:p>
            <a:pPr marL="514350" indent="-514350" eaLnBrk="1" fontAlgn="auto" hangingPunct="1">
              <a:spcAft>
                <a:spcPts val="0"/>
              </a:spcAft>
              <a:buFont typeface="Arial" pitchFamily="34" charset="0"/>
              <a:buNone/>
              <a:defRPr/>
            </a:pPr>
            <a:endParaRPr lang="he-IL" u="sng" dirty="0" smtClean="0"/>
          </a:p>
          <a:p>
            <a:pPr marL="514350" indent="-514350" eaLnBrk="1" fontAlgn="auto" hangingPunct="1">
              <a:spcAft>
                <a:spcPts val="0"/>
              </a:spcAft>
              <a:buFont typeface="Arial" pitchFamily="34" charset="0"/>
              <a:buNone/>
              <a:defRPr/>
            </a:pPr>
            <a:r>
              <a:rPr lang="he-IL" sz="3500" u="sng" dirty="0" smtClean="0"/>
              <a:t>המלצות</a:t>
            </a:r>
            <a:endParaRPr lang="he-IL" sz="3500" dirty="0" smtClean="0"/>
          </a:p>
          <a:p>
            <a:pPr marL="514350" indent="-514350" eaLnBrk="1" fontAlgn="auto" hangingPunct="1">
              <a:spcAft>
                <a:spcPts val="0"/>
              </a:spcAft>
              <a:buFont typeface="Wingdings" pitchFamily="2" charset="2"/>
              <a:buChar char="v"/>
              <a:defRPr/>
            </a:pPr>
            <a:r>
              <a:rPr lang="he-IL" sz="3000" dirty="0" smtClean="0"/>
              <a:t>לחוקרים</a:t>
            </a:r>
            <a:r>
              <a:rPr lang="he-IL" dirty="0" smtClean="0"/>
              <a:t>:</a:t>
            </a:r>
            <a:r>
              <a:rPr lang="en-US" dirty="0" smtClean="0"/>
              <a:t> </a:t>
            </a:r>
            <a:r>
              <a:rPr lang="he-IL" b="0" dirty="0" smtClean="0"/>
              <a:t>לבדוק מעורבות הורית מקוונת בכלים והקשרים שונים</a:t>
            </a:r>
          </a:p>
          <a:p>
            <a:pPr marL="514350" indent="-514350" eaLnBrk="1" fontAlgn="auto" hangingPunct="1">
              <a:spcAft>
                <a:spcPts val="0"/>
              </a:spcAft>
              <a:buFont typeface="Wingdings" pitchFamily="2" charset="2"/>
              <a:buChar char="v"/>
              <a:defRPr/>
            </a:pPr>
            <a:r>
              <a:rPr lang="he-IL" sz="3000" dirty="0" smtClean="0"/>
              <a:t>למנהלים ולצוות</a:t>
            </a:r>
            <a:r>
              <a:rPr lang="he-IL" dirty="0" smtClean="0"/>
              <a:t>:</a:t>
            </a:r>
            <a:r>
              <a:rPr lang="en-US" dirty="0" smtClean="0"/>
              <a:t> </a:t>
            </a:r>
            <a:r>
              <a:rPr lang="he-IL" b="0" dirty="0" smtClean="0"/>
              <a:t>לעודד עדכון נתונים יומיומי ומעורבות אבות =&gt;  לחזק במוסדות חינוך תרבות של אינטראקציה מקוונת</a:t>
            </a:r>
          </a:p>
          <a:p>
            <a:pPr eaLnBrk="1" fontAlgn="auto" hangingPunct="1">
              <a:spcAft>
                <a:spcPts val="0"/>
              </a:spcAft>
              <a:defRPr/>
            </a:pP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dissolv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a:bodyPr>
          <a:lstStyle/>
          <a:p>
            <a:pPr eaLnBrk="1" fontAlgn="auto" hangingPunct="1">
              <a:spcAft>
                <a:spcPts val="0"/>
              </a:spcAft>
              <a:defRPr/>
            </a:pPr>
            <a:r>
              <a:rPr lang="he-IL" dirty="0" smtClean="0"/>
              <a:t>שאלות? מחשבות?</a:t>
            </a:r>
            <a:endParaRPr lang="he-IL" dirty="0"/>
          </a:p>
        </p:txBody>
      </p:sp>
      <p:pic>
        <p:nvPicPr>
          <p:cNvPr id="17411" name="Picture 2"/>
          <p:cNvPicPr>
            <a:picLocks noGrp="1" noChangeAspect="1" noChangeArrowheads="1"/>
          </p:cNvPicPr>
          <p:nvPr>
            <p:ph idx="1"/>
          </p:nvPr>
        </p:nvPicPr>
        <p:blipFill>
          <a:blip r:embed="rId2"/>
          <a:srcRect/>
          <a:stretch>
            <a:fillRect/>
          </a:stretch>
        </p:blipFill>
        <p:spPr>
          <a:xfrm>
            <a:off x="533400" y="1752600"/>
            <a:ext cx="8077200" cy="4419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a:spLocks noGrp="1"/>
          </p:cNvSpPr>
          <p:nvPr>
            <p:ph type="title"/>
          </p:nvPr>
        </p:nvSpPr>
        <p:spPr>
          <a:xfrm>
            <a:off x="304800" y="304800"/>
            <a:ext cx="8458200" cy="1143000"/>
          </a:xfrm>
        </p:spPr>
        <p:txBody>
          <a:bodyPr rtlCol="1">
            <a:normAutofit fontScale="90000"/>
          </a:bodyPr>
          <a:lstStyle/>
          <a:p>
            <a:pPr algn="ctr" eaLnBrk="1" fontAlgn="auto" hangingPunct="1">
              <a:spcAft>
                <a:spcPts val="0"/>
              </a:spcAft>
              <a:defRPr/>
            </a:pPr>
            <a:r>
              <a:rPr lang="he-IL" sz="4400" dirty="0" smtClean="0">
                <a:solidFill>
                  <a:srgbClr val="002060"/>
                </a:solidFill>
                <a:cs typeface="+mn-cs"/>
              </a:rPr>
              <a:t>משו"ב משפחות ככלי למעורבות הורית -נושאי שיעור ושיעורי בית</a:t>
            </a:r>
          </a:p>
        </p:txBody>
      </p:sp>
      <p:pic>
        <p:nvPicPr>
          <p:cNvPr id="3075" name="Picture 10"/>
          <p:cNvPicPr>
            <a:picLocks noChangeAspect="1" noChangeArrowheads="1"/>
          </p:cNvPicPr>
          <p:nvPr/>
        </p:nvPicPr>
        <p:blipFill>
          <a:blip r:embed="rId2"/>
          <a:srcRect/>
          <a:stretch>
            <a:fillRect/>
          </a:stretch>
        </p:blipFill>
        <p:spPr bwMode="auto">
          <a:xfrm>
            <a:off x="1143000" y="1741488"/>
            <a:ext cx="6858000" cy="4887912"/>
          </a:xfrm>
          <a:prstGeom prst="rect">
            <a:avLst/>
          </a:prstGeom>
          <a:noFill/>
          <a:ln w="9525">
            <a:noFill/>
            <a:miter lim="800000"/>
            <a:headEnd/>
            <a:tailEnd/>
          </a:ln>
        </p:spPr>
      </p:pic>
      <p:sp>
        <p:nvSpPr>
          <p:cNvPr id="12" name="הסבר מלבני מעוגל 11"/>
          <p:cNvSpPr/>
          <p:nvPr/>
        </p:nvSpPr>
        <p:spPr>
          <a:xfrm>
            <a:off x="381000" y="1752600"/>
            <a:ext cx="3124200" cy="914400"/>
          </a:xfrm>
          <a:prstGeom prst="wedgeRoundRectCallout">
            <a:avLst>
              <a:gd name="adj1" fmla="val 59496"/>
              <a:gd name="adj2" fmla="val 15870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b="1" dirty="0">
                <a:solidFill>
                  <a:srgbClr val="000000"/>
                </a:solidFill>
              </a:rPr>
              <a:t>פירוט נושאי שיעור, שיעורי בית </a:t>
            </a:r>
            <a:r>
              <a:rPr lang="he-IL" sz="2000" b="1" dirty="0" err="1">
                <a:solidFill>
                  <a:srgbClr val="000000"/>
                </a:solidFill>
              </a:rPr>
              <a:t>ותיפקוד</a:t>
            </a:r>
            <a:r>
              <a:rPr lang="he-IL" sz="2000" b="1" dirty="0">
                <a:solidFill>
                  <a:srgbClr val="000000"/>
                </a:solidFill>
              </a:rPr>
              <a:t> בכל שיעור </a:t>
            </a:r>
            <a:r>
              <a:rPr lang="he-IL" sz="2000" b="1" dirty="0">
                <a:solidFill>
                  <a:schemeClr val="accent6"/>
                </a:solidFill>
              </a:rPr>
              <a:t>(כתום=היעדרות בשיעור)</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a:spLocks noGrp="1"/>
          </p:cNvSpPr>
          <p:nvPr>
            <p:ph type="title"/>
          </p:nvPr>
        </p:nvSpPr>
        <p:spPr>
          <a:xfrm>
            <a:off x="457200" y="457200"/>
            <a:ext cx="8458200" cy="1143000"/>
          </a:xfrm>
        </p:spPr>
        <p:txBody>
          <a:bodyPr rtlCol="1">
            <a:normAutofit fontScale="90000"/>
          </a:bodyPr>
          <a:lstStyle/>
          <a:p>
            <a:pPr algn="ctr" eaLnBrk="1" fontAlgn="auto" hangingPunct="1">
              <a:spcAft>
                <a:spcPts val="0"/>
              </a:spcAft>
              <a:defRPr/>
            </a:pPr>
            <a:r>
              <a:rPr lang="he-IL" sz="4400" dirty="0" smtClean="0">
                <a:solidFill>
                  <a:srgbClr val="002060"/>
                </a:solidFill>
                <a:cs typeface="+mn-cs"/>
              </a:rPr>
              <a:t>משו"ב משפחות ככלי למעורבות הורית –מעקב ציונים</a:t>
            </a:r>
          </a:p>
        </p:txBody>
      </p:sp>
      <p:pic>
        <p:nvPicPr>
          <p:cNvPr id="4099" name="תמונה 7"/>
          <p:cNvPicPr>
            <a:picLocks noChangeAspect="1" noChangeArrowheads="1"/>
          </p:cNvPicPr>
          <p:nvPr/>
        </p:nvPicPr>
        <p:blipFill>
          <a:blip r:embed="rId2"/>
          <a:srcRect/>
          <a:stretch>
            <a:fillRect/>
          </a:stretch>
        </p:blipFill>
        <p:spPr bwMode="auto">
          <a:xfrm>
            <a:off x="1179513" y="1828800"/>
            <a:ext cx="6669087" cy="49704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304800"/>
            <a:ext cx="8382000" cy="762000"/>
          </a:xfrm>
        </p:spPr>
        <p:txBody>
          <a:bodyPr rtlCol="1">
            <a:normAutofit fontScale="90000"/>
          </a:bodyPr>
          <a:lstStyle/>
          <a:p>
            <a:pPr eaLnBrk="1" fontAlgn="auto" hangingPunct="1">
              <a:spcAft>
                <a:spcPts val="0"/>
              </a:spcAft>
              <a:defRPr/>
            </a:pPr>
            <a:r>
              <a:rPr lang="he-IL" dirty="0" smtClean="0"/>
              <a:t>משו"ב משפחות ככלי למעורבות הורית – מעקב </a:t>
            </a:r>
            <a:r>
              <a:rPr lang="he-IL" dirty="0" err="1" smtClean="0"/>
              <a:t>תיפקוד</a:t>
            </a:r>
            <a:r>
              <a:rPr lang="he-IL" dirty="0" smtClean="0"/>
              <a:t> והתנהגות</a:t>
            </a:r>
            <a:endParaRPr lang="he-IL" dirty="0"/>
          </a:p>
        </p:txBody>
      </p:sp>
      <p:pic>
        <p:nvPicPr>
          <p:cNvPr id="5123" name="תמונה 1"/>
          <p:cNvPicPr>
            <a:picLocks noChangeAspect="1" noChangeArrowheads="1"/>
          </p:cNvPicPr>
          <p:nvPr/>
        </p:nvPicPr>
        <p:blipFill>
          <a:blip r:embed="rId2"/>
          <a:srcRect/>
          <a:stretch>
            <a:fillRect/>
          </a:stretch>
        </p:blipFill>
        <p:spPr bwMode="auto">
          <a:xfrm>
            <a:off x="914400" y="1524000"/>
            <a:ext cx="7239000" cy="5181600"/>
          </a:xfrm>
          <a:prstGeom prst="rect">
            <a:avLst/>
          </a:prstGeom>
          <a:noFill/>
          <a:ln w="9525">
            <a:noFill/>
            <a:miter lim="800000"/>
            <a:headEnd/>
            <a:tailEnd/>
          </a:ln>
        </p:spPr>
      </p:pic>
      <p:sp>
        <p:nvSpPr>
          <p:cNvPr id="14" name="הסבר מלבני מעוגל 13"/>
          <p:cNvSpPr/>
          <p:nvPr/>
        </p:nvSpPr>
        <p:spPr>
          <a:xfrm>
            <a:off x="152400" y="1524000"/>
            <a:ext cx="3429000" cy="990600"/>
          </a:xfrm>
          <a:prstGeom prst="wedgeRoundRectCallout">
            <a:avLst>
              <a:gd name="adj1" fmla="val 36121"/>
              <a:gd name="adj2" fmla="val 152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b="1" dirty="0">
                <a:solidFill>
                  <a:srgbClr val="000000"/>
                </a:solidFill>
              </a:rPr>
              <a:t>רשימה כללית של אירועי התנהגות בשיעורים</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381000"/>
            <a:ext cx="8382000" cy="762000"/>
          </a:xfrm>
        </p:spPr>
        <p:txBody>
          <a:bodyPr rtlCol="1">
            <a:normAutofit fontScale="90000"/>
          </a:bodyPr>
          <a:lstStyle/>
          <a:p>
            <a:pPr eaLnBrk="1" fontAlgn="auto" hangingPunct="1">
              <a:spcAft>
                <a:spcPts val="0"/>
              </a:spcAft>
              <a:defRPr/>
            </a:pPr>
            <a:r>
              <a:rPr lang="he-IL" dirty="0" smtClean="0"/>
              <a:t>משו"ב משפחות ככלי למעורבות הורית – מעקב </a:t>
            </a:r>
            <a:r>
              <a:rPr lang="he-IL" dirty="0" err="1" smtClean="0"/>
              <a:t>תיפקוד</a:t>
            </a:r>
            <a:r>
              <a:rPr lang="he-IL" dirty="0" smtClean="0"/>
              <a:t> והתנהגות</a:t>
            </a:r>
            <a:endParaRPr lang="he-IL" dirty="0"/>
          </a:p>
        </p:txBody>
      </p:sp>
      <p:pic>
        <p:nvPicPr>
          <p:cNvPr id="6147" name="תמונה 25"/>
          <p:cNvPicPr>
            <a:picLocks noChangeAspect="1" noChangeArrowheads="1"/>
          </p:cNvPicPr>
          <p:nvPr/>
        </p:nvPicPr>
        <p:blipFill>
          <a:blip r:embed="rId2"/>
          <a:srcRect/>
          <a:stretch>
            <a:fillRect/>
          </a:stretch>
        </p:blipFill>
        <p:spPr bwMode="auto">
          <a:xfrm>
            <a:off x="1143000" y="1600200"/>
            <a:ext cx="6967538" cy="5029200"/>
          </a:xfrm>
          <a:prstGeom prst="rect">
            <a:avLst/>
          </a:prstGeom>
          <a:noFill/>
          <a:ln w="9525">
            <a:noFill/>
            <a:miter lim="800000"/>
            <a:headEnd/>
            <a:tailEnd/>
          </a:ln>
        </p:spPr>
      </p:pic>
      <p:grpSp>
        <p:nvGrpSpPr>
          <p:cNvPr id="6148" name="קבוצה 10"/>
          <p:cNvGrpSpPr>
            <a:grpSpLocks/>
          </p:cNvGrpSpPr>
          <p:nvPr/>
        </p:nvGrpSpPr>
        <p:grpSpPr bwMode="auto">
          <a:xfrm>
            <a:off x="1143000" y="1600200"/>
            <a:ext cx="3581400" cy="1066800"/>
            <a:chOff x="1143000" y="1600200"/>
            <a:chExt cx="3581400" cy="1066800"/>
          </a:xfrm>
        </p:grpSpPr>
        <p:sp>
          <p:nvSpPr>
            <p:cNvPr id="16" name="הסבר מלבני מעוגל 15"/>
            <p:cNvSpPr/>
            <p:nvPr/>
          </p:nvSpPr>
          <p:spPr>
            <a:xfrm>
              <a:off x="1143000" y="1600200"/>
              <a:ext cx="3581400" cy="1066800"/>
            </a:xfrm>
            <a:prstGeom prst="wedgeRoundRectCallout">
              <a:avLst>
                <a:gd name="adj1" fmla="val 53273"/>
                <a:gd name="adj2" fmla="val 1409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153" name="TextBox 17"/>
            <p:cNvSpPr txBox="1">
              <a:spLocks noChangeArrowheads="1"/>
            </p:cNvSpPr>
            <p:nvPr/>
          </p:nvSpPr>
          <p:spPr bwMode="auto">
            <a:xfrm>
              <a:off x="1219200" y="1676400"/>
              <a:ext cx="3352800" cy="830997"/>
            </a:xfrm>
            <a:prstGeom prst="rect">
              <a:avLst/>
            </a:prstGeom>
            <a:noFill/>
            <a:ln w="9525">
              <a:noFill/>
              <a:miter lim="800000"/>
              <a:headEnd/>
              <a:tailEnd/>
            </a:ln>
          </p:spPr>
          <p:txBody>
            <a:bodyPr>
              <a:spAutoFit/>
            </a:bodyPr>
            <a:lstStyle/>
            <a:p>
              <a:pPr algn="ctr"/>
              <a:r>
                <a:rPr lang="he-IL" sz="2400" b="1">
                  <a:solidFill>
                    <a:srgbClr val="000000"/>
                  </a:solidFill>
                </a:rPr>
                <a:t>הצגת אירועי התנהגות לפי מקצוע ותדירות</a:t>
              </a:r>
            </a:p>
          </p:txBody>
        </p:sp>
      </p:grpSp>
      <p:cxnSp>
        <p:nvCxnSpPr>
          <p:cNvPr id="7" name="מחבר ישר 6"/>
          <p:cNvCxnSpPr/>
          <p:nvPr/>
        </p:nvCxnSpPr>
        <p:spPr>
          <a:xfrm>
            <a:off x="6096000" y="2971800"/>
            <a:ext cx="53340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8" name="מלבן 7"/>
          <p:cNvSpPr/>
          <p:nvPr/>
        </p:nvSpPr>
        <p:spPr>
          <a:xfrm>
            <a:off x="7010400" y="2971800"/>
            <a:ext cx="4603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9" name="מלבן 8"/>
          <p:cNvSpPr/>
          <p:nvPr/>
        </p:nvSpPr>
        <p:spPr>
          <a:xfrm>
            <a:off x="5715000" y="2971800"/>
            <a:ext cx="2362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381000"/>
            <a:ext cx="8458200" cy="762000"/>
          </a:xfrm>
        </p:spPr>
        <p:txBody>
          <a:bodyPr rtlCol="1">
            <a:normAutofit fontScale="90000"/>
          </a:bodyPr>
          <a:lstStyle/>
          <a:p>
            <a:pPr eaLnBrk="1" fontAlgn="auto" hangingPunct="1">
              <a:spcAft>
                <a:spcPts val="0"/>
              </a:spcAft>
              <a:defRPr/>
            </a:pPr>
            <a:r>
              <a:rPr lang="he-IL" dirty="0" smtClean="0"/>
              <a:t>משו"ב משפחות ככלי למעורבות הורית – מעקב </a:t>
            </a:r>
            <a:r>
              <a:rPr lang="he-IL" dirty="0" err="1" smtClean="0"/>
              <a:t>תיפקוד</a:t>
            </a:r>
            <a:r>
              <a:rPr lang="he-IL" dirty="0" smtClean="0"/>
              <a:t> והתנהגות</a:t>
            </a:r>
            <a:endParaRPr lang="he-IL" dirty="0"/>
          </a:p>
        </p:txBody>
      </p:sp>
      <p:pic>
        <p:nvPicPr>
          <p:cNvPr id="7171" name="תמונה 31"/>
          <p:cNvPicPr>
            <a:picLocks noChangeAspect="1" noChangeArrowheads="1"/>
          </p:cNvPicPr>
          <p:nvPr/>
        </p:nvPicPr>
        <p:blipFill>
          <a:blip r:embed="rId2"/>
          <a:srcRect/>
          <a:stretch>
            <a:fillRect/>
          </a:stretch>
        </p:blipFill>
        <p:spPr bwMode="auto">
          <a:xfrm>
            <a:off x="1447800" y="1524000"/>
            <a:ext cx="7086600" cy="5057775"/>
          </a:xfrm>
          <a:prstGeom prst="rect">
            <a:avLst/>
          </a:prstGeom>
          <a:noFill/>
          <a:ln w="9525">
            <a:noFill/>
            <a:miter lim="800000"/>
            <a:headEnd/>
            <a:tailEnd/>
          </a:ln>
        </p:spPr>
      </p:pic>
      <p:sp>
        <p:nvSpPr>
          <p:cNvPr id="20" name="הסבר מלבני מעוגל 19"/>
          <p:cNvSpPr/>
          <p:nvPr/>
        </p:nvSpPr>
        <p:spPr>
          <a:xfrm>
            <a:off x="76200" y="1524000"/>
            <a:ext cx="3429000" cy="1143000"/>
          </a:xfrm>
          <a:prstGeom prst="wedgeRoundRectCallout">
            <a:avLst>
              <a:gd name="adj1" fmla="val 56433"/>
              <a:gd name="adj2" fmla="val 1477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b="1" dirty="0">
                <a:solidFill>
                  <a:srgbClr val="000000"/>
                </a:solidFill>
              </a:rPr>
              <a:t>הצגת אירוע "הפרעה" בהתפלגות לפי חודשים</a:t>
            </a:r>
          </a:p>
        </p:txBody>
      </p:sp>
      <p:sp>
        <p:nvSpPr>
          <p:cNvPr id="5" name="מלבן 4"/>
          <p:cNvSpPr/>
          <p:nvPr/>
        </p:nvSpPr>
        <p:spPr>
          <a:xfrm>
            <a:off x="6019800" y="29718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152400"/>
            <a:ext cx="8458200" cy="990600"/>
          </a:xfrm>
        </p:spPr>
        <p:txBody>
          <a:bodyPr rtlCol="1">
            <a:normAutofit fontScale="90000"/>
          </a:bodyPr>
          <a:lstStyle/>
          <a:p>
            <a:pPr algn="r" eaLnBrk="1" fontAlgn="auto" hangingPunct="1">
              <a:spcAft>
                <a:spcPts val="0"/>
              </a:spcAft>
              <a:defRPr/>
            </a:pPr>
            <a:r>
              <a:rPr lang="he-IL" dirty="0" smtClean="0"/>
              <a:t>משו"ב משפחות ככלי למעורבות הורית –תקשורת שוטפת עם עובדי ההוראה</a:t>
            </a:r>
            <a:endParaRPr lang="he-IL" dirty="0"/>
          </a:p>
        </p:txBody>
      </p:sp>
      <p:cxnSp>
        <p:nvCxnSpPr>
          <p:cNvPr id="13" name="מחבר חץ ישר 12"/>
          <p:cNvCxnSpPr/>
          <p:nvPr/>
        </p:nvCxnSpPr>
        <p:spPr>
          <a:xfrm rot="10800000" flipV="1">
            <a:off x="4419600" y="3505200"/>
            <a:ext cx="2514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6" name="Picture 7"/>
          <p:cNvPicPr>
            <a:picLocks noChangeAspect="1" noChangeArrowheads="1"/>
          </p:cNvPicPr>
          <p:nvPr/>
        </p:nvPicPr>
        <p:blipFill>
          <a:blip r:embed="rId2"/>
          <a:srcRect b="4372"/>
          <a:stretch>
            <a:fillRect/>
          </a:stretch>
        </p:blipFill>
        <p:spPr bwMode="auto">
          <a:xfrm>
            <a:off x="4419600" y="1314450"/>
            <a:ext cx="4648200" cy="3333750"/>
          </a:xfrm>
          <a:prstGeom prst="rect">
            <a:avLst/>
          </a:prstGeom>
          <a:noFill/>
          <a:ln w="9525">
            <a:noFill/>
            <a:miter lim="800000"/>
            <a:headEnd/>
            <a:tailEnd/>
          </a:ln>
        </p:spPr>
      </p:pic>
      <p:pic>
        <p:nvPicPr>
          <p:cNvPr id="8197" name="Picture 6"/>
          <p:cNvPicPr>
            <a:picLocks noChangeAspect="1" noChangeArrowheads="1"/>
          </p:cNvPicPr>
          <p:nvPr/>
        </p:nvPicPr>
        <p:blipFill>
          <a:blip r:embed="rId3"/>
          <a:srcRect/>
          <a:stretch>
            <a:fillRect/>
          </a:stretch>
        </p:blipFill>
        <p:spPr bwMode="auto">
          <a:xfrm>
            <a:off x="50800" y="3352800"/>
            <a:ext cx="4673600" cy="3352800"/>
          </a:xfrm>
          <a:prstGeom prst="rect">
            <a:avLst/>
          </a:prstGeom>
          <a:noFill/>
          <a:ln w="9525">
            <a:noFill/>
            <a:miter lim="800000"/>
            <a:headEnd/>
            <a:tailEnd/>
          </a:ln>
        </p:spPr>
      </p:pic>
      <p:sp>
        <p:nvSpPr>
          <p:cNvPr id="9" name="הסבר מלבני מעוגל 8"/>
          <p:cNvSpPr/>
          <p:nvPr/>
        </p:nvSpPr>
        <p:spPr>
          <a:xfrm>
            <a:off x="1295400" y="1676400"/>
            <a:ext cx="3124200" cy="1371600"/>
          </a:xfrm>
          <a:prstGeom prst="wedgeRoundRectCallout">
            <a:avLst>
              <a:gd name="adj1" fmla="val 94525"/>
              <a:gd name="adj2" fmla="val 5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8199" name="TextBox 9"/>
          <p:cNvSpPr txBox="1">
            <a:spLocks noChangeArrowheads="1"/>
          </p:cNvSpPr>
          <p:nvPr/>
        </p:nvSpPr>
        <p:spPr bwMode="auto">
          <a:xfrm>
            <a:off x="1447800" y="1676400"/>
            <a:ext cx="2819400" cy="1323975"/>
          </a:xfrm>
          <a:prstGeom prst="rect">
            <a:avLst/>
          </a:prstGeom>
          <a:noFill/>
          <a:ln w="9525">
            <a:noFill/>
            <a:miter lim="800000"/>
            <a:headEnd/>
            <a:tailEnd/>
          </a:ln>
        </p:spPr>
        <p:txBody>
          <a:bodyPr>
            <a:spAutoFit/>
          </a:bodyPr>
          <a:lstStyle/>
          <a:p>
            <a:pPr algn="ctr"/>
            <a:r>
              <a:rPr lang="he-IL" sz="2000" b="1"/>
              <a:t>ממשו"ב מורים ניתן להתכתב עם כל אחד מבני המשפחה של כל אחד מהתלמידים </a:t>
            </a:r>
          </a:p>
        </p:txBody>
      </p:sp>
      <p:sp>
        <p:nvSpPr>
          <p:cNvPr id="15" name="הסבר מלבני מעוגל 14"/>
          <p:cNvSpPr/>
          <p:nvPr/>
        </p:nvSpPr>
        <p:spPr>
          <a:xfrm>
            <a:off x="4876800" y="4876800"/>
            <a:ext cx="2514600" cy="1219200"/>
          </a:xfrm>
          <a:prstGeom prst="wedgeRoundRectCallout">
            <a:avLst>
              <a:gd name="adj1" fmla="val -95521"/>
              <a:gd name="adj2" fmla="val -421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b="1" dirty="0" err="1">
                <a:solidFill>
                  <a:srgbClr val="000000"/>
                </a:solidFill>
              </a:rPr>
              <a:t>ממשו"ב</a:t>
            </a:r>
            <a:r>
              <a:rPr lang="he-IL" sz="2000" b="1" dirty="0">
                <a:solidFill>
                  <a:srgbClr val="000000"/>
                </a:solidFill>
              </a:rPr>
              <a:t> משפחות ניתן להתכתב עם כל אחד ממורי התלמיד</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6200"/>
            <a:ext cx="8229600" cy="914400"/>
          </a:xfrm>
        </p:spPr>
        <p:txBody>
          <a:bodyPr rtlCol="1">
            <a:noAutofit/>
          </a:bodyPr>
          <a:lstStyle/>
          <a:p>
            <a:pPr eaLnBrk="1" fontAlgn="auto" hangingPunct="1">
              <a:spcAft>
                <a:spcPts val="0"/>
              </a:spcAft>
              <a:defRPr/>
            </a:pPr>
            <a:r>
              <a:rPr lang="he-IL" sz="3600" dirty="0" smtClean="0"/>
              <a:t>המפה המערכתית של השינוי (פוקס, 1995)</a:t>
            </a:r>
            <a:endParaRPr lang="he-IL" sz="3600" dirty="0"/>
          </a:p>
        </p:txBody>
      </p:sp>
      <p:grpSp>
        <p:nvGrpSpPr>
          <p:cNvPr id="9219" name="Group 2"/>
          <p:cNvGrpSpPr>
            <a:grpSpLocks noGrp="1"/>
          </p:cNvGrpSpPr>
          <p:nvPr>
            <p:ph idx="1"/>
          </p:nvPr>
        </p:nvGrpSpPr>
        <p:grpSpPr bwMode="auto">
          <a:xfrm>
            <a:off x="457200" y="1295400"/>
            <a:ext cx="8229600" cy="5410200"/>
            <a:chOff x="1980" y="720"/>
            <a:chExt cx="13140" cy="10080"/>
          </a:xfrm>
        </p:grpSpPr>
        <p:grpSp>
          <p:nvGrpSpPr>
            <p:cNvPr id="9226" name="Group 3"/>
            <p:cNvGrpSpPr>
              <a:grpSpLocks/>
            </p:cNvGrpSpPr>
            <p:nvPr/>
          </p:nvGrpSpPr>
          <p:grpSpPr bwMode="auto">
            <a:xfrm>
              <a:off x="1980" y="720"/>
              <a:ext cx="12960" cy="10080"/>
              <a:chOff x="1800" y="540"/>
              <a:chExt cx="12960" cy="10080"/>
            </a:xfrm>
          </p:grpSpPr>
          <p:grpSp>
            <p:nvGrpSpPr>
              <p:cNvPr id="9264" name="Group 4"/>
              <p:cNvGrpSpPr>
                <a:grpSpLocks/>
              </p:cNvGrpSpPr>
              <p:nvPr/>
            </p:nvGrpSpPr>
            <p:grpSpPr bwMode="auto">
              <a:xfrm>
                <a:off x="1800" y="540"/>
                <a:ext cx="12960" cy="10080"/>
                <a:chOff x="1800" y="540"/>
                <a:chExt cx="12960" cy="10080"/>
              </a:xfrm>
            </p:grpSpPr>
            <p:sp>
              <p:nvSpPr>
                <p:cNvPr id="9271" name="Line 5"/>
                <p:cNvSpPr>
                  <a:spLocks noChangeShapeType="1"/>
                </p:cNvSpPr>
                <p:nvPr/>
              </p:nvSpPr>
              <p:spPr bwMode="auto">
                <a:xfrm flipV="1">
                  <a:off x="8100" y="1800"/>
                  <a:ext cx="0" cy="4140"/>
                </a:xfrm>
                <a:prstGeom prst="line">
                  <a:avLst/>
                </a:prstGeom>
                <a:noFill/>
                <a:ln w="600075">
                  <a:solidFill>
                    <a:srgbClr val="C0C0C0"/>
                  </a:solidFill>
                  <a:round/>
                  <a:headEnd/>
                  <a:tailEnd/>
                </a:ln>
              </p:spPr>
              <p:txBody>
                <a:bodyPr/>
                <a:lstStyle/>
                <a:p>
                  <a:endParaRPr lang="he-IL"/>
                </a:p>
              </p:txBody>
            </p:sp>
            <p:sp>
              <p:nvSpPr>
                <p:cNvPr id="9272" name="Line 6"/>
                <p:cNvSpPr>
                  <a:spLocks noChangeShapeType="1"/>
                </p:cNvSpPr>
                <p:nvPr/>
              </p:nvSpPr>
              <p:spPr bwMode="auto">
                <a:xfrm>
                  <a:off x="8340" y="6180"/>
                  <a:ext cx="2640" cy="3180"/>
                </a:xfrm>
                <a:prstGeom prst="line">
                  <a:avLst/>
                </a:prstGeom>
                <a:noFill/>
                <a:ln w="600075">
                  <a:solidFill>
                    <a:srgbClr val="C0C0C0"/>
                  </a:solidFill>
                  <a:round/>
                  <a:headEnd/>
                  <a:tailEnd/>
                </a:ln>
              </p:spPr>
              <p:txBody>
                <a:bodyPr/>
                <a:lstStyle/>
                <a:p>
                  <a:endParaRPr lang="he-IL"/>
                </a:p>
              </p:txBody>
            </p:sp>
            <p:sp>
              <p:nvSpPr>
                <p:cNvPr id="9273" name="Line 7"/>
                <p:cNvSpPr>
                  <a:spLocks noChangeShapeType="1"/>
                </p:cNvSpPr>
                <p:nvPr/>
              </p:nvSpPr>
              <p:spPr bwMode="auto">
                <a:xfrm flipV="1">
                  <a:off x="8460" y="4500"/>
                  <a:ext cx="4680" cy="1440"/>
                </a:xfrm>
                <a:prstGeom prst="line">
                  <a:avLst/>
                </a:prstGeom>
                <a:noFill/>
                <a:ln w="600075">
                  <a:solidFill>
                    <a:srgbClr val="C0C0C0"/>
                  </a:solidFill>
                  <a:round/>
                  <a:headEnd/>
                  <a:tailEnd/>
                </a:ln>
              </p:spPr>
              <p:txBody>
                <a:bodyPr/>
                <a:lstStyle/>
                <a:p>
                  <a:endParaRPr lang="he-IL"/>
                </a:p>
              </p:txBody>
            </p:sp>
            <p:sp>
              <p:nvSpPr>
                <p:cNvPr id="9274" name="Line 8"/>
                <p:cNvSpPr>
                  <a:spLocks noChangeShapeType="1"/>
                </p:cNvSpPr>
                <p:nvPr/>
              </p:nvSpPr>
              <p:spPr bwMode="auto">
                <a:xfrm flipH="1" flipV="1">
                  <a:off x="3780" y="4680"/>
                  <a:ext cx="4920" cy="1500"/>
                </a:xfrm>
                <a:prstGeom prst="line">
                  <a:avLst/>
                </a:prstGeom>
                <a:noFill/>
                <a:ln w="600075">
                  <a:solidFill>
                    <a:srgbClr val="C0C0C0"/>
                  </a:solidFill>
                  <a:round/>
                  <a:headEnd/>
                  <a:tailEnd/>
                </a:ln>
              </p:spPr>
              <p:txBody>
                <a:bodyPr/>
                <a:lstStyle/>
                <a:p>
                  <a:endParaRPr lang="he-IL"/>
                </a:p>
              </p:txBody>
            </p:sp>
            <p:sp>
              <p:nvSpPr>
                <p:cNvPr id="9275" name="Line 9"/>
                <p:cNvSpPr>
                  <a:spLocks noChangeShapeType="1"/>
                </p:cNvSpPr>
                <p:nvPr/>
              </p:nvSpPr>
              <p:spPr bwMode="auto">
                <a:xfrm flipV="1">
                  <a:off x="5220" y="5760"/>
                  <a:ext cx="2880" cy="3600"/>
                </a:xfrm>
                <a:prstGeom prst="line">
                  <a:avLst/>
                </a:prstGeom>
                <a:noFill/>
                <a:ln w="600075">
                  <a:solidFill>
                    <a:srgbClr val="C0C0C0"/>
                  </a:solidFill>
                  <a:round/>
                  <a:headEnd/>
                  <a:tailEnd/>
                </a:ln>
              </p:spPr>
              <p:txBody>
                <a:bodyPr/>
                <a:lstStyle/>
                <a:p>
                  <a:endParaRPr lang="he-IL"/>
                </a:p>
              </p:txBody>
            </p:sp>
            <p:sp>
              <p:nvSpPr>
                <p:cNvPr id="9276" name="Oval 10"/>
                <p:cNvSpPr>
                  <a:spLocks noChangeArrowheads="1"/>
                </p:cNvSpPr>
                <p:nvPr/>
              </p:nvSpPr>
              <p:spPr bwMode="auto">
                <a:xfrm>
                  <a:off x="3420" y="1800"/>
                  <a:ext cx="9900" cy="8100"/>
                </a:xfrm>
                <a:prstGeom prst="ellipse">
                  <a:avLst/>
                </a:prstGeom>
                <a:noFill/>
                <a:ln w="600075">
                  <a:solidFill>
                    <a:srgbClr val="C0C0C0"/>
                  </a:solidFill>
                  <a:round/>
                  <a:headEnd/>
                  <a:tailEnd/>
                </a:ln>
              </p:spPr>
              <p:txBody>
                <a:bodyPr/>
                <a:lstStyle/>
                <a:p>
                  <a:endParaRPr lang="he-IL">
                    <a:latin typeface="Calibri" pitchFamily="34" charset="0"/>
                  </a:endParaRPr>
                </a:p>
              </p:txBody>
            </p:sp>
            <p:grpSp>
              <p:nvGrpSpPr>
                <p:cNvPr id="9277" name="Group 11"/>
                <p:cNvGrpSpPr>
                  <a:grpSpLocks/>
                </p:cNvGrpSpPr>
                <p:nvPr/>
              </p:nvGrpSpPr>
              <p:grpSpPr bwMode="auto">
                <a:xfrm>
                  <a:off x="1800" y="540"/>
                  <a:ext cx="12960" cy="10080"/>
                  <a:chOff x="1800" y="537"/>
                  <a:chExt cx="12960" cy="10080"/>
                </a:xfrm>
              </p:grpSpPr>
              <p:sp>
                <p:nvSpPr>
                  <p:cNvPr id="9288" name="Oval 12"/>
                  <p:cNvSpPr>
                    <a:spLocks noChangeArrowheads="1"/>
                  </p:cNvSpPr>
                  <p:nvPr/>
                </p:nvSpPr>
                <p:spPr bwMode="auto">
                  <a:xfrm>
                    <a:off x="6480" y="4497"/>
                    <a:ext cx="3240" cy="25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89" name="Oval 13"/>
                  <p:cNvSpPr>
                    <a:spLocks noChangeArrowheads="1"/>
                  </p:cNvSpPr>
                  <p:nvPr/>
                </p:nvSpPr>
                <p:spPr bwMode="auto">
                  <a:xfrm>
                    <a:off x="6480" y="537"/>
                    <a:ext cx="3240" cy="2520"/>
                  </a:xfrm>
                  <a:prstGeom prst="ellipse">
                    <a:avLst/>
                  </a:prstGeom>
                  <a:solidFill>
                    <a:srgbClr val="FFFFFF"/>
                  </a:solidFill>
                  <a:ln w="9525">
                    <a:solidFill>
                      <a:srgbClr val="000000"/>
                    </a:solidFill>
                    <a:round/>
                    <a:headEnd/>
                    <a:tailEnd/>
                  </a:ln>
                </p:spPr>
                <p:txBody>
                  <a:bodyPr/>
                  <a:lstStyle/>
                  <a:p>
                    <a:endParaRPr lang="en-US">
                      <a:latin typeface="Calibri" pitchFamily="34" charset="0"/>
                    </a:endParaRPr>
                  </a:p>
                  <a:p>
                    <a:endParaRPr lang="he-IL">
                      <a:latin typeface="Calibri" pitchFamily="34" charset="0"/>
                    </a:endParaRPr>
                  </a:p>
                </p:txBody>
              </p:sp>
              <p:sp>
                <p:nvSpPr>
                  <p:cNvPr id="9290" name="Oval 14"/>
                  <p:cNvSpPr>
                    <a:spLocks noChangeArrowheads="1"/>
                  </p:cNvSpPr>
                  <p:nvPr/>
                </p:nvSpPr>
                <p:spPr bwMode="auto">
                  <a:xfrm>
                    <a:off x="11520" y="3237"/>
                    <a:ext cx="3240" cy="25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1" name="Oval 15"/>
                  <p:cNvSpPr>
                    <a:spLocks noChangeArrowheads="1"/>
                  </p:cNvSpPr>
                  <p:nvPr/>
                </p:nvSpPr>
                <p:spPr bwMode="auto">
                  <a:xfrm>
                    <a:off x="1800" y="3237"/>
                    <a:ext cx="3240" cy="25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2" name="Oval 16"/>
                  <p:cNvSpPr>
                    <a:spLocks noChangeArrowheads="1"/>
                  </p:cNvSpPr>
                  <p:nvPr/>
                </p:nvSpPr>
                <p:spPr bwMode="auto">
                  <a:xfrm>
                    <a:off x="9360" y="8097"/>
                    <a:ext cx="3240" cy="25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3" name="Oval 17"/>
                  <p:cNvSpPr>
                    <a:spLocks noChangeArrowheads="1"/>
                  </p:cNvSpPr>
                  <p:nvPr/>
                </p:nvSpPr>
                <p:spPr bwMode="auto">
                  <a:xfrm>
                    <a:off x="3420" y="8097"/>
                    <a:ext cx="3240" cy="25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4" name="Oval 18"/>
                  <p:cNvSpPr>
                    <a:spLocks noChangeArrowheads="1"/>
                  </p:cNvSpPr>
                  <p:nvPr/>
                </p:nvSpPr>
                <p:spPr bwMode="auto">
                  <a:xfrm>
                    <a:off x="7380" y="5397"/>
                    <a:ext cx="1440" cy="7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5" name="Oval 19"/>
                  <p:cNvSpPr>
                    <a:spLocks noChangeArrowheads="1"/>
                  </p:cNvSpPr>
                  <p:nvPr/>
                </p:nvSpPr>
                <p:spPr bwMode="auto">
                  <a:xfrm>
                    <a:off x="7380" y="1437"/>
                    <a:ext cx="1440" cy="7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6" name="Oval 20"/>
                  <p:cNvSpPr>
                    <a:spLocks noChangeArrowheads="1"/>
                  </p:cNvSpPr>
                  <p:nvPr/>
                </p:nvSpPr>
                <p:spPr bwMode="auto">
                  <a:xfrm>
                    <a:off x="12420" y="4137"/>
                    <a:ext cx="1440" cy="7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7" name="Oval 21"/>
                  <p:cNvSpPr>
                    <a:spLocks noChangeArrowheads="1"/>
                  </p:cNvSpPr>
                  <p:nvPr/>
                </p:nvSpPr>
                <p:spPr bwMode="auto">
                  <a:xfrm>
                    <a:off x="2700" y="4137"/>
                    <a:ext cx="1440" cy="7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8" name="Oval 22"/>
                  <p:cNvSpPr>
                    <a:spLocks noChangeArrowheads="1"/>
                  </p:cNvSpPr>
                  <p:nvPr/>
                </p:nvSpPr>
                <p:spPr bwMode="auto">
                  <a:xfrm>
                    <a:off x="4320" y="8997"/>
                    <a:ext cx="1440" cy="7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9299" name="Oval 23"/>
                  <p:cNvSpPr>
                    <a:spLocks noChangeArrowheads="1"/>
                  </p:cNvSpPr>
                  <p:nvPr/>
                </p:nvSpPr>
                <p:spPr bwMode="auto">
                  <a:xfrm>
                    <a:off x="10260" y="8997"/>
                    <a:ext cx="1440" cy="720"/>
                  </a:xfrm>
                  <a:prstGeom prst="ellipse">
                    <a:avLst/>
                  </a:prstGeom>
                  <a:solidFill>
                    <a:srgbClr val="FFFFFF"/>
                  </a:solidFill>
                  <a:ln w="9525">
                    <a:solidFill>
                      <a:srgbClr val="000000"/>
                    </a:solidFill>
                    <a:round/>
                    <a:headEnd/>
                    <a:tailEnd/>
                  </a:ln>
                </p:spPr>
                <p:txBody>
                  <a:bodyPr/>
                  <a:lstStyle/>
                  <a:p>
                    <a:endParaRPr lang="he-IL">
                      <a:latin typeface="Calibri" pitchFamily="34" charset="0"/>
                    </a:endParaRPr>
                  </a:p>
                </p:txBody>
              </p:sp>
            </p:grpSp>
            <p:sp>
              <p:nvSpPr>
                <p:cNvPr id="9278" name="Line 24"/>
                <p:cNvSpPr>
                  <a:spLocks noChangeShapeType="1"/>
                </p:cNvSpPr>
                <p:nvPr/>
              </p:nvSpPr>
              <p:spPr bwMode="auto">
                <a:xfrm>
                  <a:off x="3420" y="6660"/>
                  <a:ext cx="540" cy="1080"/>
                </a:xfrm>
                <a:prstGeom prst="line">
                  <a:avLst/>
                </a:prstGeom>
                <a:noFill/>
                <a:ln w="57150">
                  <a:solidFill>
                    <a:srgbClr val="FFFFFF"/>
                  </a:solidFill>
                  <a:round/>
                  <a:headEnd type="triangle" w="med" len="med"/>
                  <a:tailEnd type="triangle" w="med" len="med"/>
                </a:ln>
              </p:spPr>
              <p:txBody>
                <a:bodyPr/>
                <a:lstStyle/>
                <a:p>
                  <a:endParaRPr lang="he-IL"/>
                </a:p>
              </p:txBody>
            </p:sp>
            <p:sp>
              <p:nvSpPr>
                <p:cNvPr id="9279" name="Line 25"/>
                <p:cNvSpPr>
                  <a:spLocks noChangeShapeType="1"/>
                </p:cNvSpPr>
                <p:nvPr/>
              </p:nvSpPr>
              <p:spPr bwMode="auto">
                <a:xfrm flipH="1">
                  <a:off x="10080" y="5220"/>
                  <a:ext cx="1080" cy="180"/>
                </a:xfrm>
                <a:prstGeom prst="line">
                  <a:avLst/>
                </a:prstGeom>
                <a:noFill/>
                <a:ln w="57150">
                  <a:solidFill>
                    <a:srgbClr val="FFFFFF"/>
                  </a:solidFill>
                  <a:round/>
                  <a:headEnd type="triangle" w="med" len="med"/>
                  <a:tailEnd type="triangle" w="med" len="med"/>
                </a:ln>
              </p:spPr>
              <p:txBody>
                <a:bodyPr/>
                <a:lstStyle/>
                <a:p>
                  <a:endParaRPr lang="he-IL"/>
                </a:p>
              </p:txBody>
            </p:sp>
            <p:sp>
              <p:nvSpPr>
                <p:cNvPr id="9280" name="Line 26"/>
                <p:cNvSpPr>
                  <a:spLocks noChangeShapeType="1"/>
                </p:cNvSpPr>
                <p:nvPr/>
              </p:nvSpPr>
              <p:spPr bwMode="auto">
                <a:xfrm>
                  <a:off x="8100" y="3240"/>
                  <a:ext cx="0" cy="900"/>
                </a:xfrm>
                <a:prstGeom prst="line">
                  <a:avLst/>
                </a:prstGeom>
                <a:noFill/>
                <a:ln w="57150">
                  <a:solidFill>
                    <a:srgbClr val="FFFFFF"/>
                  </a:solidFill>
                  <a:round/>
                  <a:headEnd type="triangle" w="med" len="med"/>
                  <a:tailEnd type="triangle" w="med" len="med"/>
                </a:ln>
              </p:spPr>
              <p:txBody>
                <a:bodyPr/>
                <a:lstStyle/>
                <a:p>
                  <a:endParaRPr lang="he-IL"/>
                </a:p>
              </p:txBody>
            </p:sp>
            <p:sp>
              <p:nvSpPr>
                <p:cNvPr id="9281" name="Line 27"/>
                <p:cNvSpPr>
                  <a:spLocks noChangeShapeType="1"/>
                </p:cNvSpPr>
                <p:nvPr/>
              </p:nvSpPr>
              <p:spPr bwMode="auto">
                <a:xfrm>
                  <a:off x="5220" y="5040"/>
                  <a:ext cx="900" cy="360"/>
                </a:xfrm>
                <a:prstGeom prst="line">
                  <a:avLst/>
                </a:prstGeom>
                <a:noFill/>
                <a:ln w="57150">
                  <a:solidFill>
                    <a:srgbClr val="FFFFFF"/>
                  </a:solidFill>
                  <a:round/>
                  <a:headEnd type="triangle" w="med" len="med"/>
                  <a:tailEnd type="triangle" w="med" len="med"/>
                </a:ln>
              </p:spPr>
              <p:txBody>
                <a:bodyPr/>
                <a:lstStyle/>
                <a:p>
                  <a:endParaRPr lang="he-IL"/>
                </a:p>
              </p:txBody>
            </p:sp>
            <p:sp>
              <p:nvSpPr>
                <p:cNvPr id="9282" name="Line 28"/>
                <p:cNvSpPr>
                  <a:spLocks noChangeShapeType="1"/>
                </p:cNvSpPr>
                <p:nvPr/>
              </p:nvSpPr>
              <p:spPr bwMode="auto">
                <a:xfrm flipH="1">
                  <a:off x="6300" y="7380"/>
                  <a:ext cx="540" cy="720"/>
                </a:xfrm>
                <a:prstGeom prst="line">
                  <a:avLst/>
                </a:prstGeom>
                <a:noFill/>
                <a:ln w="57150">
                  <a:solidFill>
                    <a:srgbClr val="FFFFFF"/>
                  </a:solidFill>
                  <a:round/>
                  <a:headEnd type="triangle" w="med" len="med"/>
                  <a:tailEnd type="triangle" w="med" len="med"/>
                </a:ln>
              </p:spPr>
              <p:txBody>
                <a:bodyPr/>
                <a:lstStyle/>
                <a:p>
                  <a:endParaRPr lang="he-IL"/>
                </a:p>
              </p:txBody>
            </p:sp>
            <p:sp>
              <p:nvSpPr>
                <p:cNvPr id="9283" name="Line 29"/>
                <p:cNvSpPr>
                  <a:spLocks noChangeShapeType="1"/>
                </p:cNvSpPr>
                <p:nvPr/>
              </p:nvSpPr>
              <p:spPr bwMode="auto">
                <a:xfrm flipH="1" flipV="1">
                  <a:off x="9180" y="7020"/>
                  <a:ext cx="720" cy="900"/>
                </a:xfrm>
                <a:prstGeom prst="line">
                  <a:avLst/>
                </a:prstGeom>
                <a:noFill/>
                <a:ln w="57150">
                  <a:solidFill>
                    <a:srgbClr val="FFFFFF"/>
                  </a:solidFill>
                  <a:round/>
                  <a:headEnd type="triangle" w="med" len="med"/>
                  <a:tailEnd type="triangle" w="med" len="med"/>
                </a:ln>
              </p:spPr>
              <p:txBody>
                <a:bodyPr/>
                <a:lstStyle/>
                <a:p>
                  <a:endParaRPr lang="he-IL"/>
                </a:p>
              </p:txBody>
            </p:sp>
            <p:sp>
              <p:nvSpPr>
                <p:cNvPr id="9284" name="Line 30"/>
                <p:cNvSpPr>
                  <a:spLocks noChangeShapeType="1"/>
                </p:cNvSpPr>
                <p:nvPr/>
              </p:nvSpPr>
              <p:spPr bwMode="auto">
                <a:xfrm flipH="1">
                  <a:off x="4860" y="2340"/>
                  <a:ext cx="1080" cy="720"/>
                </a:xfrm>
                <a:prstGeom prst="line">
                  <a:avLst/>
                </a:prstGeom>
                <a:noFill/>
                <a:ln w="57150">
                  <a:solidFill>
                    <a:srgbClr val="FFFFFF"/>
                  </a:solidFill>
                  <a:round/>
                  <a:headEnd type="triangle" w="med" len="med"/>
                  <a:tailEnd type="triangle" w="med" len="med"/>
                </a:ln>
              </p:spPr>
              <p:txBody>
                <a:bodyPr/>
                <a:lstStyle/>
                <a:p>
                  <a:endParaRPr lang="he-IL"/>
                </a:p>
              </p:txBody>
            </p:sp>
            <p:sp>
              <p:nvSpPr>
                <p:cNvPr id="9285" name="Line 31"/>
                <p:cNvSpPr>
                  <a:spLocks noChangeShapeType="1"/>
                </p:cNvSpPr>
                <p:nvPr/>
              </p:nvSpPr>
              <p:spPr bwMode="auto">
                <a:xfrm flipH="1">
                  <a:off x="12600" y="6660"/>
                  <a:ext cx="540" cy="1260"/>
                </a:xfrm>
                <a:prstGeom prst="line">
                  <a:avLst/>
                </a:prstGeom>
                <a:noFill/>
                <a:ln w="57150">
                  <a:solidFill>
                    <a:srgbClr val="FFFFFF"/>
                  </a:solidFill>
                  <a:round/>
                  <a:headEnd type="triangle" w="med" len="med"/>
                  <a:tailEnd type="triangle" w="med" len="med"/>
                </a:ln>
              </p:spPr>
              <p:txBody>
                <a:bodyPr/>
                <a:lstStyle/>
                <a:p>
                  <a:endParaRPr lang="he-IL"/>
                </a:p>
              </p:txBody>
            </p:sp>
            <p:sp>
              <p:nvSpPr>
                <p:cNvPr id="9286" name="Line 32"/>
                <p:cNvSpPr>
                  <a:spLocks noChangeShapeType="1"/>
                </p:cNvSpPr>
                <p:nvPr/>
              </p:nvSpPr>
              <p:spPr bwMode="auto">
                <a:xfrm>
                  <a:off x="7380" y="9720"/>
                  <a:ext cx="1260" cy="180"/>
                </a:xfrm>
                <a:prstGeom prst="line">
                  <a:avLst/>
                </a:prstGeom>
                <a:noFill/>
                <a:ln w="57150">
                  <a:solidFill>
                    <a:srgbClr val="FFFFFF"/>
                  </a:solidFill>
                  <a:round/>
                  <a:headEnd type="triangle" w="med" len="med"/>
                  <a:tailEnd type="triangle" w="med" len="med"/>
                </a:ln>
              </p:spPr>
              <p:txBody>
                <a:bodyPr/>
                <a:lstStyle/>
                <a:p>
                  <a:endParaRPr lang="he-IL"/>
                </a:p>
              </p:txBody>
            </p:sp>
            <p:sp>
              <p:nvSpPr>
                <p:cNvPr id="9287" name="Line 33"/>
                <p:cNvSpPr>
                  <a:spLocks noChangeShapeType="1"/>
                </p:cNvSpPr>
                <p:nvPr/>
              </p:nvSpPr>
              <p:spPr bwMode="auto">
                <a:xfrm>
                  <a:off x="10260" y="2160"/>
                  <a:ext cx="1260" cy="540"/>
                </a:xfrm>
                <a:prstGeom prst="line">
                  <a:avLst/>
                </a:prstGeom>
                <a:noFill/>
                <a:ln w="57150">
                  <a:solidFill>
                    <a:srgbClr val="FFFFFF"/>
                  </a:solidFill>
                  <a:round/>
                  <a:headEnd type="triangle" w="med" len="med"/>
                  <a:tailEnd type="triangle" w="med" len="med"/>
                </a:ln>
              </p:spPr>
              <p:txBody>
                <a:bodyPr/>
                <a:lstStyle/>
                <a:p>
                  <a:endParaRPr lang="he-IL"/>
                </a:p>
              </p:txBody>
            </p:sp>
          </p:grpSp>
          <p:sp>
            <p:nvSpPr>
              <p:cNvPr id="9265" name="Text Box 34"/>
              <p:cNvSpPr txBox="1">
                <a:spLocks noChangeArrowheads="1"/>
              </p:cNvSpPr>
              <p:nvPr/>
            </p:nvSpPr>
            <p:spPr bwMode="auto">
              <a:xfrm>
                <a:off x="4320" y="9000"/>
                <a:ext cx="1440" cy="720"/>
              </a:xfrm>
              <a:prstGeom prst="rect">
                <a:avLst/>
              </a:prstGeom>
              <a:noFill/>
              <a:ln w="9525">
                <a:noFill/>
                <a:miter lim="800000"/>
                <a:headEnd/>
                <a:tailEnd/>
              </a:ln>
            </p:spPr>
            <p:txBody>
              <a:bodyPr/>
              <a:lstStyle/>
              <a:p>
                <a:pPr algn="ctr"/>
                <a:r>
                  <a:rPr lang="he-IL" sz="1100" b="1"/>
                  <a:t>רכיב המרחב והחומר</a:t>
                </a:r>
                <a:endParaRPr lang="en-US">
                  <a:latin typeface="Calibri" pitchFamily="34" charset="0"/>
                </a:endParaRPr>
              </a:p>
            </p:txBody>
          </p:sp>
          <p:sp>
            <p:nvSpPr>
              <p:cNvPr id="9266" name="Text Box 35"/>
              <p:cNvSpPr txBox="1">
                <a:spLocks noChangeArrowheads="1"/>
              </p:cNvSpPr>
              <p:nvPr/>
            </p:nvSpPr>
            <p:spPr bwMode="auto">
              <a:xfrm>
                <a:off x="7380" y="1440"/>
                <a:ext cx="1440" cy="720"/>
              </a:xfrm>
              <a:prstGeom prst="rect">
                <a:avLst/>
              </a:prstGeom>
              <a:noFill/>
              <a:ln w="9525">
                <a:noFill/>
                <a:miter lim="800000"/>
                <a:headEnd/>
                <a:tailEnd/>
              </a:ln>
            </p:spPr>
            <p:txBody>
              <a:bodyPr/>
              <a:lstStyle/>
              <a:p>
                <a:pPr algn="ctr"/>
                <a:r>
                  <a:rPr lang="he-IL" sz="1100" b="1"/>
                  <a:t>הרכיב האנושי</a:t>
                </a:r>
                <a:endParaRPr lang="en-US">
                  <a:latin typeface="Calibri" pitchFamily="34" charset="0"/>
                </a:endParaRPr>
              </a:p>
            </p:txBody>
          </p:sp>
          <p:sp>
            <p:nvSpPr>
              <p:cNvPr id="9267" name="Text Box 36"/>
              <p:cNvSpPr txBox="1">
                <a:spLocks noChangeArrowheads="1"/>
              </p:cNvSpPr>
              <p:nvPr/>
            </p:nvSpPr>
            <p:spPr bwMode="auto">
              <a:xfrm>
                <a:off x="2700" y="4140"/>
                <a:ext cx="1440" cy="720"/>
              </a:xfrm>
              <a:prstGeom prst="rect">
                <a:avLst/>
              </a:prstGeom>
              <a:noFill/>
              <a:ln w="9525">
                <a:noFill/>
                <a:miter lim="800000"/>
                <a:headEnd/>
                <a:tailEnd/>
              </a:ln>
            </p:spPr>
            <p:txBody>
              <a:bodyPr/>
              <a:lstStyle/>
              <a:p>
                <a:pPr algn="ctr"/>
                <a:r>
                  <a:rPr lang="he-IL" sz="1100" b="1"/>
                  <a:t>הרכיב הפדגוגי</a:t>
                </a:r>
                <a:endParaRPr lang="en-US">
                  <a:latin typeface="Calibri" pitchFamily="34" charset="0"/>
                </a:endParaRPr>
              </a:p>
            </p:txBody>
          </p:sp>
          <p:sp>
            <p:nvSpPr>
              <p:cNvPr id="9268" name="Text Box 37"/>
              <p:cNvSpPr txBox="1">
                <a:spLocks noChangeArrowheads="1"/>
              </p:cNvSpPr>
              <p:nvPr/>
            </p:nvSpPr>
            <p:spPr bwMode="auto">
              <a:xfrm>
                <a:off x="7380" y="5400"/>
                <a:ext cx="1440" cy="720"/>
              </a:xfrm>
              <a:prstGeom prst="rect">
                <a:avLst/>
              </a:prstGeom>
              <a:noFill/>
              <a:ln w="9525">
                <a:noFill/>
                <a:miter lim="800000"/>
                <a:headEnd/>
                <a:tailEnd/>
              </a:ln>
            </p:spPr>
            <p:txBody>
              <a:bodyPr/>
              <a:lstStyle/>
              <a:p>
                <a:pPr algn="ctr"/>
                <a:r>
                  <a:rPr lang="he-IL" sz="1100" b="1"/>
                  <a:t>הרכיב האידיאולוגי</a:t>
                </a:r>
                <a:endParaRPr lang="en-US">
                  <a:latin typeface="Calibri" pitchFamily="34" charset="0"/>
                </a:endParaRPr>
              </a:p>
            </p:txBody>
          </p:sp>
          <p:sp>
            <p:nvSpPr>
              <p:cNvPr id="9269" name="Text Box 38"/>
              <p:cNvSpPr txBox="1">
                <a:spLocks noChangeArrowheads="1"/>
              </p:cNvSpPr>
              <p:nvPr/>
            </p:nvSpPr>
            <p:spPr bwMode="auto">
              <a:xfrm>
                <a:off x="12420" y="4140"/>
                <a:ext cx="1440" cy="720"/>
              </a:xfrm>
              <a:prstGeom prst="rect">
                <a:avLst/>
              </a:prstGeom>
              <a:noFill/>
              <a:ln w="9525">
                <a:noFill/>
                <a:miter lim="800000"/>
                <a:headEnd/>
                <a:tailEnd/>
              </a:ln>
            </p:spPr>
            <p:txBody>
              <a:bodyPr/>
              <a:lstStyle/>
              <a:p>
                <a:pPr algn="ctr"/>
                <a:r>
                  <a:rPr lang="he-IL" sz="1100" b="1"/>
                  <a:t>רכיב המנגנונים</a:t>
                </a:r>
                <a:endParaRPr lang="en-US">
                  <a:latin typeface="Calibri" pitchFamily="34" charset="0"/>
                </a:endParaRPr>
              </a:p>
            </p:txBody>
          </p:sp>
          <p:sp>
            <p:nvSpPr>
              <p:cNvPr id="9270" name="Text Box 39"/>
              <p:cNvSpPr txBox="1">
                <a:spLocks noChangeArrowheads="1"/>
              </p:cNvSpPr>
              <p:nvPr/>
            </p:nvSpPr>
            <p:spPr bwMode="auto">
              <a:xfrm>
                <a:off x="10260" y="9000"/>
                <a:ext cx="1440" cy="720"/>
              </a:xfrm>
              <a:prstGeom prst="rect">
                <a:avLst/>
              </a:prstGeom>
              <a:noFill/>
              <a:ln w="9525">
                <a:noFill/>
                <a:miter lim="800000"/>
                <a:headEnd/>
                <a:tailEnd/>
              </a:ln>
            </p:spPr>
            <p:txBody>
              <a:bodyPr/>
              <a:lstStyle/>
              <a:p>
                <a:pPr algn="ctr"/>
                <a:r>
                  <a:rPr lang="he-IL" sz="1100" b="1"/>
                  <a:t>הרכיב הארגוני</a:t>
                </a:r>
                <a:endParaRPr lang="en-US">
                  <a:latin typeface="Calibri" pitchFamily="34" charset="0"/>
                </a:endParaRPr>
              </a:p>
            </p:txBody>
          </p:sp>
        </p:grpSp>
        <p:sp>
          <p:nvSpPr>
            <p:cNvPr id="9227" name="Text Box 40"/>
            <p:cNvSpPr txBox="1">
              <a:spLocks noChangeArrowheads="1"/>
            </p:cNvSpPr>
            <p:nvPr/>
          </p:nvSpPr>
          <p:spPr bwMode="auto">
            <a:xfrm>
              <a:off x="2880" y="5220"/>
              <a:ext cx="1440" cy="720"/>
            </a:xfrm>
            <a:prstGeom prst="rect">
              <a:avLst/>
            </a:prstGeom>
            <a:noFill/>
            <a:ln w="9525">
              <a:noFill/>
              <a:miter lim="800000"/>
              <a:headEnd/>
              <a:tailEnd/>
            </a:ln>
          </p:spPr>
          <p:txBody>
            <a:bodyPr/>
            <a:lstStyle/>
            <a:p>
              <a:pPr algn="ctr"/>
              <a:r>
                <a:rPr lang="he-IL" sz="1100"/>
                <a:t>דרכי הוראה- שיטות</a:t>
              </a:r>
              <a:endParaRPr lang="en-US">
                <a:latin typeface="Calibri" pitchFamily="34" charset="0"/>
              </a:endParaRPr>
            </a:p>
          </p:txBody>
        </p:sp>
        <p:sp>
          <p:nvSpPr>
            <p:cNvPr id="9228" name="Text Box 41"/>
            <p:cNvSpPr txBox="1">
              <a:spLocks noChangeArrowheads="1"/>
            </p:cNvSpPr>
            <p:nvPr/>
          </p:nvSpPr>
          <p:spPr bwMode="auto">
            <a:xfrm>
              <a:off x="1980" y="4320"/>
              <a:ext cx="1080" cy="900"/>
            </a:xfrm>
            <a:prstGeom prst="rect">
              <a:avLst/>
            </a:prstGeom>
            <a:noFill/>
            <a:ln w="9525">
              <a:noFill/>
              <a:miter lim="800000"/>
              <a:headEnd/>
              <a:tailEnd/>
            </a:ln>
          </p:spPr>
          <p:txBody>
            <a:bodyPr/>
            <a:lstStyle/>
            <a:p>
              <a:pPr algn="ctr"/>
              <a:r>
                <a:rPr lang="he-IL" sz="1100"/>
                <a:t>אמצעי הוראה ומשאבים</a:t>
              </a:r>
              <a:endParaRPr lang="en-US">
                <a:latin typeface="Calibri" pitchFamily="34" charset="0"/>
              </a:endParaRPr>
            </a:p>
          </p:txBody>
        </p:sp>
        <p:sp>
          <p:nvSpPr>
            <p:cNvPr id="9229" name="Text Box 42"/>
            <p:cNvSpPr txBox="1">
              <a:spLocks noChangeArrowheads="1"/>
            </p:cNvSpPr>
            <p:nvPr/>
          </p:nvSpPr>
          <p:spPr bwMode="auto">
            <a:xfrm>
              <a:off x="2520" y="3600"/>
              <a:ext cx="1440" cy="720"/>
            </a:xfrm>
            <a:prstGeom prst="rect">
              <a:avLst/>
            </a:prstGeom>
            <a:noFill/>
            <a:ln w="9525">
              <a:noFill/>
              <a:miter lim="800000"/>
              <a:headEnd/>
              <a:tailEnd/>
            </a:ln>
          </p:spPr>
          <p:txBody>
            <a:bodyPr/>
            <a:lstStyle/>
            <a:p>
              <a:pPr algn="ctr"/>
              <a:r>
                <a:rPr lang="he-IL" sz="1100"/>
                <a:t>דרכי הערכה וביקורת</a:t>
              </a:r>
              <a:endParaRPr lang="en-US">
                <a:latin typeface="Calibri" pitchFamily="34" charset="0"/>
              </a:endParaRPr>
            </a:p>
          </p:txBody>
        </p:sp>
        <p:sp>
          <p:nvSpPr>
            <p:cNvPr id="9230" name="Text Box 43"/>
            <p:cNvSpPr txBox="1">
              <a:spLocks noChangeArrowheads="1"/>
            </p:cNvSpPr>
            <p:nvPr/>
          </p:nvSpPr>
          <p:spPr bwMode="auto">
            <a:xfrm>
              <a:off x="3600" y="3780"/>
              <a:ext cx="1440" cy="720"/>
            </a:xfrm>
            <a:prstGeom prst="rect">
              <a:avLst/>
            </a:prstGeom>
            <a:noFill/>
            <a:ln w="9525">
              <a:noFill/>
              <a:miter lim="800000"/>
              <a:headEnd/>
              <a:tailEnd/>
            </a:ln>
          </p:spPr>
          <p:txBody>
            <a:bodyPr/>
            <a:lstStyle/>
            <a:p>
              <a:pPr algn="ctr"/>
              <a:r>
                <a:rPr lang="he-IL" sz="1100"/>
                <a:t>תוכניות לימודים</a:t>
              </a:r>
              <a:endParaRPr lang="en-US">
                <a:latin typeface="Calibri" pitchFamily="34" charset="0"/>
              </a:endParaRPr>
            </a:p>
          </p:txBody>
        </p:sp>
        <p:sp>
          <p:nvSpPr>
            <p:cNvPr id="9231" name="Text Box 44"/>
            <p:cNvSpPr txBox="1">
              <a:spLocks noChangeArrowheads="1"/>
            </p:cNvSpPr>
            <p:nvPr/>
          </p:nvSpPr>
          <p:spPr bwMode="auto">
            <a:xfrm>
              <a:off x="3960" y="4680"/>
              <a:ext cx="1440" cy="720"/>
            </a:xfrm>
            <a:prstGeom prst="rect">
              <a:avLst/>
            </a:prstGeom>
            <a:noFill/>
            <a:ln w="9525">
              <a:noFill/>
              <a:miter lim="800000"/>
              <a:headEnd/>
              <a:tailEnd/>
            </a:ln>
          </p:spPr>
          <p:txBody>
            <a:bodyPr/>
            <a:lstStyle/>
            <a:p>
              <a:pPr algn="ctr"/>
              <a:r>
                <a:rPr lang="he-IL" sz="1100"/>
                <a:t>תכנים ונושאים</a:t>
              </a:r>
              <a:endParaRPr lang="en-US">
                <a:latin typeface="Calibri" pitchFamily="34" charset="0"/>
              </a:endParaRPr>
            </a:p>
          </p:txBody>
        </p:sp>
        <p:sp>
          <p:nvSpPr>
            <p:cNvPr id="9232" name="Text Box 45"/>
            <p:cNvSpPr txBox="1">
              <a:spLocks noChangeArrowheads="1"/>
            </p:cNvSpPr>
            <p:nvPr/>
          </p:nvSpPr>
          <p:spPr bwMode="auto">
            <a:xfrm>
              <a:off x="4500" y="10080"/>
              <a:ext cx="1440" cy="720"/>
            </a:xfrm>
            <a:prstGeom prst="rect">
              <a:avLst/>
            </a:prstGeom>
            <a:noFill/>
            <a:ln w="9525">
              <a:noFill/>
              <a:miter lim="800000"/>
              <a:headEnd/>
              <a:tailEnd/>
            </a:ln>
          </p:spPr>
          <p:txBody>
            <a:bodyPr/>
            <a:lstStyle/>
            <a:p>
              <a:pPr algn="ctr"/>
              <a:r>
                <a:rPr lang="he-IL" sz="1100"/>
                <a:t>כתות- חדרים</a:t>
              </a:r>
              <a:endParaRPr lang="en-US">
                <a:latin typeface="Calibri" pitchFamily="34" charset="0"/>
              </a:endParaRPr>
            </a:p>
          </p:txBody>
        </p:sp>
        <p:sp>
          <p:nvSpPr>
            <p:cNvPr id="9233" name="Text Box 46"/>
            <p:cNvSpPr txBox="1">
              <a:spLocks noChangeArrowheads="1"/>
            </p:cNvSpPr>
            <p:nvPr/>
          </p:nvSpPr>
          <p:spPr bwMode="auto">
            <a:xfrm>
              <a:off x="3600" y="9180"/>
              <a:ext cx="1080" cy="900"/>
            </a:xfrm>
            <a:prstGeom prst="rect">
              <a:avLst/>
            </a:prstGeom>
            <a:noFill/>
            <a:ln w="9525">
              <a:noFill/>
              <a:miter lim="800000"/>
              <a:headEnd/>
              <a:tailEnd/>
            </a:ln>
          </p:spPr>
          <p:txBody>
            <a:bodyPr/>
            <a:lstStyle/>
            <a:p>
              <a:pPr algn="ctr"/>
              <a:r>
                <a:rPr lang="he-IL" sz="1100"/>
                <a:t>מגרשים וגינות</a:t>
              </a:r>
              <a:endParaRPr lang="en-US">
                <a:latin typeface="Calibri" pitchFamily="34" charset="0"/>
              </a:endParaRPr>
            </a:p>
          </p:txBody>
        </p:sp>
        <p:sp>
          <p:nvSpPr>
            <p:cNvPr id="9234" name="Text Box 47"/>
            <p:cNvSpPr txBox="1">
              <a:spLocks noChangeArrowheads="1"/>
            </p:cNvSpPr>
            <p:nvPr/>
          </p:nvSpPr>
          <p:spPr bwMode="auto">
            <a:xfrm>
              <a:off x="4140" y="8280"/>
              <a:ext cx="1620" cy="900"/>
            </a:xfrm>
            <a:prstGeom prst="rect">
              <a:avLst/>
            </a:prstGeom>
            <a:noFill/>
            <a:ln w="9525">
              <a:noFill/>
              <a:miter lim="800000"/>
              <a:headEnd/>
              <a:tailEnd/>
            </a:ln>
          </p:spPr>
          <p:txBody>
            <a:bodyPr/>
            <a:lstStyle/>
            <a:p>
              <a:pPr algn="ctr"/>
              <a:r>
                <a:rPr lang="he-IL" sz="1100"/>
                <a:t>משאבים טכנולוגיים ואחרים</a:t>
              </a:r>
              <a:endParaRPr lang="en-US">
                <a:latin typeface="Calibri" pitchFamily="34" charset="0"/>
              </a:endParaRPr>
            </a:p>
          </p:txBody>
        </p:sp>
        <p:sp>
          <p:nvSpPr>
            <p:cNvPr id="9235" name="Text Box 48"/>
            <p:cNvSpPr txBox="1">
              <a:spLocks noChangeArrowheads="1"/>
            </p:cNvSpPr>
            <p:nvPr/>
          </p:nvSpPr>
          <p:spPr bwMode="auto">
            <a:xfrm>
              <a:off x="5400" y="8820"/>
              <a:ext cx="1440" cy="720"/>
            </a:xfrm>
            <a:prstGeom prst="rect">
              <a:avLst/>
            </a:prstGeom>
            <a:noFill/>
            <a:ln w="9525">
              <a:noFill/>
              <a:miter lim="800000"/>
              <a:headEnd/>
              <a:tailEnd/>
            </a:ln>
          </p:spPr>
          <p:txBody>
            <a:bodyPr/>
            <a:lstStyle/>
            <a:p>
              <a:pPr algn="ctr"/>
              <a:r>
                <a:rPr lang="he-IL" sz="1100"/>
                <a:t>אסטטיקה ונקיון</a:t>
              </a:r>
              <a:endParaRPr lang="en-US">
                <a:latin typeface="Calibri" pitchFamily="34" charset="0"/>
              </a:endParaRPr>
            </a:p>
          </p:txBody>
        </p:sp>
        <p:sp>
          <p:nvSpPr>
            <p:cNvPr id="9236" name="Text Box 49"/>
            <p:cNvSpPr txBox="1">
              <a:spLocks noChangeArrowheads="1"/>
            </p:cNvSpPr>
            <p:nvPr/>
          </p:nvSpPr>
          <p:spPr bwMode="auto">
            <a:xfrm>
              <a:off x="5580" y="9720"/>
              <a:ext cx="1440" cy="720"/>
            </a:xfrm>
            <a:prstGeom prst="rect">
              <a:avLst/>
            </a:prstGeom>
            <a:noFill/>
            <a:ln w="9525">
              <a:noFill/>
              <a:miter lim="800000"/>
              <a:headEnd/>
              <a:tailEnd/>
            </a:ln>
          </p:spPr>
          <p:txBody>
            <a:bodyPr/>
            <a:lstStyle/>
            <a:p>
              <a:pPr algn="ctr"/>
              <a:r>
                <a:rPr lang="he-IL" sz="1100"/>
                <a:t>מבנים</a:t>
              </a:r>
              <a:endParaRPr lang="en-US">
                <a:latin typeface="Calibri" pitchFamily="34" charset="0"/>
              </a:endParaRPr>
            </a:p>
          </p:txBody>
        </p:sp>
        <p:sp>
          <p:nvSpPr>
            <p:cNvPr id="9237" name="Text Box 50"/>
            <p:cNvSpPr txBox="1">
              <a:spLocks noChangeArrowheads="1"/>
            </p:cNvSpPr>
            <p:nvPr/>
          </p:nvSpPr>
          <p:spPr bwMode="auto">
            <a:xfrm>
              <a:off x="10800" y="10080"/>
              <a:ext cx="1440" cy="720"/>
            </a:xfrm>
            <a:prstGeom prst="rect">
              <a:avLst/>
            </a:prstGeom>
            <a:noFill/>
            <a:ln w="9525">
              <a:noFill/>
              <a:miter lim="800000"/>
              <a:headEnd/>
              <a:tailEnd/>
            </a:ln>
          </p:spPr>
          <p:txBody>
            <a:bodyPr/>
            <a:lstStyle/>
            <a:p>
              <a:pPr algn="ctr"/>
              <a:r>
                <a:rPr lang="he-IL" sz="1100"/>
                <a:t>ארגון מערכת השעות</a:t>
              </a:r>
              <a:endParaRPr lang="en-US">
                <a:latin typeface="Calibri" pitchFamily="34" charset="0"/>
              </a:endParaRPr>
            </a:p>
          </p:txBody>
        </p:sp>
        <p:sp>
          <p:nvSpPr>
            <p:cNvPr id="9238" name="Text Box 51"/>
            <p:cNvSpPr txBox="1">
              <a:spLocks noChangeArrowheads="1"/>
            </p:cNvSpPr>
            <p:nvPr/>
          </p:nvSpPr>
          <p:spPr bwMode="auto">
            <a:xfrm>
              <a:off x="9900" y="9900"/>
              <a:ext cx="1080" cy="900"/>
            </a:xfrm>
            <a:prstGeom prst="rect">
              <a:avLst/>
            </a:prstGeom>
            <a:noFill/>
            <a:ln w="9525">
              <a:noFill/>
              <a:miter lim="800000"/>
              <a:headEnd/>
              <a:tailEnd/>
            </a:ln>
          </p:spPr>
          <p:txBody>
            <a:bodyPr/>
            <a:lstStyle/>
            <a:p>
              <a:pPr algn="ctr"/>
              <a:r>
                <a:rPr lang="he-IL" sz="1100"/>
                <a:t>ארגון הדרכה</a:t>
              </a:r>
              <a:endParaRPr lang="en-US">
                <a:latin typeface="Calibri" pitchFamily="34" charset="0"/>
              </a:endParaRPr>
            </a:p>
          </p:txBody>
        </p:sp>
        <p:sp>
          <p:nvSpPr>
            <p:cNvPr id="9239" name="Text Box 52"/>
            <p:cNvSpPr txBox="1">
              <a:spLocks noChangeArrowheads="1"/>
            </p:cNvSpPr>
            <p:nvPr/>
          </p:nvSpPr>
          <p:spPr bwMode="auto">
            <a:xfrm>
              <a:off x="9540" y="8820"/>
              <a:ext cx="1440" cy="720"/>
            </a:xfrm>
            <a:prstGeom prst="rect">
              <a:avLst/>
            </a:prstGeom>
            <a:noFill/>
            <a:ln w="9525">
              <a:noFill/>
              <a:miter lim="800000"/>
              <a:headEnd/>
              <a:tailEnd/>
            </a:ln>
          </p:spPr>
          <p:txBody>
            <a:bodyPr/>
            <a:lstStyle/>
            <a:p>
              <a:pPr algn="ctr"/>
              <a:r>
                <a:rPr lang="he-IL" sz="1100"/>
                <a:t>ארגון קשרי חוץ</a:t>
              </a:r>
              <a:endParaRPr lang="en-US">
                <a:latin typeface="Calibri" pitchFamily="34" charset="0"/>
              </a:endParaRPr>
            </a:p>
          </p:txBody>
        </p:sp>
        <p:sp>
          <p:nvSpPr>
            <p:cNvPr id="9240" name="Text Box 53"/>
            <p:cNvSpPr txBox="1">
              <a:spLocks noChangeArrowheads="1"/>
            </p:cNvSpPr>
            <p:nvPr/>
          </p:nvSpPr>
          <p:spPr bwMode="auto">
            <a:xfrm>
              <a:off x="11520" y="8820"/>
              <a:ext cx="1440" cy="720"/>
            </a:xfrm>
            <a:prstGeom prst="rect">
              <a:avLst/>
            </a:prstGeom>
            <a:noFill/>
            <a:ln w="9525">
              <a:noFill/>
              <a:miter lim="800000"/>
              <a:headEnd/>
              <a:tailEnd/>
            </a:ln>
          </p:spPr>
          <p:txBody>
            <a:bodyPr/>
            <a:lstStyle/>
            <a:p>
              <a:pPr algn="ctr"/>
              <a:r>
                <a:rPr lang="he-IL" sz="1100"/>
                <a:t>ארגון תכנית הלימודים</a:t>
              </a:r>
              <a:endParaRPr lang="en-US">
                <a:latin typeface="Calibri" pitchFamily="34" charset="0"/>
              </a:endParaRPr>
            </a:p>
          </p:txBody>
        </p:sp>
        <p:sp>
          <p:nvSpPr>
            <p:cNvPr id="9241" name="Text Box 54"/>
            <p:cNvSpPr txBox="1">
              <a:spLocks noChangeArrowheads="1"/>
            </p:cNvSpPr>
            <p:nvPr/>
          </p:nvSpPr>
          <p:spPr bwMode="auto">
            <a:xfrm>
              <a:off x="11520" y="9720"/>
              <a:ext cx="1440" cy="720"/>
            </a:xfrm>
            <a:prstGeom prst="rect">
              <a:avLst/>
            </a:prstGeom>
            <a:noFill/>
            <a:ln w="9525">
              <a:noFill/>
              <a:miter lim="800000"/>
              <a:headEnd/>
              <a:tailEnd/>
            </a:ln>
          </p:spPr>
          <p:txBody>
            <a:bodyPr/>
            <a:lstStyle/>
            <a:p>
              <a:pPr algn="ctr"/>
              <a:r>
                <a:rPr lang="he-IL" sz="1100"/>
                <a:t>ארגון כיתות</a:t>
              </a:r>
              <a:endParaRPr lang="en-US">
                <a:latin typeface="Calibri" pitchFamily="34" charset="0"/>
              </a:endParaRPr>
            </a:p>
          </p:txBody>
        </p:sp>
        <p:sp>
          <p:nvSpPr>
            <p:cNvPr id="9242" name="Text Box 55"/>
            <p:cNvSpPr txBox="1">
              <a:spLocks noChangeArrowheads="1"/>
            </p:cNvSpPr>
            <p:nvPr/>
          </p:nvSpPr>
          <p:spPr bwMode="auto">
            <a:xfrm>
              <a:off x="12960" y="5220"/>
              <a:ext cx="1440" cy="720"/>
            </a:xfrm>
            <a:prstGeom prst="rect">
              <a:avLst/>
            </a:prstGeom>
            <a:noFill/>
            <a:ln w="9525">
              <a:noFill/>
              <a:miter lim="800000"/>
              <a:headEnd/>
              <a:tailEnd/>
            </a:ln>
          </p:spPr>
          <p:txBody>
            <a:bodyPr/>
            <a:lstStyle/>
            <a:p>
              <a:pPr algn="ctr"/>
              <a:r>
                <a:rPr lang="he-IL" sz="1100"/>
                <a:t>קשר עם הורים</a:t>
              </a:r>
              <a:endParaRPr lang="en-US">
                <a:latin typeface="Calibri" pitchFamily="34" charset="0"/>
              </a:endParaRPr>
            </a:p>
          </p:txBody>
        </p:sp>
        <p:sp>
          <p:nvSpPr>
            <p:cNvPr id="9243" name="Text Box 56"/>
            <p:cNvSpPr txBox="1">
              <a:spLocks noChangeArrowheads="1"/>
            </p:cNvSpPr>
            <p:nvPr/>
          </p:nvSpPr>
          <p:spPr bwMode="auto">
            <a:xfrm>
              <a:off x="11700" y="3960"/>
              <a:ext cx="1080" cy="900"/>
            </a:xfrm>
            <a:prstGeom prst="rect">
              <a:avLst/>
            </a:prstGeom>
            <a:noFill/>
            <a:ln w="9525">
              <a:noFill/>
              <a:miter lim="800000"/>
              <a:headEnd/>
              <a:tailEnd/>
            </a:ln>
          </p:spPr>
          <p:txBody>
            <a:bodyPr/>
            <a:lstStyle/>
            <a:p>
              <a:pPr algn="ctr"/>
              <a:r>
                <a:rPr lang="he-IL" sz="1100"/>
                <a:t>אירועים ייחודיים</a:t>
              </a:r>
              <a:endParaRPr lang="en-US">
                <a:latin typeface="Calibri" pitchFamily="34" charset="0"/>
              </a:endParaRPr>
            </a:p>
          </p:txBody>
        </p:sp>
        <p:sp>
          <p:nvSpPr>
            <p:cNvPr id="9244" name="Text Box 57"/>
            <p:cNvSpPr txBox="1">
              <a:spLocks noChangeArrowheads="1"/>
            </p:cNvSpPr>
            <p:nvPr/>
          </p:nvSpPr>
          <p:spPr bwMode="auto">
            <a:xfrm>
              <a:off x="12420" y="3600"/>
              <a:ext cx="1440" cy="720"/>
            </a:xfrm>
            <a:prstGeom prst="rect">
              <a:avLst/>
            </a:prstGeom>
            <a:noFill/>
            <a:ln w="9525">
              <a:noFill/>
              <a:miter lim="800000"/>
              <a:headEnd/>
              <a:tailEnd/>
            </a:ln>
          </p:spPr>
          <p:txBody>
            <a:bodyPr/>
            <a:lstStyle/>
            <a:p>
              <a:pPr algn="ctr"/>
              <a:r>
                <a:rPr lang="he-IL" sz="1100"/>
                <a:t>ישיבות צוות</a:t>
              </a:r>
              <a:endParaRPr lang="en-US">
                <a:latin typeface="Calibri" pitchFamily="34" charset="0"/>
              </a:endParaRPr>
            </a:p>
          </p:txBody>
        </p:sp>
        <p:sp>
          <p:nvSpPr>
            <p:cNvPr id="9245" name="Text Box 58"/>
            <p:cNvSpPr txBox="1">
              <a:spLocks noChangeArrowheads="1"/>
            </p:cNvSpPr>
            <p:nvPr/>
          </p:nvSpPr>
          <p:spPr bwMode="auto">
            <a:xfrm>
              <a:off x="13500" y="3780"/>
              <a:ext cx="1440" cy="720"/>
            </a:xfrm>
            <a:prstGeom prst="rect">
              <a:avLst/>
            </a:prstGeom>
            <a:noFill/>
            <a:ln w="9525">
              <a:noFill/>
              <a:miter lim="800000"/>
              <a:headEnd/>
              <a:tailEnd/>
            </a:ln>
          </p:spPr>
          <p:txBody>
            <a:bodyPr/>
            <a:lstStyle/>
            <a:p>
              <a:pPr algn="ctr"/>
              <a:r>
                <a:rPr lang="he-IL" sz="1100"/>
                <a:t>הפסקות ומסדרים</a:t>
              </a:r>
              <a:endParaRPr lang="en-US">
                <a:latin typeface="Calibri" pitchFamily="34" charset="0"/>
              </a:endParaRPr>
            </a:p>
          </p:txBody>
        </p:sp>
        <p:sp>
          <p:nvSpPr>
            <p:cNvPr id="9246" name="Text Box 59"/>
            <p:cNvSpPr txBox="1">
              <a:spLocks noChangeArrowheads="1"/>
            </p:cNvSpPr>
            <p:nvPr/>
          </p:nvSpPr>
          <p:spPr bwMode="auto">
            <a:xfrm>
              <a:off x="13680" y="4680"/>
              <a:ext cx="1440" cy="720"/>
            </a:xfrm>
            <a:prstGeom prst="rect">
              <a:avLst/>
            </a:prstGeom>
            <a:noFill/>
            <a:ln w="9525">
              <a:noFill/>
              <a:miter lim="800000"/>
              <a:headEnd/>
              <a:tailEnd/>
            </a:ln>
          </p:spPr>
          <p:txBody>
            <a:bodyPr/>
            <a:lstStyle/>
            <a:p>
              <a:pPr algn="ctr"/>
              <a:r>
                <a:rPr lang="he-IL" sz="1100"/>
                <a:t>השתלמות מוסדית</a:t>
              </a:r>
              <a:endParaRPr lang="en-US">
                <a:latin typeface="Calibri" pitchFamily="34" charset="0"/>
              </a:endParaRPr>
            </a:p>
          </p:txBody>
        </p:sp>
        <p:sp>
          <p:nvSpPr>
            <p:cNvPr id="9247" name="Text Box 60"/>
            <p:cNvSpPr txBox="1">
              <a:spLocks noChangeArrowheads="1"/>
            </p:cNvSpPr>
            <p:nvPr/>
          </p:nvSpPr>
          <p:spPr bwMode="auto">
            <a:xfrm>
              <a:off x="7560" y="2700"/>
              <a:ext cx="1440" cy="720"/>
            </a:xfrm>
            <a:prstGeom prst="rect">
              <a:avLst/>
            </a:prstGeom>
            <a:solidFill>
              <a:srgbClr val="FFFF00"/>
            </a:solidFill>
            <a:ln w="9525">
              <a:noFill/>
              <a:miter lim="800000"/>
              <a:headEnd/>
              <a:tailEnd/>
            </a:ln>
          </p:spPr>
          <p:txBody>
            <a:bodyPr/>
            <a:lstStyle/>
            <a:p>
              <a:pPr algn="ctr"/>
              <a:r>
                <a:rPr lang="he-IL" sz="1100" b="1"/>
                <a:t>הורים</a:t>
              </a:r>
              <a:endParaRPr lang="en-US" b="1">
                <a:latin typeface="Calibri" pitchFamily="34" charset="0"/>
              </a:endParaRPr>
            </a:p>
          </p:txBody>
        </p:sp>
        <p:sp>
          <p:nvSpPr>
            <p:cNvPr id="9248" name="Text Box 61"/>
            <p:cNvSpPr txBox="1">
              <a:spLocks noChangeArrowheads="1"/>
            </p:cNvSpPr>
            <p:nvPr/>
          </p:nvSpPr>
          <p:spPr bwMode="auto">
            <a:xfrm>
              <a:off x="6660" y="1620"/>
              <a:ext cx="1080" cy="900"/>
            </a:xfrm>
            <a:prstGeom prst="rect">
              <a:avLst/>
            </a:prstGeom>
            <a:noFill/>
            <a:ln w="9525">
              <a:noFill/>
              <a:miter lim="800000"/>
              <a:headEnd/>
              <a:tailEnd/>
            </a:ln>
          </p:spPr>
          <p:txBody>
            <a:bodyPr/>
            <a:lstStyle/>
            <a:p>
              <a:pPr algn="ctr"/>
              <a:r>
                <a:rPr lang="he-IL" sz="1100"/>
                <a:t>סוכני שינוי</a:t>
              </a:r>
              <a:endParaRPr lang="en-US">
                <a:latin typeface="Calibri" pitchFamily="34" charset="0"/>
              </a:endParaRPr>
            </a:p>
          </p:txBody>
        </p:sp>
        <p:sp>
          <p:nvSpPr>
            <p:cNvPr id="9249" name="Text Box 62"/>
            <p:cNvSpPr txBox="1">
              <a:spLocks noChangeArrowheads="1"/>
            </p:cNvSpPr>
            <p:nvPr/>
          </p:nvSpPr>
          <p:spPr bwMode="auto">
            <a:xfrm>
              <a:off x="6840" y="1080"/>
              <a:ext cx="1440" cy="720"/>
            </a:xfrm>
            <a:prstGeom prst="rect">
              <a:avLst/>
            </a:prstGeom>
            <a:noFill/>
            <a:ln w="9525">
              <a:noFill/>
              <a:miter lim="800000"/>
              <a:headEnd/>
              <a:tailEnd/>
            </a:ln>
          </p:spPr>
          <p:txBody>
            <a:bodyPr/>
            <a:lstStyle/>
            <a:p>
              <a:pPr algn="ctr"/>
              <a:r>
                <a:rPr lang="he-IL" sz="1100"/>
                <a:t>גורמי חוץ</a:t>
              </a:r>
              <a:endParaRPr lang="en-US">
                <a:latin typeface="Calibri" pitchFamily="34" charset="0"/>
              </a:endParaRPr>
            </a:p>
          </p:txBody>
        </p:sp>
        <p:sp>
          <p:nvSpPr>
            <p:cNvPr id="9250" name="Text Box 63"/>
            <p:cNvSpPr txBox="1">
              <a:spLocks noChangeArrowheads="1"/>
            </p:cNvSpPr>
            <p:nvPr/>
          </p:nvSpPr>
          <p:spPr bwMode="auto">
            <a:xfrm>
              <a:off x="8280" y="1080"/>
              <a:ext cx="1440" cy="720"/>
            </a:xfrm>
            <a:prstGeom prst="rect">
              <a:avLst/>
            </a:prstGeom>
            <a:noFill/>
            <a:ln w="9525">
              <a:noFill/>
              <a:miter lim="800000"/>
              <a:headEnd/>
              <a:tailEnd/>
            </a:ln>
          </p:spPr>
          <p:txBody>
            <a:bodyPr/>
            <a:lstStyle/>
            <a:p>
              <a:pPr algn="ctr"/>
              <a:r>
                <a:rPr lang="he-IL" sz="1100"/>
                <a:t>צוות מינהלה ושירותים</a:t>
              </a:r>
              <a:endParaRPr lang="en-US">
                <a:latin typeface="Calibri" pitchFamily="34" charset="0"/>
              </a:endParaRPr>
            </a:p>
          </p:txBody>
        </p:sp>
        <p:sp>
          <p:nvSpPr>
            <p:cNvPr id="9251" name="Text Box 64"/>
            <p:cNvSpPr txBox="1">
              <a:spLocks noChangeArrowheads="1"/>
            </p:cNvSpPr>
            <p:nvPr/>
          </p:nvSpPr>
          <p:spPr bwMode="auto">
            <a:xfrm>
              <a:off x="8280" y="2340"/>
              <a:ext cx="1440" cy="720"/>
            </a:xfrm>
            <a:prstGeom prst="rect">
              <a:avLst/>
            </a:prstGeom>
            <a:noFill/>
            <a:ln w="9525">
              <a:noFill/>
              <a:miter lim="800000"/>
              <a:headEnd/>
              <a:tailEnd/>
            </a:ln>
          </p:spPr>
          <p:txBody>
            <a:bodyPr/>
            <a:lstStyle/>
            <a:p>
              <a:pPr algn="ctr"/>
              <a:r>
                <a:rPr lang="he-IL" sz="1100"/>
                <a:t>צוות טיפול</a:t>
              </a:r>
              <a:endParaRPr lang="en-US">
                <a:latin typeface="Calibri" pitchFamily="34" charset="0"/>
              </a:endParaRPr>
            </a:p>
          </p:txBody>
        </p:sp>
        <p:sp>
          <p:nvSpPr>
            <p:cNvPr id="9252" name="Text Box 65"/>
            <p:cNvSpPr txBox="1">
              <a:spLocks noChangeArrowheads="1"/>
            </p:cNvSpPr>
            <p:nvPr/>
          </p:nvSpPr>
          <p:spPr bwMode="auto">
            <a:xfrm>
              <a:off x="9540" y="9360"/>
              <a:ext cx="900" cy="720"/>
            </a:xfrm>
            <a:prstGeom prst="rect">
              <a:avLst/>
            </a:prstGeom>
            <a:noFill/>
            <a:ln w="9525">
              <a:noFill/>
              <a:miter lim="800000"/>
              <a:headEnd/>
              <a:tailEnd/>
            </a:ln>
          </p:spPr>
          <p:txBody>
            <a:bodyPr/>
            <a:lstStyle/>
            <a:p>
              <a:pPr algn="ctr"/>
              <a:r>
                <a:rPr lang="he-IL" sz="1100"/>
                <a:t>ארגון זמן</a:t>
              </a:r>
              <a:endParaRPr lang="en-US">
                <a:latin typeface="Calibri" pitchFamily="34" charset="0"/>
              </a:endParaRPr>
            </a:p>
          </p:txBody>
        </p:sp>
        <p:sp>
          <p:nvSpPr>
            <p:cNvPr id="9253" name="Text Box 66"/>
            <p:cNvSpPr txBox="1">
              <a:spLocks noChangeArrowheads="1"/>
            </p:cNvSpPr>
            <p:nvPr/>
          </p:nvSpPr>
          <p:spPr bwMode="auto">
            <a:xfrm>
              <a:off x="10440" y="8460"/>
              <a:ext cx="1800" cy="720"/>
            </a:xfrm>
            <a:prstGeom prst="rect">
              <a:avLst/>
            </a:prstGeom>
            <a:noFill/>
            <a:ln w="9525">
              <a:noFill/>
              <a:miter lim="800000"/>
              <a:headEnd/>
              <a:tailEnd/>
            </a:ln>
          </p:spPr>
          <p:txBody>
            <a:bodyPr/>
            <a:lstStyle/>
            <a:p>
              <a:pPr algn="ctr"/>
              <a:r>
                <a:rPr lang="he-IL" sz="1100"/>
                <a:t>חלוקת תפקידים וסמכויות</a:t>
              </a:r>
              <a:endParaRPr lang="en-US">
                <a:latin typeface="Calibri" pitchFamily="34" charset="0"/>
              </a:endParaRPr>
            </a:p>
          </p:txBody>
        </p:sp>
        <p:sp>
          <p:nvSpPr>
            <p:cNvPr id="9254" name="Text Box 67"/>
            <p:cNvSpPr txBox="1">
              <a:spLocks noChangeArrowheads="1"/>
            </p:cNvSpPr>
            <p:nvPr/>
          </p:nvSpPr>
          <p:spPr bwMode="auto">
            <a:xfrm>
              <a:off x="12420" y="5040"/>
              <a:ext cx="1080" cy="900"/>
            </a:xfrm>
            <a:prstGeom prst="rect">
              <a:avLst/>
            </a:prstGeom>
            <a:noFill/>
            <a:ln w="9525">
              <a:noFill/>
              <a:miter lim="800000"/>
              <a:headEnd/>
              <a:tailEnd/>
            </a:ln>
          </p:spPr>
          <p:txBody>
            <a:bodyPr/>
            <a:lstStyle/>
            <a:p>
              <a:pPr algn="ctr"/>
              <a:r>
                <a:rPr lang="he-IL" sz="1100"/>
                <a:t>צוותי סיועי</a:t>
              </a:r>
              <a:endParaRPr lang="en-US">
                <a:latin typeface="Calibri" pitchFamily="34" charset="0"/>
              </a:endParaRPr>
            </a:p>
          </p:txBody>
        </p:sp>
        <p:sp>
          <p:nvSpPr>
            <p:cNvPr id="9255" name="Text Box 68"/>
            <p:cNvSpPr txBox="1">
              <a:spLocks noChangeArrowheads="1"/>
            </p:cNvSpPr>
            <p:nvPr/>
          </p:nvSpPr>
          <p:spPr bwMode="auto">
            <a:xfrm>
              <a:off x="11700" y="4680"/>
              <a:ext cx="1080" cy="900"/>
            </a:xfrm>
            <a:prstGeom prst="rect">
              <a:avLst/>
            </a:prstGeom>
            <a:noFill/>
            <a:ln w="9525">
              <a:noFill/>
              <a:miter lim="800000"/>
              <a:headEnd/>
              <a:tailEnd/>
            </a:ln>
          </p:spPr>
          <p:txBody>
            <a:bodyPr/>
            <a:lstStyle/>
            <a:p>
              <a:pPr algn="ctr"/>
              <a:r>
                <a:rPr lang="he-IL" sz="1100"/>
                <a:t>חברת תלמידים</a:t>
              </a:r>
              <a:endParaRPr lang="en-US">
                <a:latin typeface="Calibri" pitchFamily="34" charset="0"/>
              </a:endParaRPr>
            </a:p>
          </p:txBody>
        </p:sp>
        <p:sp>
          <p:nvSpPr>
            <p:cNvPr id="9256" name="Text Box 69"/>
            <p:cNvSpPr txBox="1">
              <a:spLocks noChangeArrowheads="1"/>
            </p:cNvSpPr>
            <p:nvPr/>
          </p:nvSpPr>
          <p:spPr bwMode="auto">
            <a:xfrm>
              <a:off x="6840" y="2340"/>
              <a:ext cx="1440" cy="720"/>
            </a:xfrm>
            <a:prstGeom prst="rect">
              <a:avLst/>
            </a:prstGeom>
            <a:noFill/>
            <a:ln w="9525">
              <a:noFill/>
              <a:miter lim="800000"/>
              <a:headEnd/>
              <a:tailEnd/>
            </a:ln>
          </p:spPr>
          <p:txBody>
            <a:bodyPr/>
            <a:lstStyle/>
            <a:p>
              <a:pPr algn="ctr"/>
              <a:r>
                <a:rPr lang="he-IL" sz="1100"/>
                <a:t>מורים</a:t>
              </a:r>
              <a:endParaRPr lang="en-US">
                <a:latin typeface="Calibri" pitchFamily="34" charset="0"/>
              </a:endParaRPr>
            </a:p>
          </p:txBody>
        </p:sp>
        <p:sp>
          <p:nvSpPr>
            <p:cNvPr id="9257" name="Text Box 70"/>
            <p:cNvSpPr txBox="1">
              <a:spLocks noChangeArrowheads="1"/>
            </p:cNvSpPr>
            <p:nvPr/>
          </p:nvSpPr>
          <p:spPr bwMode="auto">
            <a:xfrm>
              <a:off x="8820" y="1980"/>
              <a:ext cx="1080" cy="900"/>
            </a:xfrm>
            <a:prstGeom prst="rect">
              <a:avLst/>
            </a:prstGeom>
            <a:noFill/>
            <a:ln w="9525">
              <a:noFill/>
              <a:miter lim="800000"/>
              <a:headEnd/>
              <a:tailEnd/>
            </a:ln>
          </p:spPr>
          <p:txBody>
            <a:bodyPr/>
            <a:lstStyle/>
            <a:p>
              <a:pPr algn="ctr"/>
              <a:r>
                <a:rPr lang="he-IL" sz="1100"/>
                <a:t>מנהל</a:t>
              </a:r>
              <a:endParaRPr lang="en-US">
                <a:latin typeface="Calibri" pitchFamily="34" charset="0"/>
              </a:endParaRPr>
            </a:p>
          </p:txBody>
        </p:sp>
        <p:sp>
          <p:nvSpPr>
            <p:cNvPr id="9258" name="Text Box 71"/>
            <p:cNvSpPr txBox="1">
              <a:spLocks noChangeArrowheads="1"/>
            </p:cNvSpPr>
            <p:nvPr/>
          </p:nvSpPr>
          <p:spPr bwMode="auto">
            <a:xfrm>
              <a:off x="7740" y="720"/>
              <a:ext cx="1080" cy="900"/>
            </a:xfrm>
            <a:prstGeom prst="rect">
              <a:avLst/>
            </a:prstGeom>
            <a:solidFill>
              <a:srgbClr val="FFFF00"/>
            </a:solidFill>
            <a:ln w="9525">
              <a:noFill/>
              <a:miter lim="800000"/>
              <a:headEnd/>
              <a:tailEnd/>
            </a:ln>
          </p:spPr>
          <p:txBody>
            <a:bodyPr/>
            <a:lstStyle/>
            <a:p>
              <a:pPr algn="ctr"/>
              <a:r>
                <a:rPr lang="he-IL" sz="1100" b="1"/>
                <a:t>תלמידים</a:t>
              </a:r>
              <a:endParaRPr lang="en-US" b="1">
                <a:latin typeface="Calibri" pitchFamily="34" charset="0"/>
              </a:endParaRPr>
            </a:p>
          </p:txBody>
        </p:sp>
        <p:sp>
          <p:nvSpPr>
            <p:cNvPr id="9259" name="Text Box 72"/>
            <p:cNvSpPr txBox="1">
              <a:spLocks noChangeArrowheads="1"/>
            </p:cNvSpPr>
            <p:nvPr/>
          </p:nvSpPr>
          <p:spPr bwMode="auto">
            <a:xfrm>
              <a:off x="7560" y="6480"/>
              <a:ext cx="1440" cy="720"/>
            </a:xfrm>
            <a:prstGeom prst="rect">
              <a:avLst/>
            </a:prstGeom>
            <a:noFill/>
            <a:ln w="9525">
              <a:noFill/>
              <a:miter lim="800000"/>
              <a:headEnd/>
              <a:tailEnd/>
            </a:ln>
          </p:spPr>
          <p:txBody>
            <a:bodyPr/>
            <a:lstStyle/>
            <a:p>
              <a:pPr algn="ctr"/>
              <a:r>
                <a:rPr lang="he-IL" sz="1100"/>
                <a:t>עקרונות חינוכיים</a:t>
              </a:r>
              <a:endParaRPr lang="en-US">
                <a:latin typeface="Calibri" pitchFamily="34" charset="0"/>
              </a:endParaRPr>
            </a:p>
          </p:txBody>
        </p:sp>
        <p:sp>
          <p:nvSpPr>
            <p:cNvPr id="9260" name="Text Box 73"/>
            <p:cNvSpPr txBox="1">
              <a:spLocks noChangeArrowheads="1"/>
            </p:cNvSpPr>
            <p:nvPr/>
          </p:nvSpPr>
          <p:spPr bwMode="auto">
            <a:xfrm>
              <a:off x="6660" y="5580"/>
              <a:ext cx="1080" cy="900"/>
            </a:xfrm>
            <a:prstGeom prst="rect">
              <a:avLst/>
            </a:prstGeom>
            <a:noFill/>
            <a:ln w="9525">
              <a:noFill/>
              <a:miter lim="800000"/>
              <a:headEnd/>
              <a:tailEnd/>
            </a:ln>
          </p:spPr>
          <p:txBody>
            <a:bodyPr/>
            <a:lstStyle/>
            <a:p>
              <a:pPr algn="ctr"/>
              <a:r>
                <a:rPr lang="he-IL" sz="1100"/>
                <a:t>"אני מאמין"</a:t>
              </a:r>
              <a:endParaRPr lang="en-US">
                <a:latin typeface="Calibri" pitchFamily="34" charset="0"/>
              </a:endParaRPr>
            </a:p>
          </p:txBody>
        </p:sp>
        <p:sp>
          <p:nvSpPr>
            <p:cNvPr id="9261" name="Text Box 74"/>
            <p:cNvSpPr txBox="1">
              <a:spLocks noChangeArrowheads="1"/>
            </p:cNvSpPr>
            <p:nvPr/>
          </p:nvSpPr>
          <p:spPr bwMode="auto">
            <a:xfrm>
              <a:off x="7200" y="4860"/>
              <a:ext cx="1440" cy="720"/>
            </a:xfrm>
            <a:prstGeom prst="rect">
              <a:avLst/>
            </a:prstGeom>
            <a:noFill/>
            <a:ln w="9525">
              <a:noFill/>
              <a:miter lim="800000"/>
              <a:headEnd/>
              <a:tailEnd/>
            </a:ln>
          </p:spPr>
          <p:txBody>
            <a:bodyPr/>
            <a:lstStyle/>
            <a:p>
              <a:pPr algn="ctr"/>
              <a:r>
                <a:rPr lang="he-IL" sz="1100"/>
                <a:t>מדיניות מוסרית</a:t>
              </a:r>
              <a:endParaRPr lang="en-US">
                <a:latin typeface="Calibri" pitchFamily="34" charset="0"/>
              </a:endParaRPr>
            </a:p>
          </p:txBody>
        </p:sp>
        <p:sp>
          <p:nvSpPr>
            <p:cNvPr id="9262" name="Text Box 75"/>
            <p:cNvSpPr txBox="1">
              <a:spLocks noChangeArrowheads="1"/>
            </p:cNvSpPr>
            <p:nvPr/>
          </p:nvSpPr>
          <p:spPr bwMode="auto">
            <a:xfrm>
              <a:off x="8280" y="5040"/>
              <a:ext cx="1440" cy="720"/>
            </a:xfrm>
            <a:prstGeom prst="rect">
              <a:avLst/>
            </a:prstGeom>
            <a:noFill/>
            <a:ln w="9525">
              <a:noFill/>
              <a:miter lim="800000"/>
              <a:headEnd/>
              <a:tailEnd/>
            </a:ln>
          </p:spPr>
          <p:txBody>
            <a:bodyPr/>
            <a:lstStyle/>
            <a:p>
              <a:pPr algn="ctr"/>
              <a:r>
                <a:rPr lang="he-IL" sz="1100"/>
                <a:t>עמדות חינוכיות</a:t>
              </a:r>
              <a:endParaRPr lang="en-US">
                <a:latin typeface="Calibri" pitchFamily="34" charset="0"/>
              </a:endParaRPr>
            </a:p>
          </p:txBody>
        </p:sp>
        <p:sp>
          <p:nvSpPr>
            <p:cNvPr id="9263" name="Text Box 76"/>
            <p:cNvSpPr txBox="1">
              <a:spLocks noChangeArrowheads="1"/>
            </p:cNvSpPr>
            <p:nvPr/>
          </p:nvSpPr>
          <p:spPr bwMode="auto">
            <a:xfrm>
              <a:off x="8640" y="5940"/>
              <a:ext cx="1440" cy="720"/>
            </a:xfrm>
            <a:prstGeom prst="rect">
              <a:avLst/>
            </a:prstGeom>
            <a:noFill/>
            <a:ln w="9525">
              <a:noFill/>
              <a:miter lim="800000"/>
              <a:headEnd/>
              <a:tailEnd/>
            </a:ln>
          </p:spPr>
          <p:txBody>
            <a:bodyPr/>
            <a:lstStyle/>
            <a:p>
              <a:pPr algn="ctr"/>
              <a:r>
                <a:rPr lang="he-IL" sz="1100"/>
                <a:t>השקפת</a:t>
              </a:r>
            </a:p>
            <a:p>
              <a:pPr algn="ctr"/>
              <a:r>
                <a:rPr lang="he-IL" sz="1100"/>
                <a:t>עולם</a:t>
              </a:r>
              <a:endParaRPr lang="en-US">
                <a:latin typeface="Calibri" pitchFamily="34" charset="0"/>
              </a:endParaRPr>
            </a:p>
          </p:txBody>
        </p:sp>
      </p:grpSp>
      <p:sp>
        <p:nvSpPr>
          <p:cNvPr id="81" name="הסבר מלבני מעוגל 80"/>
          <p:cNvSpPr/>
          <p:nvPr/>
        </p:nvSpPr>
        <p:spPr>
          <a:xfrm>
            <a:off x="3657600" y="838200"/>
            <a:ext cx="1143000" cy="381000"/>
          </a:xfrm>
          <a:prstGeom prst="wedgeRoundRectCallout">
            <a:avLst>
              <a:gd name="adj1" fmla="val -17484"/>
              <a:gd name="adj2" fmla="val 1145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dirty="0"/>
              <a:t>אנושי</a:t>
            </a:r>
          </a:p>
        </p:txBody>
      </p:sp>
      <p:sp>
        <p:nvSpPr>
          <p:cNvPr id="82" name="הסבר מלבני מעוגל 81"/>
          <p:cNvSpPr/>
          <p:nvPr/>
        </p:nvSpPr>
        <p:spPr>
          <a:xfrm>
            <a:off x="6172200" y="4876800"/>
            <a:ext cx="2133600" cy="457200"/>
          </a:xfrm>
          <a:prstGeom prst="wedgeRoundRectCallout">
            <a:avLst>
              <a:gd name="adj1" fmla="val -35331"/>
              <a:gd name="adj2" fmla="val 747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dirty="0"/>
              <a:t>ארגוני:</a:t>
            </a:r>
            <a:r>
              <a:rPr lang="en-US" sz="2400" dirty="0"/>
              <a:t> </a:t>
            </a:r>
            <a:r>
              <a:rPr lang="he-IL" sz="2400" dirty="0"/>
              <a:t>תפקידים</a:t>
            </a:r>
          </a:p>
        </p:txBody>
      </p:sp>
      <p:sp>
        <p:nvSpPr>
          <p:cNvPr id="84" name="הסבר מלבני מעוגל 83"/>
          <p:cNvSpPr/>
          <p:nvPr/>
        </p:nvSpPr>
        <p:spPr>
          <a:xfrm>
            <a:off x="228600" y="1828800"/>
            <a:ext cx="2895600" cy="533400"/>
          </a:xfrm>
          <a:prstGeom prst="wedgeRoundRectCallout">
            <a:avLst>
              <a:gd name="adj1" fmla="val -11354"/>
              <a:gd name="adj2" fmla="val 141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dirty="0"/>
              <a:t>פדגוגי: הערכה ובקרה</a:t>
            </a:r>
          </a:p>
        </p:txBody>
      </p:sp>
      <p:sp>
        <p:nvSpPr>
          <p:cNvPr id="85" name="הסבר מלבני מעוגל 84"/>
          <p:cNvSpPr/>
          <p:nvPr/>
        </p:nvSpPr>
        <p:spPr>
          <a:xfrm>
            <a:off x="6705600" y="2286000"/>
            <a:ext cx="2362200" cy="457200"/>
          </a:xfrm>
          <a:prstGeom prst="wedgeRoundRectCallout">
            <a:avLst>
              <a:gd name="adj1" fmla="val -743"/>
              <a:gd name="adj2" fmla="val 816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dirty="0"/>
              <a:t>מנגנונים:</a:t>
            </a:r>
            <a:r>
              <a:rPr lang="en-US" sz="2400" dirty="0"/>
              <a:t> </a:t>
            </a:r>
            <a:r>
              <a:rPr lang="he-IL" sz="2400" dirty="0"/>
              <a:t>תקשורת</a:t>
            </a:r>
          </a:p>
        </p:txBody>
      </p:sp>
      <p:sp>
        <p:nvSpPr>
          <p:cNvPr id="86" name="הסבר מלבני מעוגל 85"/>
          <p:cNvSpPr/>
          <p:nvPr/>
        </p:nvSpPr>
        <p:spPr>
          <a:xfrm>
            <a:off x="609600" y="4572000"/>
            <a:ext cx="1981200" cy="685800"/>
          </a:xfrm>
          <a:prstGeom prst="wedgeRoundRectCallout">
            <a:avLst>
              <a:gd name="adj1" fmla="val 38036"/>
              <a:gd name="adj2" fmla="val 668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dirty="0"/>
              <a:t>מרחב וחומר:</a:t>
            </a:r>
            <a:r>
              <a:rPr lang="en-US" sz="2400" dirty="0"/>
              <a:t> </a:t>
            </a:r>
            <a:r>
              <a:rPr lang="he-IL" sz="2400" dirty="0"/>
              <a:t>טכנולוגיה</a:t>
            </a:r>
          </a:p>
        </p:txBody>
      </p:sp>
      <p:sp>
        <p:nvSpPr>
          <p:cNvPr id="87" name="הסבר מלבני מעוגל 86"/>
          <p:cNvSpPr/>
          <p:nvPr/>
        </p:nvSpPr>
        <p:spPr>
          <a:xfrm>
            <a:off x="3048000" y="3048000"/>
            <a:ext cx="2438400" cy="381000"/>
          </a:xfrm>
          <a:prstGeom prst="wedgeRoundRectCallout">
            <a:avLst>
              <a:gd name="adj1" fmla="val 12247"/>
              <a:gd name="adj2" fmla="val 1589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dirty="0"/>
              <a:t>אידיאולוגי: שקיפות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dissolv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dissolve">
                                      <p:cBhvr>
                                        <p:cTn id="3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4" grpId="0" animBg="1"/>
      <p:bldP spid="85" grpId="0" animBg="1"/>
      <p:bldP spid="86" grpId="0"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1676400"/>
            <a:ext cx="7162800" cy="1066800"/>
          </a:xfrm>
        </p:spPr>
        <p:txBody>
          <a:bodyPr rtlCol="1">
            <a:normAutofit/>
          </a:bodyPr>
          <a:lstStyle/>
          <a:p>
            <a:pPr eaLnBrk="1" fontAlgn="auto" hangingPunct="1">
              <a:spcAft>
                <a:spcPts val="0"/>
              </a:spcAft>
              <a:defRPr/>
            </a:pPr>
            <a:r>
              <a:rPr lang="he-IL" dirty="0" smtClean="0"/>
              <a:t>השערות המחקר:</a:t>
            </a:r>
            <a:endParaRPr lang="he-IL" dirty="0"/>
          </a:p>
        </p:txBody>
      </p:sp>
      <p:sp>
        <p:nvSpPr>
          <p:cNvPr id="3" name="מציין מיקום תוכן 2"/>
          <p:cNvSpPr>
            <a:spLocks noGrp="1"/>
          </p:cNvSpPr>
          <p:nvPr>
            <p:ph idx="1"/>
          </p:nvPr>
        </p:nvSpPr>
        <p:spPr>
          <a:xfrm>
            <a:off x="0" y="76200"/>
            <a:ext cx="8915400" cy="5029200"/>
          </a:xfrm>
        </p:spPr>
        <p:txBody>
          <a:bodyPr rtlCol="1">
            <a:normAutofit/>
          </a:bodyPr>
          <a:lstStyle/>
          <a:p>
            <a:pPr marL="514350" indent="-514350" algn="ctr" eaLnBrk="1" fontAlgn="auto" hangingPunct="1">
              <a:spcAft>
                <a:spcPts val="0"/>
              </a:spcAft>
              <a:buFont typeface="Arial" pitchFamily="34" charset="0"/>
              <a:buNone/>
              <a:defRPr/>
            </a:pPr>
            <a:r>
              <a:rPr lang="en-US" dirty="0" smtClean="0"/>
              <a:t>Interactivity - </a:t>
            </a:r>
            <a:r>
              <a:rPr lang="en-US" b="0" dirty="0" smtClean="0"/>
              <a:t>“a process-related variable concerning responsiveness” (</a:t>
            </a:r>
            <a:r>
              <a:rPr lang="en-US" b="0" dirty="0" err="1" smtClean="0"/>
              <a:t>Rafaeli</a:t>
            </a:r>
            <a:r>
              <a:rPr lang="en-US" b="0" dirty="0" smtClean="0"/>
              <a:t> &amp; Ariel, 2007, p. 84):</a:t>
            </a:r>
          </a:p>
          <a:p>
            <a:pPr marL="514350" indent="-514350" algn="ctr" eaLnBrk="1" fontAlgn="auto" hangingPunct="1">
              <a:spcAft>
                <a:spcPts val="0"/>
              </a:spcAft>
              <a:buFont typeface="Arial" pitchFamily="34" charset="0"/>
              <a:buNone/>
              <a:defRPr/>
            </a:pPr>
            <a:r>
              <a:rPr lang="he-IL" dirty="0" smtClean="0"/>
              <a:t>הזנת נתונים ע"י </a:t>
            </a:r>
            <a:r>
              <a:rPr lang="he-IL" dirty="0" err="1" smtClean="0"/>
              <a:t>עו"ה</a:t>
            </a:r>
            <a:r>
              <a:rPr lang="he-IL" dirty="0" smtClean="0"/>
              <a:t>, כניסות למערכת של תלמידים והורים</a:t>
            </a:r>
          </a:p>
          <a:p>
            <a:pPr marL="514350" indent="-514350" eaLnBrk="1" fontAlgn="auto" hangingPunct="1">
              <a:spcAft>
                <a:spcPts val="0"/>
              </a:spcAft>
              <a:buFont typeface="Arial" pitchFamily="34" charset="0"/>
              <a:buNone/>
              <a:defRPr/>
            </a:pPr>
            <a:endParaRPr lang="he-IL" dirty="0" smtClean="0"/>
          </a:p>
          <a:p>
            <a:pPr marL="514350" indent="-514350" eaLnBrk="1" fontAlgn="auto" hangingPunct="1">
              <a:spcAft>
                <a:spcPts val="0"/>
              </a:spcAft>
              <a:buFont typeface="Arial" pitchFamily="34" charset="0"/>
              <a:buAutoNum type="arabicParenBoth"/>
              <a:defRPr/>
            </a:pPr>
            <a:endParaRPr lang="he-IL" dirty="0" smtClean="0"/>
          </a:p>
          <a:p>
            <a:pPr>
              <a:defRPr/>
            </a:pPr>
            <a:r>
              <a:rPr lang="he-IL" dirty="0" smtClean="0"/>
              <a:t>אינטראקטיביות רבה יותר של עובדי הוראה תגביר אינטראקטיביות בקרב המשפחות </a:t>
            </a:r>
            <a:r>
              <a:rPr lang="he-IL" b="0" dirty="0" smtClean="0"/>
              <a:t>(פוקס, 1995)</a:t>
            </a:r>
          </a:p>
          <a:p>
            <a:pPr>
              <a:defRPr/>
            </a:pPr>
            <a:r>
              <a:rPr lang="he-IL" b="0" dirty="0" smtClean="0"/>
              <a:t>בדומה למעורבות הורית </a:t>
            </a:r>
            <a:r>
              <a:rPr lang="en-US" b="0" dirty="0" smtClean="0"/>
              <a:t>offline</a:t>
            </a:r>
            <a:r>
              <a:rPr lang="he-IL" b="0" dirty="0" smtClean="0"/>
              <a:t> (</a:t>
            </a:r>
            <a:r>
              <a:rPr lang="en-US" b="0" dirty="0" smtClean="0"/>
              <a:t>Lamb, 2010</a:t>
            </a:r>
            <a:r>
              <a:rPr lang="he-IL" b="0" dirty="0" smtClean="0"/>
              <a:t>),                     </a:t>
            </a:r>
            <a:r>
              <a:rPr lang="he-IL" dirty="0" smtClean="0"/>
              <a:t>מספר כניסות של אימהות </a:t>
            </a:r>
            <a:r>
              <a:rPr lang="he-IL" dirty="0" err="1" smtClean="0"/>
              <a:t>למשו"ב</a:t>
            </a:r>
            <a:r>
              <a:rPr lang="he-IL" dirty="0" smtClean="0"/>
              <a:t> יהיה גדול מזה של אבות</a:t>
            </a:r>
            <a:endParaRPr lang="he-IL" b="0" dirty="0" smtClean="0"/>
          </a:p>
          <a:p>
            <a:pPr algn="ctr" eaLnBrk="1" fontAlgn="auto" hangingPunct="1">
              <a:spcAft>
                <a:spcPts val="0"/>
              </a:spcAft>
              <a:buFont typeface="Arial" pitchFamily="34" charset="0"/>
              <a:buNone/>
              <a:defRPr/>
            </a:pPr>
            <a:r>
              <a:rPr lang="he-IL" sz="2400" dirty="0" smtClean="0"/>
              <a:t>   </a:t>
            </a:r>
          </a:p>
          <a:p>
            <a:pPr algn="ctr" eaLnBrk="1" fontAlgn="auto" hangingPunct="1">
              <a:spcAft>
                <a:spcPts val="0"/>
              </a:spcAft>
              <a:buFont typeface="Arial" pitchFamily="34" charset="0"/>
              <a:buNone/>
              <a:defRPr/>
            </a:pPr>
            <a:endParaRPr lang="he-IL" sz="2400" dirty="0" smtClean="0"/>
          </a:p>
          <a:p>
            <a:pPr algn="ctr" eaLnBrk="1" fontAlgn="auto" hangingPunct="1">
              <a:spcAft>
                <a:spcPts val="0"/>
              </a:spcAft>
              <a:buFont typeface="Arial" pitchFamily="34" charset="0"/>
              <a:buNone/>
              <a:defRPr/>
            </a:pPr>
            <a:endParaRPr lang="he-IL" sz="2400" dirty="0" smtClean="0"/>
          </a:p>
          <a:p>
            <a:pPr algn="ctr" eaLnBrk="1" fontAlgn="auto" hangingPunct="1">
              <a:spcAft>
                <a:spcPts val="0"/>
              </a:spcAft>
              <a:buFont typeface="Arial" pitchFamily="34" charset="0"/>
              <a:buNone/>
              <a:defRPr/>
            </a:pPr>
            <a:endParaRPr lang="he-IL" sz="2400" dirty="0" smtClean="0"/>
          </a:p>
          <a:p>
            <a:pPr algn="ctr" eaLnBrk="1" fontAlgn="auto" hangingPunct="1">
              <a:spcAft>
                <a:spcPts val="0"/>
              </a:spcAft>
              <a:buFont typeface="Arial" pitchFamily="34" charset="0"/>
              <a:buNone/>
              <a:defRPr/>
            </a:pPr>
            <a:endParaRPr lang="he-IL" sz="2400" dirty="0" smtClean="0"/>
          </a:p>
        </p:txBody>
      </p:sp>
      <p:pic>
        <p:nvPicPr>
          <p:cNvPr id="8197" name="Picture 6" descr="C:\Documents and Settings\User\My Documents\Presentation pictures\Chais Mashov 2010\42-17073859.jpg"/>
          <p:cNvPicPr>
            <a:picLocks noChangeAspect="1" noChangeArrowheads="1"/>
          </p:cNvPicPr>
          <p:nvPr/>
        </p:nvPicPr>
        <p:blipFill>
          <a:blip r:embed="rId3"/>
          <a:srcRect/>
          <a:stretch>
            <a:fillRect/>
          </a:stretch>
        </p:blipFill>
        <p:spPr bwMode="auto">
          <a:xfrm>
            <a:off x="1524000" y="4495800"/>
            <a:ext cx="2197100" cy="2057400"/>
          </a:xfrm>
          <a:prstGeom prst="rect">
            <a:avLst/>
          </a:prstGeom>
          <a:noFill/>
          <a:ln w="9525">
            <a:noFill/>
            <a:miter lim="800000"/>
            <a:headEnd/>
            <a:tailEnd/>
          </a:ln>
        </p:spPr>
      </p:pic>
      <p:pic>
        <p:nvPicPr>
          <p:cNvPr id="7" name="Picture 10" descr="Mother and daughter using laptop"/>
          <p:cNvPicPr>
            <a:picLocks noChangeAspect="1" noChangeArrowheads="1"/>
          </p:cNvPicPr>
          <p:nvPr/>
        </p:nvPicPr>
        <p:blipFill>
          <a:blip r:embed="rId4"/>
          <a:srcRect/>
          <a:stretch>
            <a:fillRect/>
          </a:stretch>
        </p:blipFill>
        <p:spPr bwMode="auto">
          <a:xfrm>
            <a:off x="5308600" y="4495800"/>
            <a:ext cx="2006600" cy="2057400"/>
          </a:xfrm>
          <a:prstGeom prst="rect">
            <a:avLst/>
          </a:prstGeom>
          <a:noFill/>
          <a:ln w="9525">
            <a:noFill/>
            <a:miter lim="800000"/>
            <a:headEnd/>
            <a:tailEnd/>
          </a:ln>
        </p:spPr>
      </p:pic>
      <p:sp>
        <p:nvSpPr>
          <p:cNvPr id="8" name="לא שווה 7"/>
          <p:cNvSpPr/>
          <p:nvPr/>
        </p:nvSpPr>
        <p:spPr>
          <a:xfrm>
            <a:off x="3657600" y="5181600"/>
            <a:ext cx="1676400" cy="7620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dissolve">
                                      <p:cBhvr>
                                        <p:cTn id="21" dur="500"/>
                                        <p:tgtEl>
                                          <p:spTgt spid="8197"/>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1020</Words>
  <Application>Microsoft Office PowerPoint</Application>
  <PresentationFormat>‫הצגה על המסך (4:3)</PresentationFormat>
  <Paragraphs>221</Paragraphs>
  <Slides>16</Slides>
  <Notes>6</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Times New Roman</vt:lpstr>
      <vt:lpstr>David</vt:lpstr>
      <vt:lpstr>Wingdings</vt:lpstr>
      <vt:lpstr>ערכת נושא Office</vt:lpstr>
      <vt:lpstr>מעורבות הורית גרסת המאה ה-21:                                           תלמידים והוריהם במשו"ב -                   מערכת מקוונת לניהול למידה </vt:lpstr>
      <vt:lpstr>משו"ב משפחות ככלי למעורבות הורית -נושאי שיעור ושיעורי בית</vt:lpstr>
      <vt:lpstr>משו"ב משפחות ככלי למעורבות הורית –מעקב ציונים</vt:lpstr>
      <vt:lpstr>משו"ב משפחות ככלי למעורבות הורית – מעקב תיפקוד והתנהגות</vt:lpstr>
      <vt:lpstr>משו"ב משפחות ככלי למעורבות הורית – מעקב תיפקוד והתנהגות</vt:lpstr>
      <vt:lpstr>משו"ב משפחות ככלי למעורבות הורית – מעקב תיפקוד והתנהגות</vt:lpstr>
      <vt:lpstr>משו"ב משפחות ככלי למעורבות הורית –תקשורת שוטפת עם עובדי ההוראה</vt:lpstr>
      <vt:lpstr>המפה המערכתית של השינוי (פוקס, 1995)</vt:lpstr>
      <vt:lpstr>השערות המחקר:</vt:lpstr>
      <vt:lpstr>שיטת המחקר</vt:lpstr>
      <vt:lpstr>תוצאות 1: השפעת הזנת נתונים יומיומיים על ידי עובדי הוראה  על מספר כניסות של תלמידים למערכת </vt:lpstr>
      <vt:lpstr>השפעת הזנת נתונים יומיומיים על ידי עובדי הוראה על מספר כניסות של תלמידים למערכת: ניתוח שונות </vt:lpstr>
      <vt:lpstr>תוצאות 2: השפעת הזנת נתונים יומיומיים על ידי עובדי הוראה  על מספר כניסות של הורים למערכת </vt:lpstr>
      <vt:lpstr>השפעת הזנת נתונים יומיומיים על ידי עובדי הוראה על מספר כניסות של הורים למערכת: ניתוח שונות </vt:lpstr>
      <vt:lpstr>סיכום</vt:lpstr>
      <vt:lpstr>שאלות? מחשבות?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מעורבות הורים במשו''ב</dc:title>
  <dc:subject>מצגת לכנס צ'ייס 2011</dc:subject>
  <dc:creator>Ina Blau</dc:creator>
  <cp:lastModifiedBy>Taldor</cp:lastModifiedBy>
  <cp:revision>124</cp:revision>
  <dcterms:created xsi:type="dcterms:W3CDTF">2009-11-30T22:48:33Z</dcterms:created>
  <dcterms:modified xsi:type="dcterms:W3CDTF">2011-02-04T15:05:43Z</dcterms:modified>
</cp:coreProperties>
</file>