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56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426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IWB%20research\&#1513;&#1488;&#1500;&#1493;&#1503;%20&#1492;&#1506;&#1512;&#1499;&#1514;%20&#1513;&#1497;&#1506;&#1493;&#1512;%20&#1489;&#1513;&#1497;&#1500;&#1493;&#1489;%20&#1500;&#1493;&#1495;%20&#1488;&#1497;&#1504;&#1496;&#1512;&#1488;&#1511;&#1496;&#1497;&#1489;&#1497;,%20&#1500;&#1505;&#1508;&#1505;&#1505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IWB%20research\&#1513;&#1488;&#1500;&#1493;&#1503;%20&#1492;&#1506;&#1512;&#1499;&#1514;%20&#1513;&#1497;&#1506;&#1493;&#1512;%20&#1489;&#1513;&#1497;&#1500;&#1493;&#1489;%20&#1500;&#1493;&#1495;%20&#1488;&#1497;&#1504;&#1496;&#1512;&#1488;&#1511;&#1496;&#1497;&#1489;&#1497;,%20&#1500;&#1505;&#1508;&#1505;&#1505;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IWB%20research\&#1513;&#1488;&#1500;&#1493;&#1503;%20&#1492;&#1506;&#1512;&#1499;&#1514;%20&#1513;&#1497;&#1506;&#1493;&#1512;%20&#1489;&#1513;&#1497;&#1500;&#1493;&#1489;%20&#1500;&#1493;&#1495;%20&#1488;&#1497;&#1504;&#1496;&#1512;&#1488;&#1511;&#1496;&#1497;&#1489;&#1497;,%20&#1500;&#1505;&#1508;&#1505;&#1505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IWB%20research\&#1513;&#1488;&#1500;&#1493;&#1503;%20&#1492;&#1506;&#1512;&#1499;&#1514;%20&#1513;&#1497;&#1506;&#1493;&#1512;%20&#1489;&#1513;&#1497;&#1500;&#1493;&#1489;%20&#1500;&#1493;&#1495;%20&#1488;&#1497;&#1504;&#1496;&#1512;&#1488;&#1511;&#1496;&#1497;&#1489;&#1497;,%20&#1500;&#1505;&#1508;&#1505;&#1505;.xls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D:\IWB%20research\&#1513;&#1488;&#1500;&#1493;&#1503;%20&#1492;&#1506;&#1512;&#1499;&#1514;%20&#1513;&#1497;&#1506;&#1493;&#1512;%20&#1489;&#1513;&#1497;&#1500;&#1493;&#1489;%20&#1500;&#1493;&#1495;%20&#1488;&#1497;&#1504;&#1496;&#1512;&#1488;&#1511;&#1496;&#1497;&#1489;&#1497;,%20&#1500;&#1505;&#1508;&#1505;&#1505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IWB%20research\&#1513;&#1488;&#1500;&#1493;&#1503;%20&#1492;&#1506;&#1512;&#1499;&#1514;%20&#1513;&#1497;&#1506;&#1493;&#1512;%20&#1489;&#1513;&#1497;&#1500;&#1493;&#1489;%20&#1500;&#1493;&#1495;%20&#1488;&#1497;&#1504;&#1496;&#1512;&#1488;&#1511;&#1496;&#1497;&#1489;&#1497;,%20&#1500;&#1505;&#1508;&#1505;&#1505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e-IL"/>
  <c:chart>
    <c:plotArea>
      <c:layout>
        <c:manualLayout>
          <c:layoutTarget val="inner"/>
          <c:xMode val="edge"/>
          <c:yMode val="edge"/>
          <c:x val="4.9910422487512214E-2"/>
          <c:y val="0.12547462817147856"/>
          <c:w val="0.87451159230096243"/>
          <c:h val="0.64176691455234769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2000" b="1"/>
                </a:pPr>
                <a:endParaRPr lang="he-IL"/>
              </a:p>
            </c:txPr>
            <c:showVal val="1"/>
          </c:dLbls>
          <c:cat>
            <c:strRef>
              <c:f>לניתוח!$AF$31:$AK$31</c:f>
              <c:strCache>
                <c:ptCount val="6"/>
                <c:pt idx="0">
                  <c:v>התאמה כללית בין הפדגוגיה לטכנולוגיה</c:v>
                </c:pt>
                <c:pt idx="1">
                  <c:v>שימוש בלו"א מעבר למקרן</c:v>
                </c:pt>
                <c:pt idx="2">
                  <c:v>לו"א כמערכת לארגוון למידה ותכנים</c:v>
                </c:pt>
                <c:pt idx="3">
                  <c:v>לו"א כמערכת תיעוד</c:v>
                </c:pt>
                <c:pt idx="4">
                  <c:v>למידה מסתעפת בקובץ הלוח</c:v>
                </c:pt>
                <c:pt idx="5">
                  <c:v>למידה מסתעפת באינטרנט</c:v>
                </c:pt>
              </c:strCache>
            </c:strRef>
          </c:cat>
          <c:val>
            <c:numRef>
              <c:f>לניתוח!$AF$32:$AK$32</c:f>
              <c:numCache>
                <c:formatCode>0.0</c:formatCode>
                <c:ptCount val="6"/>
                <c:pt idx="0">
                  <c:v>4.1034482758620694</c:v>
                </c:pt>
                <c:pt idx="1">
                  <c:v>3.9655172413793456</c:v>
                </c:pt>
                <c:pt idx="2">
                  <c:v>4.3448275862068755</c:v>
                </c:pt>
                <c:pt idx="3">
                  <c:v>1.2758620689655173</c:v>
                </c:pt>
                <c:pt idx="4">
                  <c:v>1.4827586206896552</c:v>
                </c:pt>
                <c:pt idx="5">
                  <c:v>3.5862068965517238</c:v>
                </c:pt>
              </c:numCache>
            </c:numRef>
          </c:val>
        </c:ser>
        <c:axId val="41365504"/>
        <c:axId val="41367040"/>
      </c:barChart>
      <c:catAx>
        <c:axId val="41365504"/>
        <c:scaling>
          <c:orientation val="maxMin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he-IL"/>
          </a:p>
        </c:txPr>
        <c:crossAx val="41367040"/>
        <c:crosses val="autoZero"/>
        <c:auto val="1"/>
        <c:lblAlgn val="ctr"/>
        <c:lblOffset val="100"/>
      </c:catAx>
      <c:valAx>
        <c:axId val="41367040"/>
        <c:scaling>
          <c:orientation val="minMax"/>
          <c:min val="1"/>
        </c:scaling>
        <c:axPos val="r"/>
        <c:majorGridlines/>
        <c:numFmt formatCode="0.0" sourceLinked="1"/>
        <c:tickLblPos val="nextTo"/>
        <c:txPr>
          <a:bodyPr/>
          <a:lstStyle/>
          <a:p>
            <a:pPr>
              <a:defRPr sz="1600" b="1"/>
            </a:pPr>
            <a:endParaRPr lang="he-IL"/>
          </a:p>
        </c:txPr>
        <c:crossAx val="41365504"/>
        <c:crosses val="autoZero"/>
        <c:crossBetween val="between"/>
        <c:majorUnit val="1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e-IL"/>
  <c:style val="3"/>
  <c:chart>
    <c:plotArea>
      <c:layout>
        <c:manualLayout>
          <c:layoutTarget val="inner"/>
          <c:xMode val="edge"/>
          <c:yMode val="edge"/>
          <c:x val="2.9847088951937679E-2"/>
          <c:y val="0.11621536891222002"/>
          <c:w val="0.87451159230096243"/>
          <c:h val="0.74824839603383775"/>
        </c:manualLayout>
      </c:layout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2000" b="1"/>
                </a:pPr>
                <a:endParaRPr lang="he-IL"/>
              </a:p>
            </c:txPr>
            <c:showVal val="1"/>
          </c:dLbls>
          <c:cat>
            <c:strRef>
              <c:f>לניתוח!$AL$31:$AN$31</c:f>
              <c:strCache>
                <c:ptCount val="3"/>
                <c:pt idx="0">
                  <c:v>מורה-לומדים</c:v>
                </c:pt>
                <c:pt idx="1">
                  <c:v>בין הלומדים</c:v>
                </c:pt>
                <c:pt idx="2">
                  <c:v>לומדים-לו"א</c:v>
                </c:pt>
              </c:strCache>
            </c:strRef>
          </c:cat>
          <c:val>
            <c:numRef>
              <c:f>לניתוח!$AL$32:$AN$32</c:f>
              <c:numCache>
                <c:formatCode>0.0</c:formatCode>
                <c:ptCount val="3"/>
                <c:pt idx="0">
                  <c:v>4.3103448275861656</c:v>
                </c:pt>
                <c:pt idx="1">
                  <c:v>2.7931034482758652</c:v>
                </c:pt>
                <c:pt idx="2">
                  <c:v>3.6206896551724252</c:v>
                </c:pt>
              </c:numCache>
            </c:numRef>
          </c:val>
        </c:ser>
        <c:axId val="41391232"/>
        <c:axId val="41392768"/>
      </c:barChart>
      <c:catAx>
        <c:axId val="41391232"/>
        <c:scaling>
          <c:orientation val="maxMin"/>
        </c:scaling>
        <c:axPos val="b"/>
        <c:tickLblPos val="nextTo"/>
        <c:txPr>
          <a:bodyPr/>
          <a:lstStyle/>
          <a:p>
            <a:pPr>
              <a:defRPr b="1"/>
            </a:pPr>
            <a:endParaRPr lang="he-IL"/>
          </a:p>
        </c:txPr>
        <c:crossAx val="41392768"/>
        <c:crosses val="autoZero"/>
        <c:auto val="1"/>
        <c:lblAlgn val="ctr"/>
        <c:lblOffset val="100"/>
      </c:catAx>
      <c:valAx>
        <c:axId val="41392768"/>
        <c:scaling>
          <c:orientation val="minMax"/>
          <c:min val="1"/>
        </c:scaling>
        <c:axPos val="r"/>
        <c:majorGridlines/>
        <c:numFmt formatCode="0.0" sourceLinked="1"/>
        <c:tickLblPos val="nextTo"/>
        <c:crossAx val="41391232"/>
        <c:crosses val="autoZero"/>
        <c:crossBetween val="between"/>
        <c:majorUnit val="1"/>
      </c:valAx>
    </c:plotArea>
    <c:plotVisOnly val="1"/>
  </c:chart>
  <c:txPr>
    <a:bodyPr/>
    <a:lstStyle/>
    <a:p>
      <a:pPr>
        <a:defRPr sz="1800"/>
      </a:pPr>
      <a:endParaRPr lang="he-I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e-IL"/>
  <c:style val="8"/>
  <c:chart>
    <c:view3D>
      <c:rotX val="30"/>
      <c:rotY val="360"/>
      <c:perspective val="30"/>
    </c:view3D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pie3DChart>
        <c:varyColors val="1"/>
        <c:ser>
          <c:idx val="0"/>
          <c:order val="0"/>
          <c:explosion val="25"/>
          <c:dPt>
            <c:idx val="0"/>
            <c:explosion val="0"/>
            <c:spPr>
              <a:solidFill>
                <a:srgbClr val="7030A0"/>
              </a:solidFill>
            </c:spPr>
          </c:dPt>
          <c:dPt>
            <c:idx val="1"/>
            <c:explosion val="12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Pt>
            <c:idx val="2"/>
            <c:explosion val="6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dPt>
          <c:dLbls>
            <c:dLbl>
              <c:idx val="0"/>
              <c:layout>
                <c:manualLayout>
                  <c:x val="-0.2493160073873073"/>
                  <c:y val="-0.10036599591717701"/>
                </c:manualLayout>
              </c:layout>
              <c:showVal val="1"/>
              <c:showCatName val="1"/>
            </c:dLbl>
            <c:dLbl>
              <c:idx val="1"/>
              <c:layout>
                <c:manualLayout>
                  <c:x val="0.2131385608048994"/>
                  <c:y val="-0.29085083114610688"/>
                </c:manualLayout>
              </c:layout>
              <c:showVal val="1"/>
              <c:showCatName val="1"/>
            </c:dLbl>
            <c:dLbl>
              <c:idx val="2"/>
              <c:layout>
                <c:manualLayout>
                  <c:x val="0.23280190949882323"/>
                  <c:y val="9.5817397825271863E-2"/>
                </c:manualLayout>
              </c:layout>
              <c:showVal val="1"/>
              <c:showCatName val="1"/>
            </c:dLbl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he-IL"/>
              </a:p>
            </c:txPr>
            <c:showVal val="1"/>
            <c:showCatName val="1"/>
            <c:showLeaderLines val="1"/>
          </c:dLbls>
          <c:cat>
            <c:strRef>
              <c:f>לניתוח!$AT$31:$AV$31</c:f>
              <c:strCache>
                <c:ptCount val="3"/>
                <c:pt idx="0">
                  <c:v>למידה במליאה</c:v>
                </c:pt>
                <c:pt idx="1">
                  <c:v>למידה בקבוצות</c:v>
                </c:pt>
                <c:pt idx="2">
                  <c:v>למידה יחידנית</c:v>
                </c:pt>
              </c:strCache>
            </c:strRef>
          </c:cat>
          <c:val>
            <c:numRef>
              <c:f>לניתוח!$AT$32:$AV$32</c:f>
              <c:numCache>
                <c:formatCode>0%</c:formatCode>
                <c:ptCount val="3"/>
                <c:pt idx="0">
                  <c:v>0.5</c:v>
                </c:pt>
                <c:pt idx="1">
                  <c:v>0.22</c:v>
                </c:pt>
                <c:pt idx="2">
                  <c:v>0.28000000000000008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he-IL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e-IL"/>
  <c:chart>
    <c:autoTitleDeleted val="1"/>
    <c:view3D>
      <c:rotX val="30"/>
      <c:rotY val="360"/>
      <c:perspective val="30"/>
    </c:view3D>
    <c:plotArea>
      <c:layout>
        <c:manualLayout>
          <c:layoutTarget val="inner"/>
          <c:xMode val="edge"/>
          <c:yMode val="edge"/>
          <c:x val="0"/>
          <c:y val="0.15436898512686106"/>
          <c:w val="1"/>
          <c:h val="0.828762029746277"/>
        </c:manualLayout>
      </c:layout>
      <c:pie3DChart>
        <c:varyColors val="1"/>
        <c:ser>
          <c:idx val="0"/>
          <c:order val="0"/>
          <c:explosion val="25"/>
          <c:dPt>
            <c:idx val="0"/>
            <c:explosion val="7"/>
          </c:dPt>
          <c:dPt>
            <c:idx val="1"/>
            <c:explosion val="18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2"/>
            <c:explosion val="4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-0.20321783412060926"/>
                  <c:y val="9.3924699500641765E-2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0.20737270341207348"/>
                  <c:y val="-0.27523148148148124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0.23148906386701806"/>
                  <c:y val="7.6452682997958904E-2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he-IL"/>
              </a:p>
            </c:txPr>
            <c:showCatName val="1"/>
            <c:showPercent val="1"/>
            <c:showLeaderLines val="1"/>
          </c:dLbls>
          <c:cat>
            <c:strRef>
              <c:f>לניתוח!$AQ$32:$AS$32</c:f>
              <c:strCache>
                <c:ptCount val="3"/>
                <c:pt idx="0">
                  <c:v>תרגול מיומנויות</c:v>
                </c:pt>
                <c:pt idx="1">
                  <c:v>העברת ידע</c:v>
                </c:pt>
                <c:pt idx="2">
                  <c:v>הבניית ידע</c:v>
                </c:pt>
              </c:strCache>
            </c:strRef>
          </c:cat>
          <c:val>
            <c:numRef>
              <c:f>לניתוח!$AQ$33:$AS$33</c:f>
              <c:numCache>
                <c:formatCode>0%</c:formatCode>
                <c:ptCount val="3"/>
                <c:pt idx="0">
                  <c:v>0.26</c:v>
                </c:pt>
                <c:pt idx="1">
                  <c:v>0.3200000000000025</c:v>
                </c:pt>
                <c:pt idx="2">
                  <c:v>0.42000000000000032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he-IL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e-IL"/>
  <c:chart>
    <c:plotArea>
      <c:layout>
        <c:manualLayout>
          <c:layoutTarget val="inner"/>
          <c:xMode val="edge"/>
          <c:yMode val="edge"/>
          <c:x val="3.0555555555555582E-2"/>
          <c:y val="0.16761763713705091"/>
          <c:w val="0.88840048118985127"/>
          <c:h val="0.55536741292918845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7030A0"/>
            </a:solidFill>
          </c:spPr>
          <c:dLbls>
            <c:txPr>
              <a:bodyPr/>
              <a:lstStyle/>
              <a:p>
                <a:pPr>
                  <a:defRPr sz="2000" b="1"/>
                </a:pPr>
                <a:endParaRPr lang="he-IL"/>
              </a:p>
            </c:txPr>
            <c:showVal val="1"/>
          </c:dLbls>
          <c:cat>
            <c:strRef>
              <c:f>לניתוח!$AW$31:$BB$31</c:f>
              <c:strCache>
                <c:ptCount val="6"/>
                <c:pt idx="0">
                  <c:v>ניגוד בין צבעי דמות ורקע</c:v>
                </c:pt>
                <c:pt idx="1">
                  <c:v>ארגון וסידור אובייקטים על שקף</c:v>
                </c:pt>
                <c:pt idx="2">
                  <c:v>סמכות בין פריטים בעלי משמעות דומה</c:v>
                </c:pt>
                <c:pt idx="3">
                  <c:v>קידוד לפי צבע ו/או צורה</c:v>
                </c:pt>
                <c:pt idx="4">
                  <c:v>עיצוב שקפים אחיד היוצר תחושת "שלמות"</c:v>
                </c:pt>
                <c:pt idx="5">
                  <c:v>גודל טקסט מתאים</c:v>
                </c:pt>
              </c:strCache>
            </c:strRef>
          </c:cat>
          <c:val>
            <c:numRef>
              <c:f>לניתוח!$AW$32:$BB$32</c:f>
              <c:numCache>
                <c:formatCode>0.0</c:formatCode>
                <c:ptCount val="6"/>
                <c:pt idx="0">
                  <c:v>3.9285714285714479</c:v>
                </c:pt>
                <c:pt idx="1">
                  <c:v>3.6</c:v>
                </c:pt>
                <c:pt idx="2">
                  <c:v>3.9444444444444438</c:v>
                </c:pt>
                <c:pt idx="3">
                  <c:v>3.5652173913043481</c:v>
                </c:pt>
                <c:pt idx="4">
                  <c:v>3.8</c:v>
                </c:pt>
                <c:pt idx="5">
                  <c:v>3.7307692307692308</c:v>
                </c:pt>
              </c:numCache>
            </c:numRef>
          </c:val>
        </c:ser>
        <c:axId val="55719040"/>
        <c:axId val="55720576"/>
      </c:barChart>
      <c:catAx>
        <c:axId val="55719040"/>
        <c:scaling>
          <c:orientation val="maxMin"/>
        </c:scaling>
        <c:axPos val="b"/>
        <c:tickLblPos val="nextTo"/>
        <c:txPr>
          <a:bodyPr/>
          <a:lstStyle/>
          <a:p>
            <a:pPr>
              <a:defRPr sz="1600" b="1"/>
            </a:pPr>
            <a:endParaRPr lang="he-IL"/>
          </a:p>
        </c:txPr>
        <c:crossAx val="55720576"/>
        <c:crosses val="autoZero"/>
        <c:auto val="1"/>
        <c:lblAlgn val="ctr"/>
        <c:lblOffset val="100"/>
      </c:catAx>
      <c:valAx>
        <c:axId val="55720576"/>
        <c:scaling>
          <c:orientation val="minMax"/>
          <c:max val="4"/>
          <c:min val="1"/>
        </c:scaling>
        <c:axPos val="r"/>
        <c:majorGridlines/>
        <c:numFmt formatCode="0.0" sourceLinked="1"/>
        <c:tickLblPos val="nextTo"/>
        <c:txPr>
          <a:bodyPr/>
          <a:lstStyle/>
          <a:p>
            <a:pPr>
              <a:defRPr sz="1600" b="1"/>
            </a:pPr>
            <a:endParaRPr lang="he-IL"/>
          </a:p>
        </c:txPr>
        <c:crossAx val="55719040"/>
        <c:crosses val="autoZero"/>
        <c:crossBetween val="between"/>
        <c:majorUnit val="1"/>
        <c:minorUnit val="2.0000000000000011E-2"/>
      </c:valAx>
    </c:plotArea>
    <c:plotVisOnly val="1"/>
  </c:chart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e-IL"/>
  <c:chart>
    <c:plotArea>
      <c:layout>
        <c:manualLayout>
          <c:layoutTarget val="inner"/>
          <c:xMode val="edge"/>
          <c:yMode val="edge"/>
          <c:x val="3.0555555555555582E-2"/>
          <c:y val="0.1532524059492564"/>
          <c:w val="0.87451159230096243"/>
          <c:h val="0.59315580344123653"/>
        </c:manualLayout>
      </c:layout>
      <c:barChart>
        <c:barDir val="col"/>
        <c:grouping val="clustered"/>
        <c:ser>
          <c:idx val="0"/>
          <c:order val="0"/>
          <c:spPr>
            <a:solidFill>
              <a:schemeClr val="accent3">
                <a:lumMod val="60000"/>
                <a:lumOff val="40000"/>
              </a:schemeClr>
            </a:solidFill>
          </c:spPr>
          <c:cat>
            <c:strRef>
              <c:f>לניתוח!$BC$31:$BG$31</c:f>
              <c:strCache>
                <c:ptCount val="5"/>
                <c:pt idx="0">
                  <c:v>שילוב בין ייצוג חזותי ומילולי</c:v>
                </c:pt>
                <c:pt idx="1">
                  <c:v>כתיבת מלל בצורה תמציתית</c:v>
                </c:pt>
                <c:pt idx="2">
                  <c:v>קירבה בין איורים לבין טקסט מסביר</c:v>
                </c:pt>
                <c:pt idx="3">
                  <c:v>הימענות מהקראת הסברים</c:v>
                </c:pt>
                <c:pt idx="4">
                  <c:v>סינכרון בין הצגה חזותית לבין הסבר קוֹלי</c:v>
                </c:pt>
              </c:strCache>
            </c:strRef>
          </c:cat>
          <c:val>
            <c:numRef>
              <c:f>לניתוח!$BC$32:$BG$32</c:f>
              <c:numCache>
                <c:formatCode>0.0</c:formatCode>
                <c:ptCount val="5"/>
                <c:pt idx="0">
                  <c:v>3.827586206896576</c:v>
                </c:pt>
                <c:pt idx="1">
                  <c:v>3.8620689655172367</c:v>
                </c:pt>
                <c:pt idx="2">
                  <c:v>4</c:v>
                </c:pt>
                <c:pt idx="3">
                  <c:v>3.5</c:v>
                </c:pt>
                <c:pt idx="4">
                  <c:v>3.625</c:v>
                </c:pt>
              </c:numCache>
            </c:numRef>
          </c:val>
        </c:ser>
        <c:axId val="55745152"/>
        <c:axId val="56439168"/>
      </c:barChart>
      <c:catAx>
        <c:axId val="55745152"/>
        <c:scaling>
          <c:orientation val="maxMin"/>
        </c:scaling>
        <c:axPos val="b"/>
        <c:tickLblPos val="nextTo"/>
        <c:txPr>
          <a:bodyPr/>
          <a:lstStyle/>
          <a:p>
            <a:pPr>
              <a:defRPr sz="1600" b="1"/>
            </a:pPr>
            <a:endParaRPr lang="he-IL"/>
          </a:p>
        </c:txPr>
        <c:crossAx val="56439168"/>
        <c:crosses val="autoZero"/>
        <c:auto val="1"/>
        <c:lblAlgn val="ctr"/>
        <c:lblOffset val="100"/>
      </c:catAx>
      <c:valAx>
        <c:axId val="56439168"/>
        <c:scaling>
          <c:orientation val="minMax"/>
          <c:max val="4.0999999999999996"/>
          <c:min val="1"/>
        </c:scaling>
        <c:axPos val="r"/>
        <c:majorGridlines/>
        <c:numFmt formatCode="0.0" sourceLinked="1"/>
        <c:tickLblPos val="nextTo"/>
        <c:txPr>
          <a:bodyPr/>
          <a:lstStyle/>
          <a:p>
            <a:pPr>
              <a:defRPr sz="1800" b="1"/>
            </a:pPr>
            <a:endParaRPr lang="he-IL"/>
          </a:p>
        </c:txPr>
        <c:crossAx val="55745152"/>
        <c:crosses val="autoZero"/>
        <c:crossBetween val="between"/>
        <c:majorUnit val="1"/>
        <c:minorUnit val="2.0000000000000014E-2"/>
      </c:valAx>
    </c:plotArea>
    <c:plotVisOnly val="1"/>
  </c:chart>
  <c:externalData r:id="rId1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0.00533</cdr:x>
      <cdr:y>0.00889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0.00533</cdr:x>
      <cdr:y>0.00889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0.00533</cdr:x>
      <cdr:y>0.00803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כותרת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2" name="כותרת משנה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3C9686-F102-44FE-95B5-A9F3A3EEFCFD}" type="datetimeFigureOut">
              <a:rPr lang="he-IL" smtClean="0"/>
              <a:pPr/>
              <a:t>ה'/אדר א/תשע"א</a:t>
            </a:fld>
            <a:endParaRPr lang="he-IL"/>
          </a:p>
        </p:txBody>
      </p:sp>
      <p:sp>
        <p:nvSpPr>
          <p:cNvPr id="20" name="מציין מיקום של כותרת תחתונה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10" name="מציין מיקום של מספר שקופית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3CA16-FB8E-4F68-BFF5-71117FC044A5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אליפסה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אליפסה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3C9686-F102-44FE-95B5-A9F3A3EEFCFD}" type="datetimeFigureOut">
              <a:rPr lang="he-IL" smtClean="0"/>
              <a:pPr/>
              <a:t>ה'/אדר א/תשע"א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3CA16-FB8E-4F68-BFF5-71117FC044A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3C9686-F102-44FE-95B5-A9F3A3EEFCFD}" type="datetimeFigureOut">
              <a:rPr lang="he-IL" smtClean="0"/>
              <a:pPr/>
              <a:t>ה'/אדר א/תשע"א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3CA16-FB8E-4F68-BFF5-71117FC044A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3C9686-F102-44FE-95B5-A9F3A3EEFCFD}" type="datetimeFigureOut">
              <a:rPr lang="he-IL" smtClean="0"/>
              <a:pPr/>
              <a:t>ה'/אדר א/תשע"א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3CA16-FB8E-4F68-BFF5-71117FC044A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3C9686-F102-44FE-95B5-A9F3A3EEFCFD}" type="datetimeFigureOut">
              <a:rPr lang="he-IL" smtClean="0"/>
              <a:pPr/>
              <a:t>ה'/אדר א/תשע"א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3CA16-FB8E-4F68-BFF5-71117FC044A5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מלבן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אליפסה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אליפסה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3C9686-F102-44FE-95B5-A9F3A3EEFCFD}" type="datetimeFigureOut">
              <a:rPr lang="he-IL" smtClean="0"/>
              <a:pPr/>
              <a:t>ה'/אדר א/תשע"א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3CA16-FB8E-4F68-BFF5-71117FC044A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3C9686-F102-44FE-95B5-A9F3A3EEFCFD}" type="datetimeFigureOut">
              <a:rPr lang="he-IL" smtClean="0"/>
              <a:pPr/>
              <a:t>ה'/אדר א/תשע"א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3CA16-FB8E-4F68-BFF5-71117FC044A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3C9686-F102-44FE-95B5-A9F3A3EEFCFD}" type="datetimeFigureOut">
              <a:rPr lang="he-IL" smtClean="0"/>
              <a:pPr/>
              <a:t>ה'/אדר א/תשע"א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3CA16-FB8E-4F68-BFF5-71117FC044A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3C9686-F102-44FE-95B5-A9F3A3EEFCFD}" type="datetimeFigureOut">
              <a:rPr lang="he-IL" smtClean="0"/>
              <a:pPr/>
              <a:t>ה'/אדר א/תשע"א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3CA16-FB8E-4F68-BFF5-71117FC044A5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מלבן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3C9686-F102-44FE-95B5-A9F3A3EEFCFD}" type="datetimeFigureOut">
              <a:rPr lang="he-IL" smtClean="0"/>
              <a:pPr/>
              <a:t>ה'/אדר א/תשע"א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3CA16-FB8E-4F68-BFF5-71117FC044A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3C9686-F102-44FE-95B5-A9F3A3EEFCFD}" type="datetimeFigureOut">
              <a:rPr lang="he-IL" smtClean="0"/>
              <a:pPr/>
              <a:t>ה'/אדר א/תשע"א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3CA16-FB8E-4F68-BFF5-71117FC044A5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מלבן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9" name="תרשים זרימה: תהליך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תרשים זרימה: תהליך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עוגה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אליפסה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טבעת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מלבן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מציין מיקום של כותרת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מציין מיקום טקסט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24" name="מציין מיקום של תאריך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63C9686-F102-44FE-95B5-A9F3A3EEFCFD}" type="datetimeFigureOut">
              <a:rPr lang="he-IL" smtClean="0"/>
              <a:pPr/>
              <a:t>ה'/אדר א/תשע"א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e-IL"/>
          </a:p>
        </p:txBody>
      </p:sp>
      <p:sp>
        <p:nvSpPr>
          <p:cNvPr id="22" name="מציין מיקום של מספר שקופית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FC3CA16-FB8E-4F68-BFF5-71117FC044A5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5" name="מלבן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000100" y="428604"/>
            <a:ext cx="7906706" cy="2400878"/>
          </a:xfrm>
        </p:spPr>
        <p:txBody>
          <a:bodyPr>
            <a:normAutofit fontScale="90000"/>
          </a:bodyPr>
          <a:lstStyle/>
          <a:p>
            <a:pPr algn="ctr"/>
            <a:r>
              <a:rPr lang="he-IL" sz="4900" b="1" dirty="0" smtClean="0"/>
              <a:t>להיות מורה חכם ב"כיתה חכמה": </a:t>
            </a:r>
            <a:r>
              <a:rPr lang="he-IL" b="1" dirty="0" smtClean="0"/>
              <a:t>הערכת התפתחות מקצועית של עובדי הוראה לקראת שילוב לוחות אינטראקטיביים בבתי ספר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357158" y="3571876"/>
            <a:ext cx="6215106" cy="2643206"/>
          </a:xfrm>
        </p:spPr>
        <p:txBody>
          <a:bodyPr>
            <a:noAutofit/>
          </a:bodyPr>
          <a:lstStyle/>
          <a:p>
            <a:pPr algn="ctr"/>
            <a:r>
              <a:rPr lang="he-IL" sz="3200" b="1" dirty="0" smtClean="0"/>
              <a:t>אינה בלאו</a:t>
            </a:r>
          </a:p>
          <a:p>
            <a:pPr algn="ctr"/>
            <a:endParaRPr lang="en-US" sz="3200" dirty="0" smtClean="0"/>
          </a:p>
          <a:p>
            <a:pPr algn="ctr"/>
            <a:r>
              <a:rPr lang="he-IL" sz="3200" dirty="0" smtClean="0"/>
              <a:t>אוניברסיטת חיפה;</a:t>
            </a:r>
            <a:endParaRPr lang="en-US" sz="3200" dirty="0" smtClean="0"/>
          </a:p>
          <a:p>
            <a:pPr algn="ctr"/>
            <a:r>
              <a:rPr lang="he-IL" sz="3200" dirty="0" smtClean="0"/>
              <a:t>המכללה האקדמית גליל מערבי;</a:t>
            </a:r>
            <a:endParaRPr lang="en-US" sz="3200" dirty="0" smtClean="0"/>
          </a:p>
          <a:p>
            <a:pPr algn="ctr"/>
            <a:r>
              <a:rPr lang="he-IL" sz="3200" dirty="0" smtClean="0"/>
              <a:t>האוניברסיטה הפתוחה</a:t>
            </a:r>
            <a:endParaRPr lang="he-IL" sz="3200" dirty="0"/>
          </a:p>
        </p:txBody>
      </p:sp>
      <p:pic>
        <p:nvPicPr>
          <p:cNvPr id="4" name="תמונה 3" descr="DSC_0030s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5929322" y="3286124"/>
            <a:ext cx="3000396" cy="33326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גישות פדגוגיות:</a:t>
            </a:r>
            <a:r>
              <a:rPr lang="en-US" dirty="0" smtClean="0"/>
              <a:t> </a:t>
            </a:r>
            <a:r>
              <a:rPr lang="he-IL" dirty="0" smtClean="0"/>
              <a:t>סוגי הוראה-למידה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357158" y="642918"/>
          <a:ext cx="8786842" cy="6215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71538" y="357174"/>
            <a:ext cx="786215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עיצוב שקפי </a:t>
            </a:r>
            <a:r>
              <a:rPr lang="he-IL" dirty="0" err="1" smtClean="0"/>
              <a:t>הלו''א</a:t>
            </a:r>
            <a:r>
              <a:rPr lang="he-IL" dirty="0" smtClean="0"/>
              <a:t> </a:t>
            </a:r>
            <a:r>
              <a:rPr lang="he-IL" sz="2800" dirty="0" smtClean="0"/>
              <a:t>(בעקבות עשת והמר, 2005)</a:t>
            </a:r>
            <a:endParaRPr lang="he-IL" sz="2800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714348" y="1447800"/>
          <a:ext cx="8220102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71538" y="500050"/>
            <a:ext cx="786215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העברת מסר מולטימדיה הוראתי              </a:t>
            </a:r>
            <a:r>
              <a:rPr lang="he-IL" sz="2700" dirty="0" smtClean="0"/>
              <a:t>(בעקבות </a:t>
            </a:r>
            <a:r>
              <a:rPr lang="en-US" sz="2700" dirty="0" smtClean="0"/>
              <a:t>Mayer, 2001; Mayer &amp; Moreno, 2003</a:t>
            </a:r>
            <a:r>
              <a:rPr lang="he-IL" sz="2700" dirty="0" smtClean="0"/>
              <a:t>)</a:t>
            </a:r>
            <a:br>
              <a:rPr lang="he-IL" sz="2700" dirty="0" smtClean="0"/>
            </a:br>
            <a:endParaRPr lang="he-IL" sz="2700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857224" y="1447800"/>
          <a:ext cx="8077226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67766" y="0"/>
            <a:ext cx="4861754" cy="1143000"/>
          </a:xfrm>
        </p:spPr>
        <p:txBody>
          <a:bodyPr/>
          <a:lstStyle/>
          <a:p>
            <a:pPr algn="ctr"/>
            <a:r>
              <a:rPr lang="he-IL" dirty="0" smtClean="0"/>
              <a:t>סיכום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785786" y="1071546"/>
            <a:ext cx="8501122" cy="5786478"/>
          </a:xfrm>
        </p:spPr>
        <p:txBody>
          <a:bodyPr>
            <a:normAutofit/>
          </a:bodyPr>
          <a:lstStyle/>
          <a:p>
            <a:r>
              <a:rPr lang="he-IL" sz="2800" dirty="0" smtClean="0"/>
              <a:t>התאמה בין כלים טכנולוגיים לבין רעיונות פדגוגיים</a:t>
            </a:r>
          </a:p>
          <a:p>
            <a:r>
              <a:rPr lang="he-IL" sz="2800" dirty="0" smtClean="0"/>
              <a:t>שימוש בכלים רבים ייחודיים </a:t>
            </a:r>
            <a:r>
              <a:rPr lang="he-IL" sz="2800" dirty="0" err="1" smtClean="0"/>
              <a:t>ללו"א</a:t>
            </a:r>
            <a:r>
              <a:rPr lang="he-IL" sz="2800" dirty="0" smtClean="0"/>
              <a:t>, פרט ל</a:t>
            </a:r>
            <a:r>
              <a:rPr lang="he-IL" sz="2800" dirty="0" smtClean="0">
                <a:solidFill>
                  <a:srgbClr val="0070C0"/>
                </a:solidFill>
              </a:rPr>
              <a:t>תיעוד</a:t>
            </a:r>
          </a:p>
          <a:p>
            <a:r>
              <a:rPr lang="he-IL" sz="2800" dirty="0" smtClean="0"/>
              <a:t>שימוש רחב </a:t>
            </a:r>
            <a:r>
              <a:rPr lang="he-IL" sz="2800" dirty="0" smtClean="0">
                <a:solidFill>
                  <a:srgbClr val="0070C0"/>
                </a:solidFill>
              </a:rPr>
              <a:t>בלמידה מסתעפת </a:t>
            </a:r>
            <a:r>
              <a:rPr lang="he-IL" sz="2800" dirty="0" smtClean="0"/>
              <a:t>ברשת, אך לא </a:t>
            </a:r>
            <a:r>
              <a:rPr lang="he-IL" sz="2800" dirty="0" smtClean="0">
                <a:solidFill>
                  <a:srgbClr val="0070C0"/>
                </a:solidFill>
              </a:rPr>
              <a:t>בקובץ הלוח</a:t>
            </a:r>
          </a:p>
          <a:p>
            <a:pPr>
              <a:buNone/>
            </a:pPr>
            <a:r>
              <a:rPr lang="he-IL" sz="2800" dirty="0" smtClean="0"/>
              <a:t> </a:t>
            </a:r>
          </a:p>
          <a:p>
            <a:r>
              <a:rPr lang="he-IL" sz="2800" dirty="0" smtClean="0"/>
              <a:t>עידוד </a:t>
            </a:r>
            <a:r>
              <a:rPr lang="he-IL" sz="2800" dirty="0" smtClean="0">
                <a:solidFill>
                  <a:srgbClr val="0070C0"/>
                </a:solidFill>
              </a:rPr>
              <a:t>אינטראקציות</a:t>
            </a:r>
            <a:r>
              <a:rPr lang="he-IL" sz="2800" dirty="0" smtClean="0"/>
              <a:t> בין לומדים </a:t>
            </a:r>
            <a:r>
              <a:rPr lang="he-IL" sz="2800" dirty="0" err="1" smtClean="0"/>
              <a:t>ללו"א</a:t>
            </a:r>
            <a:r>
              <a:rPr lang="he-IL" sz="2800" dirty="0" smtClean="0"/>
              <a:t>, אך לא </a:t>
            </a:r>
            <a:r>
              <a:rPr lang="he-IL" sz="2800" dirty="0" smtClean="0">
                <a:solidFill>
                  <a:srgbClr val="0070C0"/>
                </a:solidFill>
              </a:rPr>
              <a:t>בין הלומדים</a:t>
            </a:r>
          </a:p>
          <a:p>
            <a:r>
              <a:rPr lang="he-IL" sz="2800" dirty="0" smtClean="0"/>
              <a:t>שימוש במגוון גישות פדגוגיות, כולל הבניית ידע</a:t>
            </a:r>
          </a:p>
          <a:p>
            <a:r>
              <a:rPr lang="he-IL" sz="2800" dirty="0" smtClean="0"/>
              <a:t>המשתתפים תפקדו כמנחים המספקים "פיגומים" ללמידה</a:t>
            </a:r>
          </a:p>
          <a:p>
            <a:r>
              <a:rPr lang="he-IL" sz="2800" dirty="0" smtClean="0"/>
              <a:t>הלמידה במליאה התרחשה כמחצית מזמן השיעורים</a:t>
            </a:r>
          </a:p>
          <a:p>
            <a:endParaRPr lang="he-IL" sz="2800" dirty="0" smtClean="0"/>
          </a:p>
          <a:p>
            <a:r>
              <a:rPr lang="he-IL" sz="2800" dirty="0" smtClean="0"/>
              <a:t>יישום מוצלח של כללים לעיצוב דיגיטאלי </a:t>
            </a:r>
          </a:p>
          <a:p>
            <a:r>
              <a:rPr lang="he-IL" sz="2800" dirty="0" smtClean="0"/>
              <a:t>יישום מוצלח של כללים להעברת מסר מולטימדיה הוראתי</a:t>
            </a:r>
            <a:endParaRPr lang="en-US" sz="2800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4400" b="1" dirty="0" smtClean="0"/>
              <a:t>להיות מורה חכם ב"כיתה חכמה"</a:t>
            </a:r>
            <a:endParaRPr lang="he-IL" dirty="0"/>
          </a:p>
        </p:txBody>
      </p:sp>
      <p:pic>
        <p:nvPicPr>
          <p:cNvPr id="1026" name="Picture 2" descr="H:\My Pictures\תמונות שלי בלו''א\DSCF0009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214414" y="2027237"/>
            <a:ext cx="3643338" cy="3643338"/>
          </a:xfrm>
          <a:prstGeom prst="rect">
            <a:avLst/>
          </a:prstGeom>
          <a:noFill/>
        </p:spPr>
      </p:pic>
      <p:pic>
        <p:nvPicPr>
          <p:cNvPr id="1027" name="Picture 3" descr="C:\Documents and Settings\Teacher\Desktop\November 2010\צ'ייס 2011\smart-board-600i-interactive-whiteboard-photo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214942" y="2027237"/>
            <a:ext cx="3657600" cy="3657600"/>
          </a:xfrm>
          <a:prstGeom prst="rect">
            <a:avLst/>
          </a:prstGeom>
          <a:noFill/>
        </p:spPr>
      </p:pic>
      <p:sp>
        <p:nvSpPr>
          <p:cNvPr id="10" name="חץ שמאלה 9"/>
          <p:cNvSpPr/>
          <p:nvPr/>
        </p:nvSpPr>
        <p:spPr>
          <a:xfrm>
            <a:off x="4357686" y="3643314"/>
            <a:ext cx="1285884" cy="357190"/>
          </a:xfrm>
          <a:prstGeom prst="leftArrow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לחצן פעולה: עזרה 10">
            <a:hlinkClick r:id="" action="ppaction://noaction" highlightClick="1"/>
          </p:cNvPr>
          <p:cNvSpPr/>
          <p:nvPr/>
        </p:nvSpPr>
        <p:spPr>
          <a:xfrm>
            <a:off x="4714876" y="2786058"/>
            <a:ext cx="714380" cy="857256"/>
          </a:xfrm>
          <a:prstGeom prst="actionButtonHelp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>
          <a:xfrm>
            <a:off x="1435608" y="-24"/>
            <a:ext cx="7208358" cy="1143000"/>
          </a:xfrm>
        </p:spPr>
        <p:txBody>
          <a:bodyPr/>
          <a:lstStyle/>
          <a:p>
            <a:pPr algn="ctr"/>
            <a:r>
              <a:rPr lang="he-IL" dirty="0" smtClean="0"/>
              <a:t>אתגרים בשילוב </a:t>
            </a:r>
            <a:r>
              <a:rPr lang="he-IL" dirty="0" err="1" smtClean="0"/>
              <a:t>לו"א</a:t>
            </a:r>
            <a:r>
              <a:rPr lang="he-IL" dirty="0" smtClean="0"/>
              <a:t> בהוראה</a:t>
            </a:r>
            <a:endParaRPr lang="he-IL" dirty="0"/>
          </a:p>
        </p:txBody>
      </p:sp>
      <p:pic>
        <p:nvPicPr>
          <p:cNvPr id="8" name="מציין מיקום תוכן 7" descr="42-19726753.jpg"/>
          <p:cNvPicPr>
            <a:picLocks noGrp="1" noChangeAspect="1"/>
          </p:cNvPicPr>
          <p:nvPr>
            <p:ph sz="half" idx="1"/>
          </p:nvPr>
        </p:nvPicPr>
        <p:blipFill>
          <a:blip r:embed="rId2" cstate="screen"/>
          <a:stretch>
            <a:fillRect/>
          </a:stretch>
        </p:blipFill>
        <p:spPr>
          <a:xfrm>
            <a:off x="1500166" y="1142984"/>
            <a:ext cx="3212200" cy="2143140"/>
          </a:xfrm>
        </p:spPr>
      </p:pic>
      <p:pic>
        <p:nvPicPr>
          <p:cNvPr id="7" name="מציין מיקום תוכן 6" descr="42-24507376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715008" y="1142985"/>
            <a:ext cx="3214710" cy="2168060"/>
          </a:xfrm>
        </p:spPr>
      </p:pic>
      <p:pic>
        <p:nvPicPr>
          <p:cNvPr id="9" name="תמונה 8" descr="interactive-whiteboard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1500166" y="3643314"/>
            <a:ext cx="4064000" cy="3048000"/>
          </a:xfrm>
          <a:prstGeom prst="rect">
            <a:avLst/>
          </a:prstGeom>
        </p:spPr>
      </p:pic>
      <p:pic>
        <p:nvPicPr>
          <p:cNvPr id="6" name="תמונה 5" descr="Luidia eBeam Projection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6677000" y="4108790"/>
            <a:ext cx="2181280" cy="25825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mph" presetSubtype="0" autoRev="1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6" presetClass="emph" presetSubtype="0" autoRev="1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6" presetClass="emph" presetSubtype="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לו"א</a:t>
            </a:r>
            <a:r>
              <a:rPr lang="he-IL" dirty="0" smtClean="0"/>
              <a:t> כ"פיגום" לפדגוגיה החדשנית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e-IL" sz="2800" dirty="0" smtClean="0"/>
              <a:t>3 מאפיינים של </a:t>
            </a:r>
            <a:r>
              <a:rPr lang="he-IL" sz="2800" dirty="0" err="1" smtClean="0"/>
              <a:t>הלוה"א</a:t>
            </a:r>
            <a:r>
              <a:rPr lang="he-IL" sz="2800" dirty="0" smtClean="0"/>
              <a:t> לטובת הפדגוגיה החדשנית: </a:t>
            </a:r>
          </a:p>
          <a:p>
            <a:r>
              <a:rPr lang="he-IL" dirty="0" smtClean="0"/>
              <a:t>האפשרות לקיים </a:t>
            </a:r>
            <a:r>
              <a:rPr lang="he-IL" b="1" dirty="0" smtClean="0"/>
              <a:t>למידה מסתעפת</a:t>
            </a:r>
            <a:r>
              <a:rPr lang="he-IL" dirty="0" smtClean="0"/>
              <a:t> </a:t>
            </a:r>
          </a:p>
          <a:p>
            <a:r>
              <a:rPr lang="he-IL" dirty="0" smtClean="0"/>
              <a:t>יכולת הלוח לשמש כ"</a:t>
            </a:r>
            <a:r>
              <a:rPr lang="he-IL" b="1" dirty="0" smtClean="0"/>
              <a:t>כלי קוגניטיבי</a:t>
            </a:r>
            <a:r>
              <a:rPr lang="he-IL" dirty="0" smtClean="0"/>
              <a:t>" </a:t>
            </a:r>
          </a:p>
          <a:p>
            <a:r>
              <a:rPr lang="he-IL" dirty="0" smtClean="0"/>
              <a:t>תמיכה ב</a:t>
            </a:r>
            <a:r>
              <a:rPr lang="he-IL" b="1" dirty="0" smtClean="0"/>
              <a:t>למידה אינטראקטיבית</a:t>
            </a:r>
            <a:endParaRPr lang="he-IL" dirty="0"/>
          </a:p>
        </p:txBody>
      </p:sp>
      <p:pic>
        <p:nvPicPr>
          <p:cNvPr id="4" name="Picture 2" descr="C:\Documents and Settings\User\My Documents\Presentation pictures\AB-024-0107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3857620" y="4071942"/>
            <a:ext cx="2357454" cy="24479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מטרת המחקר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42910" y="1447800"/>
            <a:ext cx="8290778" cy="5124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e-IL" dirty="0" smtClean="0"/>
              <a:t>  </a:t>
            </a:r>
            <a:r>
              <a:rPr lang="he-IL" sz="2800" dirty="0" smtClean="0"/>
              <a:t>לבחון היבטים פדגוגיים של שילוב </a:t>
            </a:r>
            <a:r>
              <a:rPr lang="he-IL" sz="2800" dirty="0" err="1" smtClean="0"/>
              <a:t>לו"א</a:t>
            </a:r>
            <a:r>
              <a:rPr lang="he-IL" sz="2800" dirty="0" smtClean="0"/>
              <a:t> בהוראה:</a:t>
            </a:r>
          </a:p>
          <a:p>
            <a:pPr>
              <a:buNone/>
            </a:pPr>
            <a:endParaRPr lang="he-IL" dirty="0" smtClean="0"/>
          </a:p>
          <a:p>
            <a:r>
              <a:rPr lang="he-IL" dirty="0" smtClean="0"/>
              <a:t>התאמת </a:t>
            </a:r>
            <a:r>
              <a:rPr lang="he-IL" b="1" dirty="0" smtClean="0"/>
              <a:t>הטכנולוגיה למטרות הפדגוגיות</a:t>
            </a:r>
            <a:endParaRPr lang="he-IL" dirty="0" smtClean="0"/>
          </a:p>
          <a:p>
            <a:r>
              <a:rPr lang="he-IL" dirty="0" smtClean="0"/>
              <a:t>עידוד </a:t>
            </a:r>
            <a:r>
              <a:rPr lang="he-IL" b="1" dirty="0" smtClean="0"/>
              <a:t>אינטראקטיביות</a:t>
            </a:r>
            <a:endParaRPr lang="he-IL" dirty="0" smtClean="0"/>
          </a:p>
          <a:p>
            <a:r>
              <a:rPr lang="he-IL" b="1" dirty="0" smtClean="0"/>
              <a:t>גישות פדגוגיות </a:t>
            </a:r>
          </a:p>
          <a:p>
            <a:r>
              <a:rPr lang="he-IL" b="1" dirty="0" smtClean="0"/>
              <a:t>תפקיד המורה</a:t>
            </a:r>
            <a:endParaRPr lang="he-IL" dirty="0" smtClean="0"/>
          </a:p>
          <a:p>
            <a:r>
              <a:rPr lang="he-IL" dirty="0" smtClean="0"/>
              <a:t>אופן ה</a:t>
            </a:r>
            <a:r>
              <a:rPr lang="he-IL" b="1" dirty="0" smtClean="0"/>
              <a:t>עיצוב</a:t>
            </a:r>
            <a:r>
              <a:rPr lang="he-IL" dirty="0" smtClean="0"/>
              <a:t> של קבצי הלוח </a:t>
            </a:r>
          </a:p>
          <a:p>
            <a:r>
              <a:rPr lang="he-IL" dirty="0" smtClean="0"/>
              <a:t>דרכי העברת מסר</a:t>
            </a:r>
            <a:r>
              <a:rPr lang="he-IL" b="1" dirty="0" smtClean="0"/>
              <a:t> מולטימדיה</a:t>
            </a:r>
            <a:r>
              <a:rPr lang="he-IL" dirty="0" smtClean="0"/>
              <a:t> הוראתי  </a:t>
            </a:r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790712" cy="1143000"/>
          </a:xfrm>
        </p:spPr>
        <p:txBody>
          <a:bodyPr/>
          <a:lstStyle/>
          <a:p>
            <a:r>
              <a:rPr lang="he-IL" dirty="0" smtClean="0"/>
              <a:t>השיטה:</a:t>
            </a:r>
            <a:r>
              <a:rPr lang="en-US" dirty="0" smtClean="0"/>
              <a:t> </a:t>
            </a:r>
            <a:r>
              <a:rPr lang="he-IL" dirty="0" smtClean="0"/>
              <a:t>המשתתפים והליך המחקר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e-IL" b="1" dirty="0" smtClean="0"/>
              <a:t>המשתתפים:</a:t>
            </a:r>
            <a:r>
              <a:rPr lang="en-US" b="1" dirty="0" smtClean="0"/>
              <a:t> </a:t>
            </a:r>
            <a:endParaRPr lang="he-IL" b="1" dirty="0" smtClean="0"/>
          </a:p>
          <a:p>
            <a:r>
              <a:rPr lang="he-IL" sz="2800" dirty="0" smtClean="0"/>
              <a:t>המחקר כלל 43 </a:t>
            </a:r>
            <a:r>
              <a:rPr lang="he-IL" sz="2800" dirty="0" err="1" smtClean="0"/>
              <a:t>עו"ה</a:t>
            </a:r>
            <a:r>
              <a:rPr lang="he-IL" sz="2800" dirty="0" smtClean="0"/>
              <a:t> בבתי ספר יסודיים </a:t>
            </a:r>
          </a:p>
          <a:p>
            <a:r>
              <a:rPr lang="he-IL" sz="2800" dirty="0" smtClean="0"/>
              <a:t>בסיום קורס להתפתחות מקצועית- 30 שעות </a:t>
            </a:r>
          </a:p>
          <a:p>
            <a:r>
              <a:rPr lang="he-IL" sz="2800" dirty="0" smtClean="0"/>
              <a:t>טווח הגילאים היה 28-53</a:t>
            </a:r>
          </a:p>
          <a:p>
            <a:r>
              <a:rPr lang="he-IL" sz="2800" dirty="0" smtClean="0"/>
              <a:t>שישה מהמשתתפים (14%) היו גברים</a:t>
            </a:r>
          </a:p>
          <a:p>
            <a:endParaRPr lang="he-IL" dirty="0" smtClean="0"/>
          </a:p>
          <a:p>
            <a:pPr>
              <a:buNone/>
            </a:pPr>
            <a:r>
              <a:rPr lang="he-IL" b="1" dirty="0" smtClean="0"/>
              <a:t>הליך המחקר:</a:t>
            </a:r>
            <a:r>
              <a:rPr lang="en-US" b="1" dirty="0" smtClean="0"/>
              <a:t> </a:t>
            </a:r>
            <a:endParaRPr lang="he-IL" b="1" dirty="0" smtClean="0"/>
          </a:p>
          <a:p>
            <a:r>
              <a:rPr lang="he-IL" sz="2800" dirty="0" smtClean="0"/>
              <a:t>הערכה באמצעות מחוון של שיעורים </a:t>
            </a:r>
            <a:r>
              <a:rPr lang="he-IL" sz="2800" dirty="0" err="1" smtClean="0"/>
              <a:t>שעו"ה</a:t>
            </a:r>
            <a:r>
              <a:rPr lang="he-IL" sz="2800" dirty="0" smtClean="0"/>
              <a:t> הציגו ופרסמו במאגר ברשת בסיום תהליך ההכשרה</a:t>
            </a:r>
            <a:endParaRPr lang="en-US" sz="2800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35608" y="-71462"/>
            <a:ext cx="7208358" cy="928694"/>
          </a:xfrm>
        </p:spPr>
        <p:txBody>
          <a:bodyPr/>
          <a:lstStyle/>
          <a:p>
            <a:pPr algn="ctr"/>
            <a:r>
              <a:rPr lang="he-IL" dirty="0" smtClean="0"/>
              <a:t>השיטה:</a:t>
            </a:r>
            <a:r>
              <a:rPr lang="en-US" dirty="0" smtClean="0"/>
              <a:t> </a:t>
            </a:r>
            <a:r>
              <a:rPr lang="he-IL" dirty="0" smtClean="0"/>
              <a:t>כלי המחקר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00034" y="785818"/>
            <a:ext cx="8643966" cy="5786454"/>
          </a:xfrm>
        </p:spPr>
        <p:txBody>
          <a:bodyPr>
            <a:noAutofit/>
          </a:bodyPr>
          <a:lstStyle/>
          <a:p>
            <a:r>
              <a:rPr lang="he-IL" sz="2800" b="1" dirty="0" smtClean="0"/>
              <a:t>תוקף</a:t>
            </a:r>
            <a:r>
              <a:rPr lang="he-IL" sz="2800" dirty="0" smtClean="0"/>
              <a:t> </a:t>
            </a:r>
            <a:r>
              <a:rPr lang="he-IL" sz="2800" b="1" dirty="0" smtClean="0"/>
              <a:t>המחוון</a:t>
            </a:r>
            <a:r>
              <a:rPr lang="he-IL" sz="2800" dirty="0" smtClean="0"/>
              <a:t> נבדק על ידי שני מומחי תוכן</a:t>
            </a:r>
          </a:p>
          <a:p>
            <a:r>
              <a:rPr lang="he-IL" sz="2800" b="1" dirty="0" smtClean="0"/>
              <a:t>מהימנות</a:t>
            </a:r>
            <a:r>
              <a:rPr lang="he-IL" sz="2800" dirty="0" smtClean="0"/>
              <a:t>:</a:t>
            </a:r>
            <a:r>
              <a:rPr lang="en-US" sz="2800" dirty="0" smtClean="0"/>
              <a:t> </a:t>
            </a:r>
            <a:r>
              <a:rPr lang="he-IL" sz="2800" dirty="0" smtClean="0"/>
              <a:t>במחקר קדם נמצאה מידת הסכמה גבוהה בין הערכת השיעורים באמצעות מחוון ע"י שלושה שופטים</a:t>
            </a:r>
            <a:endParaRPr lang="en-US" sz="2800" dirty="0" smtClean="0"/>
          </a:p>
          <a:p>
            <a:pPr>
              <a:buNone/>
            </a:pPr>
            <a:endParaRPr lang="he-IL" sz="2800" dirty="0" smtClean="0"/>
          </a:p>
          <a:p>
            <a:pPr>
              <a:buNone/>
            </a:pPr>
            <a:r>
              <a:rPr lang="he-IL" sz="2800" b="1" dirty="0" smtClean="0"/>
              <a:t>המחוון מעריך:</a:t>
            </a:r>
            <a:r>
              <a:rPr lang="en-US" sz="2800" b="1" dirty="0" smtClean="0"/>
              <a:t> </a:t>
            </a:r>
            <a:endParaRPr lang="he-IL" sz="2800" b="1" dirty="0" smtClean="0"/>
          </a:p>
          <a:p>
            <a:r>
              <a:rPr lang="he-IL" sz="2800" dirty="0" smtClean="0"/>
              <a:t>התאמה בין הרעיון הפדגוגי ובחירת הכלים הטכנולוגיים</a:t>
            </a:r>
          </a:p>
          <a:p>
            <a:r>
              <a:rPr lang="he-IL" sz="2800" dirty="0" smtClean="0"/>
              <a:t>סוגי האינטראקציות שהתקיימו במהלך השיעור </a:t>
            </a:r>
          </a:p>
          <a:p>
            <a:r>
              <a:rPr lang="he-IL" sz="2800" dirty="0" smtClean="0"/>
              <a:t>תפקיד המורה</a:t>
            </a:r>
          </a:p>
          <a:p>
            <a:r>
              <a:rPr lang="he-IL" sz="2800" dirty="0" smtClean="0"/>
              <a:t>גישה פדגוגית</a:t>
            </a:r>
          </a:p>
          <a:p>
            <a:r>
              <a:rPr lang="he-IL" sz="2800" dirty="0" smtClean="0"/>
              <a:t>שימוש בהוראה דיפרנציאלית</a:t>
            </a:r>
          </a:p>
          <a:p>
            <a:r>
              <a:rPr lang="he-IL" sz="2800" dirty="0" smtClean="0"/>
              <a:t>דרכי עיצוב חזותי של שקפי הלוח </a:t>
            </a:r>
            <a:r>
              <a:rPr lang="he-IL" sz="2400" dirty="0" smtClean="0"/>
              <a:t>(עשת והמר, 2005) </a:t>
            </a:r>
          </a:p>
          <a:p>
            <a:r>
              <a:rPr lang="he-IL" sz="2800" dirty="0" smtClean="0"/>
              <a:t>העברת מסר מולטימדיה </a:t>
            </a:r>
            <a:r>
              <a:rPr lang="he-IL" sz="2400" dirty="0" smtClean="0"/>
              <a:t>(</a:t>
            </a:r>
            <a:r>
              <a:rPr lang="en-US" sz="2000" dirty="0" smtClean="0"/>
              <a:t>Mayer, 2001; Mayer &amp; Moreno, 2003</a:t>
            </a:r>
            <a:r>
              <a:rPr lang="he-IL" sz="24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708392" cy="1143000"/>
          </a:xfrm>
        </p:spPr>
        <p:txBody>
          <a:bodyPr>
            <a:normAutofit fontScale="90000"/>
          </a:bodyPr>
          <a:lstStyle/>
          <a:p>
            <a:r>
              <a:rPr lang="he-IL" dirty="0" smtClean="0"/>
              <a:t>מידת ההתאמה בין טכנולוגיה לפדגוגיה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571472" y="1643050"/>
          <a:ext cx="8572528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מידת האינטראקטיביות לסוגיה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928662" y="1357298"/>
          <a:ext cx="8215338" cy="5500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93358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חלוקת זמן השיעור בין למידה במליאה, למידה בקבוצות ולמידה יחידנית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1428728" y="1785926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מפנה השמש">
  <a:themeElements>
    <a:clrScheme name="מפנה השמש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מפנה השמש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מפנה השמ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543</TotalTime>
  <Words>366</Words>
  <Application>Microsoft Office PowerPoint</Application>
  <PresentationFormat>‫הצגה על המסך (4:3)</PresentationFormat>
  <Paragraphs>67</Paragraphs>
  <Slides>14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15" baseType="lpstr">
      <vt:lpstr>מפנה השמש</vt:lpstr>
      <vt:lpstr>להיות מורה חכם ב"כיתה חכמה": הערכת התפתחות מקצועית של עובדי הוראה לקראת שילוב לוחות אינטראקטיביים בבתי ספר</vt:lpstr>
      <vt:lpstr>אתגרים בשילוב לו"א בהוראה</vt:lpstr>
      <vt:lpstr>לו"א כ"פיגום" לפדגוגיה החדשנית</vt:lpstr>
      <vt:lpstr>מטרת המחקר</vt:lpstr>
      <vt:lpstr>השיטה: המשתתפים והליך המחקר</vt:lpstr>
      <vt:lpstr>השיטה: כלי המחקר </vt:lpstr>
      <vt:lpstr>מידת ההתאמה בין טכנולוגיה לפדגוגיה</vt:lpstr>
      <vt:lpstr>מידת האינטראקטיביות לסוגיה</vt:lpstr>
      <vt:lpstr>חלוקת זמן השיעור בין למידה במליאה, למידה בקבוצות ולמידה יחידנית</vt:lpstr>
      <vt:lpstr>גישות פדגוגיות: סוגי הוראה-למידה</vt:lpstr>
      <vt:lpstr>עיצוב שקפי הלו''א (בעקבות עשת והמר, 2005)</vt:lpstr>
      <vt:lpstr>העברת מסר מולטימדיה הוראתי              (בעקבות Mayer, 2001; Mayer &amp; Moreno, 2003) </vt:lpstr>
      <vt:lpstr>סיכום</vt:lpstr>
      <vt:lpstr>להיות מורה חכם ב"כיתה חכמה"</vt:lpstr>
    </vt:vector>
  </TitlesOfParts>
  <Company>Athena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להיות מורה חכם ב"כיתה חכמה": הערכת התפתחות מקצועית של עובדי הוראה לקראת שילוב לוחות אינטראקטיביים בבתי ספר</dc:title>
  <dc:creator>Ina Blau</dc:creator>
  <cp:lastModifiedBy>Taldor</cp:lastModifiedBy>
  <cp:revision>43</cp:revision>
  <dcterms:created xsi:type="dcterms:W3CDTF">2011-01-23T08:18:39Z</dcterms:created>
  <dcterms:modified xsi:type="dcterms:W3CDTF">2011-02-09T12:07:01Z</dcterms:modified>
</cp:coreProperties>
</file>