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84" r:id="rId3"/>
    <p:sldId id="285" r:id="rId4"/>
    <p:sldId id="290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F33164ED-9779-49E2-8448-7948D9E88655}">
          <p14:sldIdLst>
            <p14:sldId id="256"/>
            <p14:sldId id="284"/>
            <p14:sldId id="285"/>
            <p14:sldId id="290"/>
            <p14:sldId id="286"/>
            <p14:sldId id="287"/>
            <p14:sldId id="288"/>
            <p14:sldId id="289"/>
          </p14:sldIdLst>
        </p14:section>
        <p14:section name="מקטע ללא כותרת" id="{936B3447-7355-44CB-A5F6-6D15C590667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D1D03-500D-4877-996A-1827C4A4FE8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12001-1890-4130-ACE8-2B6CDA918588}">
      <dgm:prSet phldrT="[Text]"/>
      <dgm:spPr/>
      <dgm:t>
        <a:bodyPr/>
        <a:lstStyle/>
        <a:p>
          <a:pPr algn="ctr" rtl="1"/>
          <a:r>
            <a:rPr lang="en-US"/>
            <a:t>Fostering learning with ICT</a:t>
          </a:r>
          <a:endParaRPr lang="he-IL"/>
        </a:p>
      </dgm:t>
    </dgm:pt>
    <dgm:pt modelId="{A1A752F9-094B-4CB9-9C44-4364088BB645}" type="parTrans" cxnId="{D8927682-6A82-41FE-A67A-46F1F5306C21}">
      <dgm:prSet/>
      <dgm:spPr/>
      <dgm:t>
        <a:bodyPr/>
        <a:lstStyle/>
        <a:p>
          <a:pPr algn="ctr" rtl="1"/>
          <a:endParaRPr lang="he-IL"/>
        </a:p>
      </dgm:t>
    </dgm:pt>
    <dgm:pt modelId="{26FACF6E-EB38-4E7A-AACE-D70E9C04BE03}" type="sibTrans" cxnId="{D8927682-6A82-41FE-A67A-46F1F5306C21}">
      <dgm:prSet/>
      <dgm:spPr/>
      <dgm:t>
        <a:bodyPr/>
        <a:lstStyle/>
        <a:p>
          <a:pPr algn="ctr" rtl="1"/>
          <a:endParaRPr lang="he-IL"/>
        </a:p>
      </dgm:t>
    </dgm:pt>
    <dgm:pt modelId="{D11BF08A-57DB-4F3D-8F8A-6E4ADAF461C4}">
      <dgm:prSet phldrT="[Text]"/>
      <dgm:spPr/>
      <dgm:t>
        <a:bodyPr/>
        <a:lstStyle/>
        <a:p>
          <a:pPr algn="ctr" rtl="1"/>
          <a:r>
            <a:rPr lang="en-US"/>
            <a:t>Contextual learning</a:t>
          </a:r>
          <a:endParaRPr lang="he-IL"/>
        </a:p>
      </dgm:t>
    </dgm:pt>
    <dgm:pt modelId="{0333C1BF-0F10-4BE6-8385-A12BE2C29599}" type="parTrans" cxnId="{FA09D6F1-D4F4-4988-A94A-CEE4BCC3A123}">
      <dgm:prSet/>
      <dgm:spPr/>
      <dgm:t>
        <a:bodyPr/>
        <a:lstStyle/>
        <a:p>
          <a:pPr algn="ctr" rtl="1"/>
          <a:endParaRPr lang="he-IL"/>
        </a:p>
      </dgm:t>
    </dgm:pt>
    <dgm:pt modelId="{984F82DB-843F-416A-A3D5-B315399F80C6}" type="sibTrans" cxnId="{FA09D6F1-D4F4-4988-A94A-CEE4BCC3A123}">
      <dgm:prSet/>
      <dgm:spPr/>
      <dgm:t>
        <a:bodyPr/>
        <a:lstStyle/>
        <a:p>
          <a:pPr algn="ctr" rtl="1"/>
          <a:endParaRPr lang="he-IL"/>
        </a:p>
      </dgm:t>
    </dgm:pt>
    <dgm:pt modelId="{892DB09B-FEE8-4AFE-9EF1-67887E96738B}">
      <dgm:prSet phldrT="[Text]"/>
      <dgm:spPr/>
      <dgm:t>
        <a:bodyPr/>
        <a:lstStyle/>
        <a:p>
          <a:pPr algn="ctr" rtl="1"/>
          <a:r>
            <a:rPr lang="en-US"/>
            <a:t>Active learning</a:t>
          </a:r>
          <a:endParaRPr lang="he-IL"/>
        </a:p>
      </dgm:t>
    </dgm:pt>
    <dgm:pt modelId="{6D0A6992-A291-4AED-800F-954CAED939F0}" type="parTrans" cxnId="{E3A2F8CA-7417-47EA-B3E2-D421A555AC35}">
      <dgm:prSet/>
      <dgm:spPr/>
      <dgm:t>
        <a:bodyPr/>
        <a:lstStyle/>
        <a:p>
          <a:pPr algn="ctr" rtl="1"/>
          <a:endParaRPr lang="he-IL"/>
        </a:p>
      </dgm:t>
    </dgm:pt>
    <dgm:pt modelId="{C108544B-2C6E-4753-8188-4999F4B39A48}" type="sibTrans" cxnId="{E3A2F8CA-7417-47EA-B3E2-D421A555AC35}">
      <dgm:prSet/>
      <dgm:spPr/>
      <dgm:t>
        <a:bodyPr/>
        <a:lstStyle/>
        <a:p>
          <a:pPr algn="ctr" rtl="1"/>
          <a:endParaRPr lang="he-IL"/>
        </a:p>
      </dgm:t>
    </dgm:pt>
    <dgm:pt modelId="{185B663F-AA13-4E20-A4A4-2897742D800B}">
      <dgm:prSet phldrT="[Text]"/>
      <dgm:spPr/>
      <dgm:t>
        <a:bodyPr/>
        <a:lstStyle/>
        <a:p>
          <a:pPr algn="ctr" rtl="1"/>
          <a:r>
            <a:rPr lang="en-US"/>
            <a:t>Social learning</a:t>
          </a:r>
          <a:endParaRPr lang="he-IL"/>
        </a:p>
      </dgm:t>
    </dgm:pt>
    <dgm:pt modelId="{FA5C327F-5C14-439F-9A6E-17AB87C14F74}" type="parTrans" cxnId="{D096B427-7478-4D55-963E-3C4EF4726F42}">
      <dgm:prSet/>
      <dgm:spPr/>
      <dgm:t>
        <a:bodyPr/>
        <a:lstStyle/>
        <a:p>
          <a:pPr algn="ctr" rtl="1"/>
          <a:endParaRPr lang="he-IL"/>
        </a:p>
      </dgm:t>
    </dgm:pt>
    <dgm:pt modelId="{E0FF2092-F719-4832-AF11-43E93760579B}" type="sibTrans" cxnId="{D096B427-7478-4D55-963E-3C4EF4726F42}">
      <dgm:prSet/>
      <dgm:spPr/>
      <dgm:t>
        <a:bodyPr/>
        <a:lstStyle/>
        <a:p>
          <a:pPr algn="ctr" rtl="1"/>
          <a:endParaRPr lang="he-IL"/>
        </a:p>
      </dgm:t>
    </dgm:pt>
    <dgm:pt modelId="{20C46047-6444-4C38-8077-D2032CE059D3}">
      <dgm:prSet/>
      <dgm:spPr/>
      <dgm:t>
        <a:bodyPr/>
        <a:lstStyle/>
        <a:p>
          <a:pPr algn="ctr" rtl="1"/>
          <a:r>
            <a:rPr lang="en-US"/>
            <a:t>Reflective learning </a:t>
          </a:r>
          <a:endParaRPr lang="he-IL"/>
        </a:p>
      </dgm:t>
    </dgm:pt>
    <dgm:pt modelId="{D6402CB7-0745-48F2-8751-D13F63BA0B85}" type="parTrans" cxnId="{9B216012-19DA-407A-A0EA-85B9D0D80CAA}">
      <dgm:prSet/>
      <dgm:spPr/>
      <dgm:t>
        <a:bodyPr/>
        <a:lstStyle/>
        <a:p>
          <a:pPr algn="ctr" rtl="1"/>
          <a:endParaRPr lang="he-IL"/>
        </a:p>
      </dgm:t>
    </dgm:pt>
    <dgm:pt modelId="{E3C345F0-E282-4DCF-B695-7DDD59D19CDE}" type="sibTrans" cxnId="{9B216012-19DA-407A-A0EA-85B9D0D80CAA}">
      <dgm:prSet/>
      <dgm:spPr/>
      <dgm:t>
        <a:bodyPr/>
        <a:lstStyle/>
        <a:p>
          <a:pPr algn="ctr" rtl="1"/>
          <a:endParaRPr lang="he-IL"/>
        </a:p>
      </dgm:t>
    </dgm:pt>
    <dgm:pt modelId="{B1C6E801-7916-4E1D-873D-24C02D8B5991}" type="pres">
      <dgm:prSet presAssocID="{916D1D03-500D-4877-996A-1827C4A4FE8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47688D-C032-433A-809E-82B5D9909FE0}" type="pres">
      <dgm:prSet presAssocID="{F2F12001-1890-4130-ACE8-2B6CDA918588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759F2DC7-27A9-4F33-9982-E0792D430B9E}" type="pres">
      <dgm:prSet presAssocID="{0333C1BF-0F10-4BE6-8385-A12BE2C29599}" presName="parTrans" presStyleLbl="bgSibTrans2D1" presStyleIdx="0" presStyleCnt="4"/>
      <dgm:spPr/>
      <dgm:t>
        <a:bodyPr/>
        <a:lstStyle/>
        <a:p>
          <a:pPr rtl="1"/>
          <a:endParaRPr lang="he-IL"/>
        </a:p>
      </dgm:t>
    </dgm:pt>
    <dgm:pt modelId="{1E1E83F3-2A01-41D0-AB09-E11AE0450B85}" type="pres">
      <dgm:prSet presAssocID="{D11BF08A-57DB-4F3D-8F8A-6E4ADAF461C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78CCE07-BCF2-442F-87AC-B3FF3094D157}" type="pres">
      <dgm:prSet presAssocID="{6D0A6992-A291-4AED-800F-954CAED939F0}" presName="parTrans" presStyleLbl="bgSibTrans2D1" presStyleIdx="1" presStyleCnt="4"/>
      <dgm:spPr/>
      <dgm:t>
        <a:bodyPr/>
        <a:lstStyle/>
        <a:p>
          <a:pPr rtl="1"/>
          <a:endParaRPr lang="he-IL"/>
        </a:p>
      </dgm:t>
    </dgm:pt>
    <dgm:pt modelId="{496669D0-A708-4B82-AAE7-FE98E865ABA6}" type="pres">
      <dgm:prSet presAssocID="{892DB09B-FEE8-4AFE-9EF1-67887E96738B}" presName="node" presStyleLbl="node1" presStyleIdx="1" presStyleCnt="4" custRadScaleRad="101061" custRadScaleInc="300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A2C55FA-37A4-48DB-9996-E57FEC7C04C5}" type="pres">
      <dgm:prSet presAssocID="{FA5C327F-5C14-439F-9A6E-17AB87C14F74}" presName="parTrans" presStyleLbl="bgSibTrans2D1" presStyleIdx="2" presStyleCnt="4"/>
      <dgm:spPr/>
      <dgm:t>
        <a:bodyPr/>
        <a:lstStyle/>
        <a:p>
          <a:pPr rtl="1"/>
          <a:endParaRPr lang="he-IL"/>
        </a:p>
      </dgm:t>
    </dgm:pt>
    <dgm:pt modelId="{533E5C8F-97B0-4B7B-8BF6-9896CD52CAD9}" type="pres">
      <dgm:prSet presAssocID="{185B663F-AA13-4E20-A4A4-2897742D800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0CC5607-1A67-4310-BF77-755D034D6D9D}" type="pres">
      <dgm:prSet presAssocID="{D6402CB7-0745-48F2-8751-D13F63BA0B85}" presName="parTrans" presStyleLbl="bgSibTrans2D1" presStyleIdx="3" presStyleCnt="4"/>
      <dgm:spPr/>
      <dgm:t>
        <a:bodyPr/>
        <a:lstStyle/>
        <a:p>
          <a:pPr rtl="1"/>
          <a:endParaRPr lang="he-IL"/>
        </a:p>
      </dgm:t>
    </dgm:pt>
    <dgm:pt modelId="{CD7FC628-2765-4DD3-8131-2DC27E65F002}" type="pres">
      <dgm:prSet presAssocID="{20C46047-6444-4C38-8077-D2032CE059D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F4D9D97-83C3-4B14-957A-F57624C0B25A}" type="presOf" srcId="{6D0A6992-A291-4AED-800F-954CAED939F0}" destId="{278CCE07-BCF2-442F-87AC-B3FF3094D157}" srcOrd="0" destOrd="0" presId="urn:microsoft.com/office/officeart/2005/8/layout/radial4"/>
    <dgm:cxn modelId="{2E794696-BF3E-48CD-98D7-CD5D8A92B6DB}" type="presOf" srcId="{916D1D03-500D-4877-996A-1827C4A4FE80}" destId="{B1C6E801-7916-4E1D-873D-24C02D8B5991}" srcOrd="0" destOrd="0" presId="urn:microsoft.com/office/officeart/2005/8/layout/radial4"/>
    <dgm:cxn modelId="{93D0B2BC-6DF2-44FB-900B-3BEE2016CC0C}" type="presOf" srcId="{D6402CB7-0745-48F2-8751-D13F63BA0B85}" destId="{80CC5607-1A67-4310-BF77-755D034D6D9D}" srcOrd="0" destOrd="0" presId="urn:microsoft.com/office/officeart/2005/8/layout/radial4"/>
    <dgm:cxn modelId="{FA09D6F1-D4F4-4988-A94A-CEE4BCC3A123}" srcId="{F2F12001-1890-4130-ACE8-2B6CDA918588}" destId="{D11BF08A-57DB-4F3D-8F8A-6E4ADAF461C4}" srcOrd="0" destOrd="0" parTransId="{0333C1BF-0F10-4BE6-8385-A12BE2C29599}" sibTransId="{984F82DB-843F-416A-A3D5-B315399F80C6}"/>
    <dgm:cxn modelId="{D096B427-7478-4D55-963E-3C4EF4726F42}" srcId="{F2F12001-1890-4130-ACE8-2B6CDA918588}" destId="{185B663F-AA13-4E20-A4A4-2897742D800B}" srcOrd="2" destOrd="0" parTransId="{FA5C327F-5C14-439F-9A6E-17AB87C14F74}" sibTransId="{E0FF2092-F719-4832-AF11-43E93760579B}"/>
    <dgm:cxn modelId="{06D039FC-50A1-4F51-BEAC-BF99C7076186}" type="presOf" srcId="{FA5C327F-5C14-439F-9A6E-17AB87C14F74}" destId="{7A2C55FA-37A4-48DB-9996-E57FEC7C04C5}" srcOrd="0" destOrd="0" presId="urn:microsoft.com/office/officeart/2005/8/layout/radial4"/>
    <dgm:cxn modelId="{9B216012-19DA-407A-A0EA-85B9D0D80CAA}" srcId="{F2F12001-1890-4130-ACE8-2B6CDA918588}" destId="{20C46047-6444-4C38-8077-D2032CE059D3}" srcOrd="3" destOrd="0" parTransId="{D6402CB7-0745-48F2-8751-D13F63BA0B85}" sibTransId="{E3C345F0-E282-4DCF-B695-7DDD59D19CDE}"/>
    <dgm:cxn modelId="{D52A4E7A-63BA-43EC-8BD1-4D71D3C0ECBA}" type="presOf" srcId="{F2F12001-1890-4130-ACE8-2B6CDA918588}" destId="{FD47688D-C032-433A-809E-82B5D9909FE0}" srcOrd="0" destOrd="0" presId="urn:microsoft.com/office/officeart/2005/8/layout/radial4"/>
    <dgm:cxn modelId="{388507F8-574E-4572-99F5-3DC6A54B9097}" type="presOf" srcId="{20C46047-6444-4C38-8077-D2032CE059D3}" destId="{CD7FC628-2765-4DD3-8131-2DC27E65F002}" srcOrd="0" destOrd="0" presId="urn:microsoft.com/office/officeart/2005/8/layout/radial4"/>
    <dgm:cxn modelId="{D8927682-6A82-41FE-A67A-46F1F5306C21}" srcId="{916D1D03-500D-4877-996A-1827C4A4FE80}" destId="{F2F12001-1890-4130-ACE8-2B6CDA918588}" srcOrd="0" destOrd="0" parTransId="{A1A752F9-094B-4CB9-9C44-4364088BB645}" sibTransId="{26FACF6E-EB38-4E7A-AACE-D70E9C04BE03}"/>
    <dgm:cxn modelId="{227547F2-FB47-45D0-BB94-91C9DD79B041}" type="presOf" srcId="{892DB09B-FEE8-4AFE-9EF1-67887E96738B}" destId="{496669D0-A708-4B82-AAE7-FE98E865ABA6}" srcOrd="0" destOrd="0" presId="urn:microsoft.com/office/officeart/2005/8/layout/radial4"/>
    <dgm:cxn modelId="{BB1DBADC-3106-4F68-959E-72B0C5383D0F}" type="presOf" srcId="{D11BF08A-57DB-4F3D-8F8A-6E4ADAF461C4}" destId="{1E1E83F3-2A01-41D0-AB09-E11AE0450B85}" srcOrd="0" destOrd="0" presId="urn:microsoft.com/office/officeart/2005/8/layout/radial4"/>
    <dgm:cxn modelId="{2A1B8F4F-3C16-4D6E-A56B-F1FD0F004CB7}" type="presOf" srcId="{0333C1BF-0F10-4BE6-8385-A12BE2C29599}" destId="{759F2DC7-27A9-4F33-9982-E0792D430B9E}" srcOrd="0" destOrd="0" presId="urn:microsoft.com/office/officeart/2005/8/layout/radial4"/>
    <dgm:cxn modelId="{51794E0F-8830-4D74-9AB7-E81185FC9021}" type="presOf" srcId="{185B663F-AA13-4E20-A4A4-2897742D800B}" destId="{533E5C8F-97B0-4B7B-8BF6-9896CD52CAD9}" srcOrd="0" destOrd="0" presId="urn:microsoft.com/office/officeart/2005/8/layout/radial4"/>
    <dgm:cxn modelId="{E3A2F8CA-7417-47EA-B3E2-D421A555AC35}" srcId="{F2F12001-1890-4130-ACE8-2B6CDA918588}" destId="{892DB09B-FEE8-4AFE-9EF1-67887E96738B}" srcOrd="1" destOrd="0" parTransId="{6D0A6992-A291-4AED-800F-954CAED939F0}" sibTransId="{C108544B-2C6E-4753-8188-4999F4B39A48}"/>
    <dgm:cxn modelId="{5730D32E-6BD2-41B8-B83D-23BC09B828A1}" type="presParOf" srcId="{B1C6E801-7916-4E1D-873D-24C02D8B5991}" destId="{FD47688D-C032-433A-809E-82B5D9909FE0}" srcOrd="0" destOrd="0" presId="urn:microsoft.com/office/officeart/2005/8/layout/radial4"/>
    <dgm:cxn modelId="{EAAD3753-10E3-4E99-B665-636674AD2C0F}" type="presParOf" srcId="{B1C6E801-7916-4E1D-873D-24C02D8B5991}" destId="{759F2DC7-27A9-4F33-9982-E0792D430B9E}" srcOrd="1" destOrd="0" presId="urn:microsoft.com/office/officeart/2005/8/layout/radial4"/>
    <dgm:cxn modelId="{B740068D-ADFE-48CD-A5BB-2E98131C83AD}" type="presParOf" srcId="{B1C6E801-7916-4E1D-873D-24C02D8B5991}" destId="{1E1E83F3-2A01-41D0-AB09-E11AE0450B85}" srcOrd="2" destOrd="0" presId="urn:microsoft.com/office/officeart/2005/8/layout/radial4"/>
    <dgm:cxn modelId="{F55D7007-225B-47B2-99C3-64A98DD63476}" type="presParOf" srcId="{B1C6E801-7916-4E1D-873D-24C02D8B5991}" destId="{278CCE07-BCF2-442F-87AC-B3FF3094D157}" srcOrd="3" destOrd="0" presId="urn:microsoft.com/office/officeart/2005/8/layout/radial4"/>
    <dgm:cxn modelId="{FB418D69-0741-44ED-9B90-F038E380E6BE}" type="presParOf" srcId="{B1C6E801-7916-4E1D-873D-24C02D8B5991}" destId="{496669D0-A708-4B82-AAE7-FE98E865ABA6}" srcOrd="4" destOrd="0" presId="urn:microsoft.com/office/officeart/2005/8/layout/radial4"/>
    <dgm:cxn modelId="{90AE2AAD-B6DE-412A-B15B-F585CE87B2CA}" type="presParOf" srcId="{B1C6E801-7916-4E1D-873D-24C02D8B5991}" destId="{7A2C55FA-37A4-48DB-9996-E57FEC7C04C5}" srcOrd="5" destOrd="0" presId="urn:microsoft.com/office/officeart/2005/8/layout/radial4"/>
    <dgm:cxn modelId="{33D9AD09-F776-483F-A1A7-A8BE6E8C711F}" type="presParOf" srcId="{B1C6E801-7916-4E1D-873D-24C02D8B5991}" destId="{533E5C8F-97B0-4B7B-8BF6-9896CD52CAD9}" srcOrd="6" destOrd="0" presId="urn:microsoft.com/office/officeart/2005/8/layout/radial4"/>
    <dgm:cxn modelId="{89EFAEB9-B06E-4634-BE08-3583C8BB09AE}" type="presParOf" srcId="{B1C6E801-7916-4E1D-873D-24C02D8B5991}" destId="{80CC5607-1A67-4310-BF77-755D034D6D9D}" srcOrd="7" destOrd="0" presId="urn:microsoft.com/office/officeart/2005/8/layout/radial4"/>
    <dgm:cxn modelId="{07302AB6-89C9-4232-9923-8B488A83B0E3}" type="presParOf" srcId="{B1C6E801-7916-4E1D-873D-24C02D8B5991}" destId="{CD7FC628-2765-4DD3-8131-2DC27E65F00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7688D-C032-433A-809E-82B5D9909FE0}">
      <dsp:nvSpPr>
        <dsp:cNvPr id="0" name=""/>
        <dsp:cNvSpPr/>
      </dsp:nvSpPr>
      <dsp:spPr>
        <a:xfrm>
          <a:off x="2010977" y="2359649"/>
          <a:ext cx="1487572" cy="1487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Fostering learning with ICT</a:t>
          </a:r>
          <a:endParaRPr lang="he-IL" sz="2100" kern="1200"/>
        </a:p>
      </dsp:txBody>
      <dsp:txXfrm>
        <a:off x="2228827" y="2577499"/>
        <a:ext cx="1051872" cy="1051872"/>
      </dsp:txXfrm>
    </dsp:sp>
    <dsp:sp modelId="{759F2DC7-27A9-4F33-9982-E0792D430B9E}">
      <dsp:nvSpPr>
        <dsp:cNvPr id="0" name=""/>
        <dsp:cNvSpPr/>
      </dsp:nvSpPr>
      <dsp:spPr>
        <a:xfrm rot="11700000">
          <a:off x="685373" y="2511133"/>
          <a:ext cx="1300012" cy="4239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E83F3-2A01-41D0-AB09-E11AE0450B85}">
      <dsp:nvSpPr>
        <dsp:cNvPr id="0" name=""/>
        <dsp:cNvSpPr/>
      </dsp:nvSpPr>
      <dsp:spPr>
        <a:xfrm>
          <a:off x="925" y="1989601"/>
          <a:ext cx="1413193" cy="1130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Contextual learning</a:t>
          </a:r>
          <a:endParaRPr lang="he-IL" sz="2200" kern="1200"/>
        </a:p>
      </dsp:txBody>
      <dsp:txXfrm>
        <a:off x="34038" y="2022714"/>
        <a:ext cx="1346967" cy="1064329"/>
      </dsp:txXfrm>
    </dsp:sp>
    <dsp:sp modelId="{278CCE07-BCF2-442F-87AC-B3FF3094D157}">
      <dsp:nvSpPr>
        <dsp:cNvPr id="0" name=""/>
        <dsp:cNvSpPr/>
      </dsp:nvSpPr>
      <dsp:spPr>
        <a:xfrm rot="14781216">
          <a:off x="1499989" y="1534513"/>
          <a:ext cx="1321262" cy="4239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669D0-A708-4B82-AAE7-FE98E865ABA6}">
      <dsp:nvSpPr>
        <dsp:cNvPr id="0" name=""/>
        <dsp:cNvSpPr/>
      </dsp:nvSpPr>
      <dsp:spPr>
        <a:xfrm>
          <a:off x="1189050" y="576051"/>
          <a:ext cx="1413193" cy="1130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Active learning</a:t>
          </a:r>
          <a:endParaRPr lang="he-IL" sz="2200" kern="1200"/>
        </a:p>
      </dsp:txBody>
      <dsp:txXfrm>
        <a:off x="1222163" y="609164"/>
        <a:ext cx="1346967" cy="1064329"/>
      </dsp:txXfrm>
    </dsp:sp>
    <dsp:sp modelId="{7A2C55FA-37A4-48DB-9996-E57FEC7C04C5}">
      <dsp:nvSpPr>
        <dsp:cNvPr id="0" name=""/>
        <dsp:cNvSpPr/>
      </dsp:nvSpPr>
      <dsp:spPr>
        <a:xfrm rot="17700000">
          <a:off x="2725776" y="1559678"/>
          <a:ext cx="1300012" cy="4239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E5C8F-97B0-4B7B-8BF6-9896CD52CAD9}">
      <dsp:nvSpPr>
        <dsp:cNvPr id="0" name=""/>
        <dsp:cNvSpPr/>
      </dsp:nvSpPr>
      <dsp:spPr>
        <a:xfrm>
          <a:off x="2943889" y="617274"/>
          <a:ext cx="1413193" cy="1130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Social learning</a:t>
          </a:r>
          <a:endParaRPr lang="he-IL" sz="2200" kern="1200"/>
        </a:p>
      </dsp:txBody>
      <dsp:txXfrm>
        <a:off x="2977002" y="650387"/>
        <a:ext cx="1346967" cy="1064329"/>
      </dsp:txXfrm>
    </dsp:sp>
    <dsp:sp modelId="{80CC5607-1A67-4310-BF77-755D034D6D9D}">
      <dsp:nvSpPr>
        <dsp:cNvPr id="0" name=""/>
        <dsp:cNvSpPr/>
      </dsp:nvSpPr>
      <dsp:spPr>
        <a:xfrm rot="20700000">
          <a:off x="3524141" y="2511133"/>
          <a:ext cx="1300012" cy="4239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FC628-2765-4DD3-8131-2DC27E65F002}">
      <dsp:nvSpPr>
        <dsp:cNvPr id="0" name=""/>
        <dsp:cNvSpPr/>
      </dsp:nvSpPr>
      <dsp:spPr>
        <a:xfrm>
          <a:off x="4095408" y="1989601"/>
          <a:ext cx="1413193" cy="1130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Reflective learning </a:t>
          </a:r>
          <a:endParaRPr lang="he-IL" sz="2200" kern="1200"/>
        </a:p>
      </dsp:txBody>
      <dsp:txXfrm>
        <a:off x="4128521" y="2022714"/>
        <a:ext cx="1346967" cy="1064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863E6-675B-417B-A429-58128EF30E0F}" type="datetimeFigureOut">
              <a:rPr lang="en-US" smtClean="0"/>
              <a:t>2/13/2011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8EF76-59AB-4356-A1CA-4E1A482E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0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8EF76-59AB-4356-A1CA-4E1A482E4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8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2D422-C025-4D5F-8739-7F126957E0E2}" type="datetime1">
              <a:rPr lang="en-US" smtClean="0"/>
              <a:t>2/13/2011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C56C-0FFB-4A76-8B8D-D455C44A0173}" type="datetime1">
              <a:rPr lang="en-US" smtClean="0"/>
              <a:t>2/13/2011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6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34BF-D2F4-48FC-BA48-F25936CDB8EB}" type="datetime1">
              <a:rPr lang="en-US" smtClean="0"/>
              <a:t>2/13/2011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8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DF0BF-3CBD-423D-99C8-2124282153F1}" type="datetime1">
              <a:rPr lang="en-US" smtClean="0"/>
              <a:t>2/13/2011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0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973F-2A0C-45BD-AC4C-C96FC3A1B6B5}" type="datetime1">
              <a:rPr lang="en-US" smtClean="0"/>
              <a:t>2/13/2011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5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C55E1-5A26-45DB-9CF0-5F6BCC0CE4A4}" type="datetime1">
              <a:rPr lang="en-US" smtClean="0"/>
              <a:t>2/13/2011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834E-044F-448E-91C1-42D96DBC14A9}" type="datetime1">
              <a:rPr lang="en-US" smtClean="0"/>
              <a:t>2/13/2011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2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5EA04-1494-4848-A29B-8AAD148CEA0A}" type="datetime1">
              <a:rPr lang="en-US" smtClean="0"/>
              <a:t>2/13/2011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9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F00-65C5-4DA6-891E-5BA2A5E6DB09}" type="datetime1">
              <a:rPr lang="en-US" smtClean="0"/>
              <a:t>2/13/2011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9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D446-AB8F-4D0F-9437-FFEAE22AB688}" type="datetime1">
              <a:rPr lang="en-US" smtClean="0"/>
              <a:t>2/13/2011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4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6C9-0466-4C54-A8AA-3D2A4040032A}" type="datetime1">
              <a:rPr lang="en-US" smtClean="0"/>
              <a:t>2/13/2011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3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BDF1A-83D1-4601-8A4B-2D645B70A790}" type="datetime1">
              <a:rPr lang="en-US" smtClean="0"/>
              <a:t>2/13/2011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C2F4-4DD3-4439-82D4-63F882BFB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2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67477"/>
            <a:ext cx="43116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91482" y="2054694"/>
            <a:ext cx="6215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rtl="0"/>
            <a:r>
              <a:rPr lang="en-US" sz="2000" dirty="0"/>
              <a:t>Department of Science and Technology Education</a:t>
            </a:r>
            <a:endParaRPr lang="he-IL" sz="20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68609" y="5406392"/>
            <a:ext cx="59293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rtl="1"/>
            <a:r>
              <a:rPr lang="en-US" sz="2000" dirty="0" smtClean="0"/>
              <a:t>  </a:t>
            </a:r>
            <a:r>
              <a:rPr lang="he-IL" sz="2000" b="1" dirty="0"/>
              <a:t>האדם הלומד בעידן הטכנולוגי</a:t>
            </a:r>
          </a:p>
          <a:p>
            <a:pPr algn="ctr" rtl="1"/>
            <a:r>
              <a:rPr lang="he-IL" sz="2000" b="1" dirty="0"/>
              <a:t>כנס </a:t>
            </a:r>
            <a:r>
              <a:rPr lang="he-IL" sz="2000" b="1" dirty="0" err="1"/>
              <a:t>צ'ייס</a:t>
            </a:r>
            <a:r>
              <a:rPr lang="he-IL" sz="2000" b="1" dirty="0"/>
              <a:t> השנתי למחקרי טכנולוגיות למידה - 2011</a:t>
            </a: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467544" y="2636912"/>
            <a:ext cx="8136903" cy="164307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0000"/>
                </a:solidFill>
              </a:rPr>
              <a:t>Teachers as learners and instructors using ICT: Reflection on a university </a:t>
            </a:r>
            <a:r>
              <a:rPr lang="en-US" sz="3200" b="1" dirty="0" smtClean="0">
                <a:solidFill>
                  <a:srgbClr val="FF0000"/>
                </a:solidFill>
              </a:rPr>
              <a:t>course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כותרת משנה 2"/>
          <p:cNvSpPr txBox="1">
            <a:spLocks/>
          </p:cNvSpPr>
          <p:nvPr/>
        </p:nvSpPr>
        <p:spPr>
          <a:xfrm>
            <a:off x="1335881" y="4437112"/>
            <a:ext cx="6400800" cy="7476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Moshe Barak, </a:t>
            </a:r>
            <a:r>
              <a:rPr lang="en-US" sz="2000" dirty="0" smtClean="0"/>
              <a:t>Associate Professor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76462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CASR instructional model 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for </a:t>
            </a:r>
            <a:r>
              <a:rPr lang="en-US" sz="3200" dirty="0">
                <a:solidFill>
                  <a:srgbClr val="FF0000"/>
                </a:solidFill>
              </a:rPr>
              <a:t>the use of ICT in education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4109965"/>
              </p:ext>
            </p:extLst>
          </p:nvPr>
        </p:nvGraphicFramePr>
        <p:xfrm>
          <a:off x="2051720" y="1556792"/>
          <a:ext cx="550952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4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Participants: 25 </a:t>
            </a:r>
            <a:r>
              <a:rPr lang="en-US" sz="2400" dirty="0">
                <a:solidFill>
                  <a:srgbClr val="0070C0"/>
                </a:solidFill>
              </a:rPr>
              <a:t>MSc/PhD students, all experienced in teaching subjects such as mathematics, physics, biology, electronics and computer sciences. 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course integrated face-to-face meetings and online learning supported by a website. </a:t>
            </a:r>
            <a:endParaRPr lang="en-US" sz="2400" dirty="0">
              <a:solidFill>
                <a:srgbClr val="7030A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The teachers were </a:t>
            </a:r>
            <a:r>
              <a:rPr lang="en-US" sz="2400" dirty="0">
                <a:solidFill>
                  <a:srgbClr val="0070C0"/>
                </a:solidFill>
              </a:rPr>
              <a:t>engaged in a range of assignments, such as: </a:t>
            </a:r>
          </a:p>
          <a:p>
            <a:pPr lvl="0"/>
            <a:r>
              <a:rPr lang="en-US" sz="2400" dirty="0">
                <a:solidFill>
                  <a:srgbClr val="7030A0"/>
                </a:solidFill>
              </a:rPr>
              <a:t>Searching electronic databases and journals </a:t>
            </a:r>
          </a:p>
          <a:p>
            <a:pPr lvl="0"/>
            <a:r>
              <a:rPr lang="en-US" sz="2400" dirty="0">
                <a:solidFill>
                  <a:srgbClr val="0070C0"/>
                </a:solidFill>
              </a:rPr>
              <a:t>Writing and presenting theoretical abstracts on using ICT in education </a:t>
            </a:r>
          </a:p>
          <a:p>
            <a:pPr lvl="0"/>
            <a:r>
              <a:rPr lang="en-US" sz="2400" dirty="0">
                <a:solidFill>
                  <a:srgbClr val="7030A0"/>
                </a:solidFill>
              </a:rPr>
              <a:t>Finding and testing learning materials that integrate ICT tools </a:t>
            </a:r>
          </a:p>
          <a:p>
            <a:r>
              <a:rPr lang="en-US" sz="2400" dirty="0">
                <a:solidFill>
                  <a:srgbClr val="0070C0"/>
                </a:solidFill>
              </a:rPr>
              <a:t>Preparing an ICT-based learning unit aimed at their students in </a:t>
            </a:r>
            <a:r>
              <a:rPr lang="en-US" sz="2400" dirty="0" smtClean="0">
                <a:solidFill>
                  <a:srgbClr val="0070C0"/>
                </a:solidFill>
              </a:rPr>
              <a:t>school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9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Objectives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present study sought </a:t>
            </a:r>
            <a:r>
              <a:rPr lang="en-US" dirty="0">
                <a:solidFill>
                  <a:srgbClr val="0070C0"/>
                </a:solidFill>
              </a:rPr>
              <a:t>to explore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The </a:t>
            </a:r>
            <a:r>
              <a:rPr lang="en-US" dirty="0">
                <a:solidFill>
                  <a:srgbClr val="7030A0"/>
                </a:solidFill>
              </a:rPr>
              <a:t>impact of the course on the participants as university students, and </a:t>
            </a:r>
            <a:endParaRPr lang="en-US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The </a:t>
            </a:r>
            <a:r>
              <a:rPr lang="en-US" dirty="0">
                <a:solidFill>
                  <a:srgbClr val="7030A0"/>
                </a:solidFill>
              </a:rPr>
              <a:t>participants' perceptions about the use of ICT for fostering learning in school. 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3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Data collection and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Data </a:t>
            </a:r>
            <a:r>
              <a:rPr lang="en-US" dirty="0"/>
              <a:t>were obtained by: 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documenting </a:t>
            </a:r>
            <a:r>
              <a:rPr lang="en-US" dirty="0">
                <a:solidFill>
                  <a:srgbClr val="0070C0"/>
                </a:solidFill>
              </a:rPr>
              <a:t>class activities (for example, three meetings were fully recorded);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summarizing </a:t>
            </a:r>
            <a:r>
              <a:rPr lang="en-US" dirty="0">
                <a:solidFill>
                  <a:srgbClr val="7030A0"/>
                </a:solidFill>
              </a:rPr>
              <a:t>eight semi-structured interviews with pairs of teachers;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analyzing </a:t>
            </a:r>
            <a:r>
              <a:rPr lang="en-US" dirty="0">
                <a:solidFill>
                  <a:srgbClr val="0070C0"/>
                </a:solidFill>
              </a:rPr>
              <a:t>participants’ remarks in the course online forum;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obtaining </a:t>
            </a:r>
            <a:r>
              <a:rPr lang="en-US" dirty="0">
                <a:solidFill>
                  <a:srgbClr val="7030A0"/>
                </a:solidFill>
              </a:rPr>
              <a:t>statistical data on the teachers’ use of the course website; and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administrating </a:t>
            </a:r>
            <a:r>
              <a:rPr lang="en-US" dirty="0">
                <a:solidFill>
                  <a:srgbClr val="0070C0"/>
                </a:solidFill>
              </a:rPr>
              <a:t>pre-and- post-questionnaires on the use of ICT for learning and teaching in the university and in school.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0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</a:t>
            </a:r>
            <a:r>
              <a:rPr lang="en-US" sz="3200" dirty="0">
                <a:solidFill>
                  <a:srgbClr val="FF0000"/>
                </a:solidFill>
              </a:rPr>
              <a:t>contribution of ICT means 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to </a:t>
            </a:r>
            <a:r>
              <a:rPr lang="en-US" sz="3200" dirty="0">
                <a:solidFill>
                  <a:srgbClr val="FF0000"/>
                </a:solidFill>
              </a:rPr>
              <a:t>significant learning in </a:t>
            </a:r>
            <a:r>
              <a:rPr lang="en-US" sz="3200" dirty="0">
                <a:solidFill>
                  <a:srgbClr val="FF0000"/>
                </a:solidFill>
              </a:rPr>
              <a:t>school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5" name="Canvas 126"/>
          <p:cNvGrpSpPr/>
          <p:nvPr/>
        </p:nvGrpSpPr>
        <p:grpSpPr>
          <a:xfrm>
            <a:off x="387350" y="1962150"/>
            <a:ext cx="7785050" cy="3627090"/>
            <a:chOff x="0" y="0"/>
            <a:chExt cx="5222240" cy="196088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222240" cy="196088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00100" y="142875"/>
              <a:ext cx="4046855" cy="14732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8" name="Line 52"/>
            <p:cNvCxnSpPr/>
            <p:nvPr/>
          </p:nvCxnSpPr>
          <p:spPr bwMode="auto">
            <a:xfrm>
              <a:off x="800100" y="1245235"/>
              <a:ext cx="40468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3"/>
            <p:cNvCxnSpPr/>
            <p:nvPr/>
          </p:nvCxnSpPr>
          <p:spPr bwMode="auto">
            <a:xfrm>
              <a:off x="800100" y="883920"/>
              <a:ext cx="40468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54"/>
            <p:cNvCxnSpPr/>
            <p:nvPr/>
          </p:nvCxnSpPr>
          <p:spPr bwMode="auto">
            <a:xfrm>
              <a:off x="800100" y="513080"/>
              <a:ext cx="40468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800100" y="142875"/>
              <a:ext cx="4046855" cy="1473200"/>
            </a:xfrm>
            <a:prstGeom prst="rect">
              <a:avLst/>
            </a:prstGeom>
            <a:noFill/>
            <a:ln w="1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99490" y="960120"/>
              <a:ext cx="276225" cy="65595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675765" y="960120"/>
              <a:ext cx="276225" cy="65595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352040" y="864870"/>
              <a:ext cx="275590" cy="75120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027680" y="598805"/>
              <a:ext cx="266700" cy="1017270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695065" y="494030"/>
              <a:ext cx="276225" cy="112204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370705" y="408940"/>
              <a:ext cx="276225" cy="120713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8" name="Line 63"/>
            <p:cNvCxnSpPr/>
            <p:nvPr/>
          </p:nvCxnSpPr>
          <p:spPr bwMode="auto">
            <a:xfrm>
              <a:off x="800100" y="142875"/>
              <a:ext cx="0" cy="14732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64"/>
            <p:cNvCxnSpPr/>
            <p:nvPr/>
          </p:nvCxnSpPr>
          <p:spPr bwMode="auto">
            <a:xfrm>
              <a:off x="771525" y="1616075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65"/>
            <p:cNvCxnSpPr/>
            <p:nvPr/>
          </p:nvCxnSpPr>
          <p:spPr bwMode="auto">
            <a:xfrm>
              <a:off x="771525" y="1245235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66"/>
            <p:cNvCxnSpPr/>
            <p:nvPr/>
          </p:nvCxnSpPr>
          <p:spPr bwMode="auto">
            <a:xfrm>
              <a:off x="771525" y="883920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67"/>
            <p:cNvCxnSpPr/>
            <p:nvPr/>
          </p:nvCxnSpPr>
          <p:spPr bwMode="auto">
            <a:xfrm>
              <a:off x="771525" y="513080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68"/>
            <p:cNvCxnSpPr/>
            <p:nvPr/>
          </p:nvCxnSpPr>
          <p:spPr bwMode="auto">
            <a:xfrm>
              <a:off x="771525" y="142875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69"/>
            <p:cNvCxnSpPr/>
            <p:nvPr/>
          </p:nvCxnSpPr>
          <p:spPr bwMode="auto">
            <a:xfrm>
              <a:off x="800100" y="1616075"/>
              <a:ext cx="40468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70"/>
            <p:cNvCxnSpPr/>
            <p:nvPr/>
          </p:nvCxnSpPr>
          <p:spPr bwMode="auto">
            <a:xfrm flipV="1">
              <a:off x="800100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71"/>
            <p:cNvCxnSpPr/>
            <p:nvPr/>
          </p:nvCxnSpPr>
          <p:spPr bwMode="auto">
            <a:xfrm flipV="1">
              <a:off x="1475740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72"/>
            <p:cNvCxnSpPr/>
            <p:nvPr/>
          </p:nvCxnSpPr>
          <p:spPr bwMode="auto">
            <a:xfrm flipV="1">
              <a:off x="2152015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73"/>
            <p:cNvCxnSpPr/>
            <p:nvPr/>
          </p:nvCxnSpPr>
          <p:spPr bwMode="auto">
            <a:xfrm flipV="1">
              <a:off x="2827655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74"/>
            <p:cNvCxnSpPr/>
            <p:nvPr/>
          </p:nvCxnSpPr>
          <p:spPr bwMode="auto">
            <a:xfrm flipV="1">
              <a:off x="3495040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75"/>
            <p:cNvCxnSpPr/>
            <p:nvPr/>
          </p:nvCxnSpPr>
          <p:spPr bwMode="auto">
            <a:xfrm flipV="1">
              <a:off x="4171315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76"/>
            <p:cNvCxnSpPr/>
            <p:nvPr/>
          </p:nvCxnSpPr>
          <p:spPr bwMode="auto">
            <a:xfrm flipV="1">
              <a:off x="4846955" y="1616075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037590" y="770255"/>
              <a:ext cx="19812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2.79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713865" y="770255"/>
              <a:ext cx="19812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2.79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390140" y="675005"/>
              <a:ext cx="19812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3.05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065780" y="408940"/>
              <a:ext cx="198755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3.75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733165" y="304165"/>
              <a:ext cx="19812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4.05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408805" y="218440"/>
              <a:ext cx="19812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4.27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89865" y="1549400"/>
              <a:ext cx="54864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Very Low 1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72745" y="1178560"/>
              <a:ext cx="365125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Low 2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254000" y="817245"/>
              <a:ext cx="49403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Medium 3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58470" y="447040"/>
              <a:ext cx="294005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High 4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29235" y="102235"/>
              <a:ext cx="53086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Very High 5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819150" y="1701165"/>
              <a:ext cx="716915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Computerized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1047115" y="1844040"/>
              <a:ext cx="13589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lab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666240" y="1701800"/>
              <a:ext cx="28829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Virtual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580349" y="1844039"/>
              <a:ext cx="44069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museums 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285365" y="1701800"/>
              <a:ext cx="395605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Distance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294890" y="1844040"/>
              <a:ext cx="36195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learning 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847340" y="1701800"/>
              <a:ext cx="62738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Project-based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971165" y="1844040"/>
              <a:ext cx="36195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learning 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3637915" y="1701800"/>
              <a:ext cx="407035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Scientific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3590290" y="1844040"/>
              <a:ext cx="50292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information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285615" y="1701800"/>
              <a:ext cx="561340" cy="11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Simulation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6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contribution of ICT to promoting learning compared to conventional instruction</a:t>
            </a:r>
          </a:p>
        </p:txBody>
      </p:sp>
      <p:grpSp>
        <p:nvGrpSpPr>
          <p:cNvPr id="5" name="Canvas 74"/>
          <p:cNvGrpSpPr/>
          <p:nvPr/>
        </p:nvGrpSpPr>
        <p:grpSpPr>
          <a:xfrm>
            <a:off x="816898" y="2045494"/>
            <a:ext cx="7060249" cy="3687657"/>
            <a:chOff x="0" y="0"/>
            <a:chExt cx="4688840" cy="268478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4688840" cy="268478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7625" y="0"/>
              <a:ext cx="4584065" cy="2589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038860" y="247650"/>
              <a:ext cx="3307080" cy="183705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9" name="Line 7"/>
            <p:cNvCxnSpPr/>
            <p:nvPr/>
          </p:nvCxnSpPr>
          <p:spPr bwMode="auto">
            <a:xfrm>
              <a:off x="1038860" y="1628140"/>
              <a:ext cx="33070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8"/>
            <p:cNvCxnSpPr/>
            <p:nvPr/>
          </p:nvCxnSpPr>
          <p:spPr bwMode="auto">
            <a:xfrm>
              <a:off x="1038860" y="1170940"/>
              <a:ext cx="33070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9"/>
            <p:cNvCxnSpPr/>
            <p:nvPr/>
          </p:nvCxnSpPr>
          <p:spPr bwMode="auto">
            <a:xfrm>
              <a:off x="1038860" y="704215"/>
              <a:ext cx="33070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10"/>
            <p:cNvCxnSpPr/>
            <p:nvPr/>
          </p:nvCxnSpPr>
          <p:spPr bwMode="auto">
            <a:xfrm>
              <a:off x="1038860" y="247650"/>
              <a:ext cx="33070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038860" y="247650"/>
              <a:ext cx="3307080" cy="1837055"/>
            </a:xfrm>
            <a:prstGeom prst="rect">
              <a:avLst/>
            </a:prstGeom>
            <a:noFill/>
            <a:ln w="15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286510" y="1132840"/>
              <a:ext cx="333375" cy="95186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5820" y="1028065"/>
              <a:ext cx="333375" cy="1056640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944495" y="961390"/>
              <a:ext cx="324485" cy="1123315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764280" y="932815"/>
              <a:ext cx="333375" cy="1151890"/>
            </a:xfrm>
            <a:prstGeom prst="rect">
              <a:avLst/>
            </a:prstGeom>
            <a:solidFill>
              <a:srgbClr val="9999FF"/>
            </a:solidFill>
            <a:ln w="1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8" name="Line 16"/>
            <p:cNvCxnSpPr/>
            <p:nvPr/>
          </p:nvCxnSpPr>
          <p:spPr bwMode="auto">
            <a:xfrm>
              <a:off x="1038860" y="247650"/>
              <a:ext cx="0" cy="18370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17"/>
            <p:cNvCxnSpPr/>
            <p:nvPr/>
          </p:nvCxnSpPr>
          <p:spPr bwMode="auto">
            <a:xfrm>
              <a:off x="1000760" y="208470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18"/>
            <p:cNvCxnSpPr/>
            <p:nvPr/>
          </p:nvCxnSpPr>
          <p:spPr bwMode="auto">
            <a:xfrm>
              <a:off x="1000760" y="162814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19"/>
            <p:cNvCxnSpPr/>
            <p:nvPr/>
          </p:nvCxnSpPr>
          <p:spPr bwMode="auto">
            <a:xfrm>
              <a:off x="1000760" y="117094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20"/>
            <p:cNvCxnSpPr/>
            <p:nvPr/>
          </p:nvCxnSpPr>
          <p:spPr bwMode="auto">
            <a:xfrm>
              <a:off x="1000760" y="70421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21"/>
            <p:cNvCxnSpPr/>
            <p:nvPr/>
          </p:nvCxnSpPr>
          <p:spPr bwMode="auto">
            <a:xfrm>
              <a:off x="1000760" y="2476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22"/>
            <p:cNvCxnSpPr/>
            <p:nvPr/>
          </p:nvCxnSpPr>
          <p:spPr bwMode="auto">
            <a:xfrm>
              <a:off x="1038860" y="2084705"/>
              <a:ext cx="33070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23"/>
            <p:cNvCxnSpPr/>
            <p:nvPr/>
          </p:nvCxnSpPr>
          <p:spPr bwMode="auto">
            <a:xfrm flipV="1">
              <a:off x="1038860" y="2084705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24"/>
            <p:cNvCxnSpPr/>
            <p:nvPr/>
          </p:nvCxnSpPr>
          <p:spPr bwMode="auto">
            <a:xfrm flipV="1">
              <a:off x="1868170" y="2084705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25"/>
            <p:cNvCxnSpPr/>
            <p:nvPr/>
          </p:nvCxnSpPr>
          <p:spPr bwMode="auto">
            <a:xfrm flipV="1">
              <a:off x="2696845" y="2084705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26"/>
            <p:cNvCxnSpPr/>
            <p:nvPr/>
          </p:nvCxnSpPr>
          <p:spPr bwMode="auto">
            <a:xfrm flipV="1">
              <a:off x="3516630" y="2084705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27"/>
            <p:cNvCxnSpPr/>
            <p:nvPr/>
          </p:nvCxnSpPr>
          <p:spPr bwMode="auto">
            <a:xfrm flipV="1">
              <a:off x="4345940" y="2084705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1334135" y="923290"/>
              <a:ext cx="24765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3.08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163445" y="818515"/>
              <a:ext cx="24765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3.31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992755" y="751840"/>
              <a:ext cx="24765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3.44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840480" y="723265"/>
              <a:ext cx="17716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3.5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02385" y="2008505"/>
              <a:ext cx="75565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Much lower 1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509244" y="1553058"/>
              <a:ext cx="45212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Lower 2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530098" y="1106830"/>
              <a:ext cx="43116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Equal 3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43815" y="619608"/>
              <a:ext cx="60424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Higher 4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36550" y="180164"/>
              <a:ext cx="80518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algn="r"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Much higher 5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286510" y="2189480"/>
              <a:ext cx="34607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Social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238885" y="2351405"/>
              <a:ext cx="45212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learning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020570" y="2189480"/>
              <a:ext cx="55816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Reflective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068195" y="2351405"/>
              <a:ext cx="45212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learning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811145" y="2189480"/>
              <a:ext cx="60769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Contextual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896870" y="2351405"/>
              <a:ext cx="45212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learning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773805" y="2189480"/>
              <a:ext cx="34607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Active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707130" y="2351405"/>
              <a:ext cx="452120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learning 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382520" y="1447165"/>
              <a:ext cx="35560" cy="17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Arial"/>
                  <a:ea typeface="Times New Roman"/>
                </a:rPr>
                <a:t> </a:t>
              </a:r>
              <a:endParaRPr lang="en-US" sz="1200">
                <a:solidFill>
                  <a:srgbClr val="FFFFFF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9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Conclusions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majority of the participants improved significantly their skills in </a:t>
            </a:r>
            <a:r>
              <a:rPr lang="en-US" dirty="0">
                <a:solidFill>
                  <a:srgbClr val="0070C0"/>
                </a:solidFill>
              </a:rPr>
              <a:t>using computers and </a:t>
            </a:r>
            <a:r>
              <a:rPr lang="en-US" dirty="0">
                <a:solidFill>
                  <a:srgbClr val="0070C0"/>
                </a:solidFill>
              </a:rPr>
              <a:t>the Internet as university students or for personal needs.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Yet</a:t>
            </a:r>
            <a:r>
              <a:rPr lang="en-US" dirty="0">
                <a:solidFill>
                  <a:srgbClr val="7030A0"/>
                </a:solidFill>
              </a:rPr>
              <a:t>, the participants were skeptical or less confident about accelerating the use of ICT for teaching in </a:t>
            </a:r>
            <a:r>
              <a:rPr lang="en-US" dirty="0" smtClean="0">
                <a:solidFill>
                  <a:srgbClr val="7030A0"/>
                </a:solidFill>
              </a:rPr>
              <a:t>class.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Reasons: the </a:t>
            </a:r>
            <a:r>
              <a:rPr lang="en-US" dirty="0">
                <a:solidFill>
                  <a:srgbClr val="0070C0"/>
                </a:solidFill>
              </a:rPr>
              <a:t>pressure to 'deliver' a given subject matter or the limited ICT resources available in the school.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C2F4-4DD3-4439-82D4-63F882BFB5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4760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391</Words>
  <Application>Microsoft Office PowerPoint</Application>
  <PresentationFormat>On-screen Show (4:3)</PresentationFormat>
  <Paragraphs>84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ערכת נושא Office</vt:lpstr>
      <vt:lpstr>PowerPoint Presentation</vt:lpstr>
      <vt:lpstr>The CASR instructional model  for the use of ICT in education</vt:lpstr>
      <vt:lpstr>Setting</vt:lpstr>
      <vt:lpstr>Objectives </vt:lpstr>
      <vt:lpstr>Data collection and analysis</vt:lpstr>
      <vt:lpstr>The contribution of ICT means  to significant learning in school</vt:lpstr>
      <vt:lpstr>The contribution of ICT to promoting learning compared to conventional instruction</vt:lpstr>
      <vt:lpstr>Conclusions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barak</dc:creator>
  <cp:lastModifiedBy>Moshe Barak</cp:lastModifiedBy>
  <cp:revision>29</cp:revision>
  <dcterms:created xsi:type="dcterms:W3CDTF">2010-06-10T15:37:54Z</dcterms:created>
  <dcterms:modified xsi:type="dcterms:W3CDTF">2011-02-13T20:23:06Z</dcterms:modified>
</cp:coreProperties>
</file>