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97" r:id="rId4"/>
    <p:sldId id="308" r:id="rId5"/>
    <p:sldId id="298" r:id="rId6"/>
    <p:sldId id="303" r:id="rId7"/>
    <p:sldId id="299" r:id="rId8"/>
    <p:sldId id="300" r:id="rId9"/>
    <p:sldId id="307" r:id="rId10"/>
    <p:sldId id="305" r:id="rId11"/>
    <p:sldId id="309" r:id="rId12"/>
    <p:sldId id="258" r:id="rId13"/>
    <p:sldId id="259" r:id="rId14"/>
    <p:sldId id="295" r:id="rId15"/>
    <p:sldId id="290" r:id="rId16"/>
    <p:sldId id="267" r:id="rId17"/>
    <p:sldId id="264" r:id="rId18"/>
    <p:sldId id="269" r:id="rId19"/>
    <p:sldId id="270" r:id="rId20"/>
    <p:sldId id="311" r:id="rId21"/>
    <p:sldId id="268" r:id="rId22"/>
    <p:sldId id="310" r:id="rId23"/>
    <p:sldId id="288" r:id="rId24"/>
    <p:sldId id="271" r:id="rId25"/>
    <p:sldId id="275" r:id="rId26"/>
    <p:sldId id="274" r:id="rId27"/>
    <p:sldId id="265" r:id="rId28"/>
    <p:sldId id="312" r:id="rId29"/>
    <p:sldId id="276" r:id="rId30"/>
    <p:sldId id="277" r:id="rId31"/>
    <p:sldId id="266" r:id="rId32"/>
    <p:sldId id="30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60"/>
  </p:normalViewPr>
  <p:slideViewPr>
    <p:cSldViewPr>
      <p:cViewPr varScale="1">
        <p:scale>
          <a:sx n="68" d="100"/>
          <a:sy n="68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491;&#1493;&#1511;&#1496;&#1493;&#1512;&#1496;\&#1495;&#1491;&#1513;\Motivation-learning-Test\MoonMotivation-Fina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491;&#1493;&#1511;&#1496;&#1493;&#1512;&#1496;\&#1495;&#1491;&#1513;\&#1499;&#1504;&#1505;-&#1510;&#1497;&#1497;&#1505;-2011\MoonMotivation-Final-ForChai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491;&#1493;&#1511;&#1496;&#1493;&#1512;&#1496;\&#1495;&#1491;&#1513;\&#1499;&#1504;&#1505;-&#1510;&#1497;&#1497;&#1505;-2011\MoonMotivation-Final-ForChai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491;&#1493;&#1511;&#1496;&#1493;&#1512;&#1496;\&#1495;&#1491;&#1513;\&#1499;&#1504;&#1505;-&#1510;&#1497;&#1497;&#1505;-2011\MoonMotivation-Final-ForChai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491;&#1493;&#1511;&#1496;&#1493;&#1512;&#1496;\&#1495;&#1491;&#1513;\&#1499;&#1504;&#1505;-&#1510;&#1497;&#1497;&#1505;-2011\MotivationDay-General-ForChai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491;&#1493;&#1511;&#1496;&#1493;&#1512;&#1496;\&#1495;&#1491;&#1513;\&#1499;&#1504;&#1505;-&#1510;&#1497;&#1497;&#1505;-2011\MotivationDay-General-ForChai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491;&#1493;&#1511;&#1496;&#1493;&#1512;&#1496;\&#1495;&#1491;&#1513;\&#1499;&#1504;&#1505;-&#1510;&#1497;&#1497;&#1505;-2011\MotivationDay-General-ForChai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491;&#1493;&#1511;&#1496;&#1493;&#1512;&#1496;\&#1495;&#1491;&#1513;\&#1499;&#1504;&#1505;-&#1510;&#1497;&#1497;&#1505;-2011\MotivationDay-General-ForChai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491;&#1493;&#1511;&#1496;&#1493;&#1512;&#1496;\&#1495;&#1491;&#1513;\&#1499;&#1504;&#1505;-&#1510;&#1497;&#1497;&#1505;-2011\MotivationDay-General-ForCha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style val="3"/>
  <c:chart>
    <c:autoTitleDeleted val="1"/>
    <c:plotArea>
      <c:layout/>
      <c:bar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-4.5889229124137405E-3"/>
                  <c:y val="-6.7035457426408687E-4"/>
                </c:manualLayout>
              </c:layout>
              <c:showVal val="1"/>
            </c:dLbl>
            <c:dLbl>
              <c:idx val="1"/>
              <c:layout>
                <c:manualLayout>
                  <c:x val="-2.2944006999125158E-3"/>
                  <c:y val="-1.3831310596220081E-2"/>
                </c:manualLayout>
              </c:layout>
              <c:showVal val="1"/>
            </c:dLbl>
            <c:dLbl>
              <c:idx val="2"/>
              <c:layout>
                <c:manualLayout>
                  <c:x val="8.3260425780122571E-4"/>
                  <c:y val="-1.1224130643578002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cs typeface="+mj-cs"/>
                  </a:defRPr>
                </a:pPr>
                <a:endParaRPr lang="he-IL"/>
              </a:p>
            </c:txPr>
            <c:showVal val="1"/>
          </c:dLbls>
          <c:cat>
            <c:strRef>
              <c:f>Sheet1!$U$4053:$U$4055</c:f>
              <c:strCache>
                <c:ptCount val="3"/>
                <c:pt idx="0">
                  <c:v>פעילויות תרגול</c:v>
                </c:pt>
                <c:pt idx="1">
                  <c:v>משחק</c:v>
                </c:pt>
                <c:pt idx="2">
                  <c:v>מבחן עצמי</c:v>
                </c:pt>
              </c:strCache>
            </c:strRef>
          </c:cat>
          <c:val>
            <c:numRef>
              <c:f>Sheet1!$V$4053:$V$4055</c:f>
              <c:numCache>
                <c:formatCode>#,##0</c:formatCode>
                <c:ptCount val="3"/>
                <c:pt idx="0">
                  <c:v>2744</c:v>
                </c:pt>
                <c:pt idx="1">
                  <c:v>2255</c:v>
                </c:pt>
                <c:pt idx="2">
                  <c:v>2386</c:v>
                </c:pt>
              </c:numCache>
            </c:numRef>
          </c:val>
        </c:ser>
        <c:axId val="47038464"/>
        <c:axId val="47040384"/>
      </c:barChart>
      <c:catAx>
        <c:axId val="470384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>
                    <a:cs typeface="+mj-cs"/>
                  </a:defRPr>
                </a:pPr>
                <a:r>
                  <a:rPr lang="he-IL" sz="1600">
                    <a:cs typeface="+mj-cs"/>
                  </a:rPr>
                  <a:t>סוג פעילות הלמידה</a:t>
                </a:r>
                <a:endParaRPr lang="en-US" sz="1600">
                  <a:cs typeface="+mj-cs"/>
                </a:endParaRPr>
              </a:p>
            </c:rich>
          </c:tx>
          <c:layout/>
        </c:title>
        <c:majorTickMark val="none"/>
        <c:tickLblPos val="nextTo"/>
        <c:txPr>
          <a:bodyPr/>
          <a:lstStyle/>
          <a:p>
            <a:pPr>
              <a:defRPr sz="1400" b="1">
                <a:cs typeface="+mj-cs"/>
              </a:defRPr>
            </a:pPr>
            <a:endParaRPr lang="he-IL"/>
          </a:p>
        </c:txPr>
        <c:crossAx val="47040384"/>
        <c:crosses val="autoZero"/>
        <c:auto val="1"/>
        <c:lblAlgn val="ctr"/>
        <c:lblOffset val="100"/>
      </c:catAx>
      <c:valAx>
        <c:axId val="4704038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600">
                    <a:cs typeface="+mj-cs"/>
                  </a:defRPr>
                </a:pPr>
                <a:r>
                  <a:rPr lang="he-IL" sz="1600">
                    <a:cs typeface="+mj-cs"/>
                  </a:rPr>
                  <a:t>מספר התלמידים</a:t>
                </a:r>
                <a:endParaRPr lang="en-US" sz="1600">
                  <a:cs typeface="+mj-cs"/>
                </a:endParaRPr>
              </a:p>
            </c:rich>
          </c:tx>
          <c:layout/>
        </c:title>
        <c:numFmt formatCode="#,##0" sourceLinked="1"/>
        <c:tickLblPos val="nextTo"/>
        <c:crossAx val="47038464"/>
        <c:crosses val="autoZero"/>
        <c:crossBetween val="between"/>
        <c:majorUnit val="500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hart>
    <c:title>
      <c:tx>
        <c:rich>
          <a:bodyPr/>
          <a:lstStyle/>
          <a:p>
            <a:pPr>
              <a:defRPr>
                <a:cs typeface="+mj-cs"/>
              </a:defRPr>
            </a:pPr>
            <a:r>
              <a:rPr lang="he-IL" dirty="0">
                <a:cs typeface="+mj-cs"/>
              </a:rPr>
              <a:t>פעילויות תרגול</a:t>
            </a:r>
            <a:endParaRPr lang="en-US" dirty="0">
              <a:cs typeface="+mj-cs"/>
            </a:endParaRPr>
          </a:p>
          <a:p>
            <a:pPr>
              <a:defRPr>
                <a:cs typeface="+mj-cs"/>
              </a:defRPr>
            </a:pPr>
            <a:r>
              <a:rPr lang="en-US" sz="1800" dirty="0">
                <a:latin typeface="+mj-lt"/>
                <a:cs typeface="David" pitchFamily="34" charset="-79"/>
              </a:rPr>
              <a:t>N=2,744</a:t>
            </a:r>
          </a:p>
        </c:rich>
      </c:tx>
      <c:layout/>
    </c:title>
    <c:view3D>
      <c:rotX val="30"/>
      <c:rotY val="36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6.5093449159567121E-2"/>
                  <c:y val="-0.27635390829099332"/>
                </c:manualLayout>
              </c:layout>
              <c:showPercent val="1"/>
            </c:dLbl>
            <c:txPr>
              <a:bodyPr/>
              <a:lstStyle/>
              <a:p>
                <a:pPr>
                  <a:defRPr sz="1600" b="1">
                    <a:latin typeface="+mj-lt"/>
                  </a:defRPr>
                </a:pPr>
                <a:endParaRPr lang="he-IL"/>
              </a:p>
            </c:txPr>
            <c:showPercent val="1"/>
            <c:showLeaderLines val="1"/>
          </c:dLbls>
          <c:val>
            <c:numRef>
              <c:f>Sheet1!$C$4068:$C$4069</c:f>
              <c:numCache>
                <c:formatCode>#,##0</c:formatCode>
                <c:ptCount val="2"/>
                <c:pt idx="0">
                  <c:v>2508</c:v>
                </c:pt>
                <c:pt idx="1">
                  <c:v>69</c:v>
                </c:pt>
              </c:numCache>
            </c:numRef>
          </c:val>
        </c:ser>
        <c:dLbls>
          <c:showPercent val="1"/>
        </c:dLbls>
      </c:pie3D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e-IL"/>
  <c:chart>
    <c:title>
      <c:tx>
        <c:rich>
          <a:bodyPr/>
          <a:lstStyle/>
          <a:p>
            <a:pPr>
              <a:defRPr>
                <a:cs typeface="+mj-cs"/>
              </a:defRPr>
            </a:pPr>
            <a:r>
              <a:rPr lang="he-IL" dirty="0">
                <a:cs typeface="+mj-cs"/>
              </a:rPr>
              <a:t>משחק</a:t>
            </a:r>
          </a:p>
          <a:p>
            <a:pPr>
              <a:defRPr>
                <a:cs typeface="+mj-cs"/>
              </a:defRPr>
            </a:pPr>
            <a:r>
              <a:rPr lang="en-US" dirty="0">
                <a:latin typeface="+mj-lt"/>
                <a:cs typeface="David" pitchFamily="34" charset="-79"/>
              </a:rPr>
              <a:t>N=2,255</a:t>
            </a:r>
          </a:p>
        </c:rich>
      </c:tx>
      <c:layout/>
    </c:title>
    <c:view3D>
      <c:rotX val="30"/>
      <c:rotY val="36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29024473433997888"/>
                  <c:y val="-0.12100691587959952"/>
                </c:manualLayout>
              </c:layout>
              <c:showPercent val="1"/>
            </c:dLbl>
            <c:dLbl>
              <c:idx val="1"/>
              <c:layout>
                <c:manualLayout>
                  <c:x val="0.20095864379459391"/>
                  <c:y val="4.584538301102156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600" b="1">
                    <a:latin typeface="+mj-lt"/>
                  </a:defRPr>
                </a:pPr>
                <a:endParaRPr lang="he-IL"/>
              </a:p>
            </c:txPr>
            <c:showPercent val="1"/>
            <c:showLeaderLines val="1"/>
          </c:dLbls>
          <c:val>
            <c:numRef>
              <c:f>Sheet1!$D$4068:$D$4069</c:f>
              <c:numCache>
                <c:formatCode>General</c:formatCode>
                <c:ptCount val="2"/>
                <c:pt idx="0">
                  <c:v>1295</c:v>
                </c:pt>
                <c:pt idx="1">
                  <c:v>960</c:v>
                </c:pt>
              </c:numCache>
            </c:numRef>
          </c:val>
        </c:ser>
        <c:dLbls>
          <c:showPercent val="1"/>
        </c:dLbls>
      </c:pie3DChart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e-IL"/>
  <c:style val="18"/>
  <c:chart>
    <c:title>
      <c:tx>
        <c:rich>
          <a:bodyPr/>
          <a:lstStyle/>
          <a:p>
            <a:pPr>
              <a:defRPr>
                <a:cs typeface="+mj-cs"/>
              </a:defRPr>
            </a:pPr>
            <a:r>
              <a:rPr lang="he-IL" dirty="0">
                <a:cs typeface="+mj-cs"/>
              </a:rPr>
              <a:t>מבחן </a:t>
            </a:r>
          </a:p>
          <a:p>
            <a:pPr>
              <a:defRPr>
                <a:cs typeface="+mj-cs"/>
              </a:defRPr>
            </a:pPr>
            <a:r>
              <a:rPr lang="en-US" dirty="0">
                <a:latin typeface="+mj-lt"/>
                <a:cs typeface="+mn-cs"/>
              </a:rPr>
              <a:t>N=2,386</a:t>
            </a:r>
          </a:p>
        </c:rich>
      </c:tx>
      <c:layout/>
    </c:title>
    <c:view3D>
      <c:rotX val="30"/>
      <c:rotY val="36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27978631851131425"/>
                  <c:y val="-0.23070333878981444"/>
                </c:manualLayout>
              </c:layout>
              <c:showPercent val="1"/>
            </c:dLbl>
            <c:dLbl>
              <c:idx val="1"/>
              <c:layout>
                <c:manualLayout>
                  <c:x val="0.15452542290699448"/>
                  <c:y val="9.936881602194956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600" b="1"/>
                </a:pPr>
                <a:endParaRPr lang="he-IL"/>
              </a:p>
            </c:txPr>
            <c:showPercent val="1"/>
            <c:showLeaderLines val="1"/>
          </c:dLbls>
          <c:val>
            <c:numRef>
              <c:f>Sheet1!$E$4068:$E$4069</c:f>
              <c:numCache>
                <c:formatCode>General</c:formatCode>
                <c:ptCount val="2"/>
                <c:pt idx="0">
                  <c:v>1651</c:v>
                </c:pt>
                <c:pt idx="1">
                  <c:v>331</c:v>
                </c:pt>
              </c:numCache>
            </c:numRef>
          </c:val>
        </c:ser>
        <c:dLbls>
          <c:showPercent val="1"/>
        </c:dLbls>
      </c:pie3DChart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e-IL"/>
  <c:chart>
    <c:autoTitleDeleted val="1"/>
    <c:plotArea>
      <c:layout>
        <c:manualLayout>
          <c:layoutTarget val="inner"/>
          <c:xMode val="edge"/>
          <c:yMode val="edge"/>
          <c:x val="0.16165396139641838"/>
          <c:y val="3.9475625546806656E-2"/>
          <c:w val="0.81710710055048463"/>
          <c:h val="0.77214796150481335"/>
        </c:manualLayout>
      </c:layout>
      <c:barChart>
        <c:barDir val="col"/>
        <c:grouping val="clustered"/>
        <c:ser>
          <c:idx val="0"/>
          <c:order val="0"/>
          <c:dLbls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he-IL"/>
              </a:p>
            </c:txPr>
            <c:showVal val="1"/>
          </c:dLbls>
          <c:cat>
            <c:strRef>
              <c:f>Sheet1!$D$5356:$F$5356</c:f>
              <c:strCache>
                <c:ptCount val="3"/>
                <c:pt idx="0">
                  <c:v>תרגול</c:v>
                </c:pt>
                <c:pt idx="1">
                  <c:v>משחק</c:v>
                </c:pt>
                <c:pt idx="2">
                  <c:v>מבחן</c:v>
                </c:pt>
              </c:strCache>
            </c:strRef>
          </c:cat>
          <c:val>
            <c:numRef>
              <c:f>Sheet1!$D$5357:$F$5357</c:f>
              <c:numCache>
                <c:formatCode>General</c:formatCode>
                <c:ptCount val="3"/>
                <c:pt idx="0">
                  <c:v>3998</c:v>
                </c:pt>
                <c:pt idx="1">
                  <c:v>3519</c:v>
                </c:pt>
                <c:pt idx="2">
                  <c:v>3590</c:v>
                </c:pt>
              </c:numCache>
            </c:numRef>
          </c:val>
        </c:ser>
        <c:axId val="47633920"/>
        <c:axId val="47635840"/>
      </c:barChart>
      <c:catAx>
        <c:axId val="476339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>
                    <a:cs typeface="+mj-cs"/>
                  </a:defRPr>
                </a:pPr>
                <a:r>
                  <a:rPr lang="he-IL" sz="1600">
                    <a:cs typeface="+mj-cs"/>
                  </a:rPr>
                  <a:t>סוג</a:t>
                </a:r>
                <a:r>
                  <a:rPr lang="he-IL" sz="1600" baseline="0">
                    <a:cs typeface="+mj-cs"/>
                  </a:rPr>
                  <a:t> הפעילות הלימודית</a:t>
                </a:r>
                <a:endParaRPr lang="en-US" sz="1600">
                  <a:cs typeface="+mj-cs"/>
                </a:endParaRPr>
              </a:p>
            </c:rich>
          </c:tx>
          <c:layout/>
        </c:title>
        <c:majorTickMark val="none"/>
        <c:tickLblPos val="nextTo"/>
        <c:txPr>
          <a:bodyPr/>
          <a:lstStyle/>
          <a:p>
            <a:pPr>
              <a:defRPr sz="1600" b="1">
                <a:cs typeface="+mj-cs"/>
              </a:defRPr>
            </a:pPr>
            <a:endParaRPr lang="he-IL"/>
          </a:p>
        </c:txPr>
        <c:crossAx val="47635840"/>
        <c:crosses val="autoZero"/>
        <c:auto val="1"/>
        <c:lblAlgn val="ctr"/>
        <c:lblOffset val="100"/>
      </c:catAx>
      <c:valAx>
        <c:axId val="47635840"/>
        <c:scaling>
          <c:orientation val="minMax"/>
          <c:max val="4200"/>
        </c:scaling>
        <c:axPos val="l"/>
        <c:title>
          <c:tx>
            <c:rich>
              <a:bodyPr/>
              <a:lstStyle/>
              <a:p>
                <a:pPr>
                  <a:defRPr sz="1600">
                    <a:cs typeface="+mj-cs"/>
                  </a:defRPr>
                </a:pPr>
                <a:r>
                  <a:rPr lang="he-IL" sz="1600">
                    <a:cs typeface="+mj-cs"/>
                  </a:rPr>
                  <a:t>כמות</a:t>
                </a:r>
                <a:r>
                  <a:rPr lang="he-IL" sz="1600" baseline="0">
                    <a:cs typeface="+mj-cs"/>
                  </a:rPr>
                  <a:t> תלמידים</a:t>
                </a:r>
                <a:endParaRPr lang="en-US" sz="1600">
                  <a:cs typeface="+mj-cs"/>
                </a:endParaRPr>
              </a:p>
            </c:rich>
          </c:tx>
          <c:layout/>
        </c:title>
        <c:numFmt formatCode="#,##0" sourceLinked="0"/>
        <c:tickLblPos val="nextTo"/>
        <c:spPr>
          <a:ln>
            <a:solidFill>
              <a:schemeClr val="accent1"/>
            </a:solidFill>
          </a:ln>
        </c:spPr>
        <c:crossAx val="47633920"/>
        <c:crosses val="autoZero"/>
        <c:crossBetween val="between"/>
      </c:valAx>
      <c:spPr>
        <a:ln>
          <a:noFill/>
        </a:ln>
      </c:spPr>
    </c:plotArea>
    <c:plotVisOnly val="1"/>
  </c:chart>
  <c:spPr>
    <a:ln>
      <a:solidFill>
        <a:srgbClr val="4F81BD"/>
      </a:solidFill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e-IL"/>
  <c:chart>
    <c:title>
      <c:tx>
        <c:rich>
          <a:bodyPr/>
          <a:lstStyle/>
          <a:p>
            <a:pPr>
              <a:defRPr/>
            </a:pPr>
            <a:r>
              <a:rPr lang="he-IL" dirty="0">
                <a:cs typeface="+mj-cs"/>
              </a:rPr>
              <a:t>פעילויות תרגול</a:t>
            </a:r>
          </a:p>
          <a:p>
            <a:pPr>
              <a:defRPr/>
            </a:pPr>
            <a:r>
              <a:rPr lang="en-US" dirty="0"/>
              <a:t>N=3,998</a:t>
            </a:r>
          </a:p>
        </c:rich>
      </c:tx>
      <c:layout/>
    </c:title>
    <c:view3D>
      <c:rotX val="30"/>
      <c:rotY val="360"/>
      <c:perspective val="30"/>
    </c:view3D>
    <c:plotArea>
      <c:layout/>
      <c:pie3DChart>
        <c:varyColors val="1"/>
        <c:ser>
          <c:idx val="0"/>
          <c:order val="0"/>
          <c:dLbls>
            <c:numFmt formatCode="0.00%" sourceLinked="0"/>
            <c:txPr>
              <a:bodyPr/>
              <a:lstStyle/>
              <a:p>
                <a:pPr>
                  <a:defRPr sz="1400" b="1">
                    <a:cs typeface="+mj-cs"/>
                  </a:defRPr>
                </a:pPr>
                <a:endParaRPr lang="he-IL"/>
              </a:p>
            </c:txPr>
            <c:showPercent val="1"/>
            <c:showLeaderLines val="1"/>
          </c:dLbls>
          <c:val>
            <c:numRef>
              <c:f>Sheet1!$I$5357:$I$5358</c:f>
              <c:numCache>
                <c:formatCode>General</c:formatCode>
                <c:ptCount val="2"/>
                <c:pt idx="0">
                  <c:v>3944</c:v>
                </c:pt>
                <c:pt idx="1">
                  <c:v>5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e-IL"/>
  <c:chart>
    <c:title>
      <c:tx>
        <c:rich>
          <a:bodyPr/>
          <a:lstStyle/>
          <a:p>
            <a:pPr>
              <a:defRPr/>
            </a:pPr>
            <a:r>
              <a:rPr lang="he-IL" sz="1800" b="1" i="0" u="none" strike="noStrike" kern="1200" baseline="0" dirty="0">
                <a:solidFill>
                  <a:prstClr val="black"/>
                </a:solidFill>
                <a:latin typeface="+mn-lt"/>
                <a:ea typeface="+mn-ea"/>
                <a:cs typeface="+mj-cs"/>
              </a:rPr>
              <a:t>משחק</a:t>
            </a:r>
          </a:p>
          <a:p>
            <a:pPr>
              <a:defRPr/>
            </a:pPr>
            <a:r>
              <a:rPr lang="en-US" sz="1800" b="1" i="0" u="none" strike="noStrike" kern="1200" baseline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N=3,519</a:t>
            </a:r>
          </a:p>
        </c:rich>
      </c:tx>
      <c:layout/>
    </c:title>
    <c:view3D>
      <c:rotX val="30"/>
      <c:rotY val="36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36406091680400493"/>
                  <c:y val="-0.11711787864752198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cs typeface="+mj-cs"/>
                    </a:defRPr>
                  </a:pPr>
                  <a:endParaRPr lang="he-IL"/>
                </a:p>
              </c:txPr>
              <c:showPercent val="1"/>
            </c:dLbl>
            <c:dLbl>
              <c:idx val="1"/>
              <c:layout>
                <c:manualLayout>
                  <c:x val="0.18664133553073345"/>
                  <c:y val="6.8476596675415571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cs typeface="+mj-cs"/>
                    </a:defRPr>
                  </a:pPr>
                  <a:endParaRPr lang="he-IL"/>
                </a:p>
              </c:txPr>
              <c:showPercent val="1"/>
            </c:dLbl>
            <c:showPercent val="1"/>
            <c:showLeaderLines val="1"/>
          </c:dLbls>
          <c:val>
            <c:numRef>
              <c:f>Sheet1!$J$5357:$J$5358</c:f>
              <c:numCache>
                <c:formatCode>General</c:formatCode>
                <c:ptCount val="2"/>
                <c:pt idx="0">
                  <c:v>2311</c:v>
                </c:pt>
                <c:pt idx="1">
                  <c:v>1208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e-IL"/>
  <c:chart>
    <c:title>
      <c:tx>
        <c:rich>
          <a:bodyPr/>
          <a:lstStyle/>
          <a:p>
            <a:pPr>
              <a:defRPr/>
            </a:pPr>
            <a:r>
              <a:rPr lang="he-IL" dirty="0">
                <a:cs typeface="+mj-cs"/>
              </a:rPr>
              <a:t>מבחן</a:t>
            </a:r>
          </a:p>
          <a:p>
            <a:pPr>
              <a:defRPr/>
            </a:pPr>
            <a:r>
              <a:rPr lang="en-US" dirty="0"/>
              <a:t>N=3,590</a:t>
            </a:r>
          </a:p>
        </c:rich>
      </c:tx>
      <c:layout/>
    </c:title>
    <c:view3D>
      <c:rotX val="30"/>
      <c:rotY val="36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4492432195975502"/>
                  <c:y val="-0.28996318168562341"/>
                </c:manualLayout>
              </c:layout>
              <c:showPercent val="1"/>
            </c:dLbl>
            <c:dLbl>
              <c:idx val="1"/>
              <c:layout>
                <c:manualLayout>
                  <c:x val="6.826815398075238E-2"/>
                  <c:y val="0.1029935841353164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cs typeface="+mj-cs"/>
                  </a:defRPr>
                </a:pPr>
                <a:endParaRPr lang="he-IL"/>
              </a:p>
            </c:txPr>
            <c:showPercent val="1"/>
            <c:showLeaderLines val="1"/>
          </c:dLbls>
          <c:val>
            <c:numRef>
              <c:f>Sheet1!$K$5357:$K$5358</c:f>
              <c:numCache>
                <c:formatCode>General</c:formatCode>
                <c:ptCount val="2"/>
                <c:pt idx="0">
                  <c:v>3275</c:v>
                </c:pt>
                <c:pt idx="1">
                  <c:v>315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hart>
    <c:autoTitleDeleted val="1"/>
    <c:plotArea>
      <c:layout/>
      <c:lineChart>
        <c:grouping val="standard"/>
        <c:ser>
          <c:idx val="0"/>
          <c:order val="0"/>
          <c:spPr>
            <a:ln>
              <a:solidFill>
                <a:schemeClr val="tx2"/>
              </a:solidFill>
            </a:ln>
          </c:spPr>
          <c:dLbls>
            <c:dLbl>
              <c:idx val="0"/>
              <c:layout>
                <c:manualLayout>
                  <c:x val="-6.1904761904761824E-2"/>
                  <c:y val="-4.9252418645558474E-2"/>
                </c:manualLayout>
              </c:layout>
              <c:showVal val="1"/>
            </c:dLbl>
            <c:dLbl>
              <c:idx val="1"/>
              <c:layout>
                <c:manualLayout>
                  <c:x val="-4.2857142857142913E-2"/>
                  <c:y val="-4.9252418645558502E-2"/>
                </c:manualLayout>
              </c:layout>
              <c:showVal val="1"/>
            </c:dLbl>
            <c:dLbl>
              <c:idx val="2"/>
              <c:layout>
                <c:manualLayout>
                  <c:x val="-4.2857142857142913E-2"/>
                  <c:y val="-4.5734388742304309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cs typeface="+mj-cs"/>
                  </a:defRPr>
                </a:pPr>
                <a:endParaRPr lang="he-IL"/>
              </a:p>
            </c:txPr>
            <c:showVal val="1"/>
          </c:dLbls>
          <c:cat>
            <c:strRef>
              <c:f>Sheet1!$C$5380:$E$5380</c:f>
              <c:strCache>
                <c:ptCount val="3"/>
                <c:pt idx="0">
                  <c:v>תרגול</c:v>
                </c:pt>
                <c:pt idx="1">
                  <c:v>משחק</c:v>
                </c:pt>
                <c:pt idx="2">
                  <c:v>מבחן</c:v>
                </c:pt>
              </c:strCache>
            </c:strRef>
          </c:cat>
          <c:val>
            <c:numRef>
              <c:f>Sheet1!$C$5381:$E$5381</c:f>
              <c:numCache>
                <c:formatCode>0.00</c:formatCode>
                <c:ptCount val="3"/>
                <c:pt idx="0">
                  <c:v>10.81</c:v>
                </c:pt>
                <c:pt idx="1">
                  <c:v>9.4600000000000026</c:v>
                </c:pt>
                <c:pt idx="2">
                  <c:v>10.25</c:v>
                </c:pt>
              </c:numCache>
            </c:numRef>
          </c:val>
        </c:ser>
        <c:hiLowLines/>
        <c:marker val="1"/>
        <c:axId val="47803008"/>
        <c:axId val="47817472"/>
      </c:lineChart>
      <c:catAx>
        <c:axId val="478030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200">
                    <a:cs typeface="+mj-cs"/>
                  </a:defRPr>
                </a:pPr>
                <a:r>
                  <a:rPr lang="he-IL" sz="1200">
                    <a:latin typeface="David" pitchFamily="34" charset="-79"/>
                    <a:cs typeface="+mj-cs"/>
                  </a:rPr>
                  <a:t>סוג הפעילות הלימודית</a:t>
                </a:r>
                <a:endParaRPr lang="en-US" sz="1200">
                  <a:latin typeface="David" pitchFamily="34" charset="-79"/>
                  <a:cs typeface="+mj-cs"/>
                </a:endParaRPr>
              </a:p>
            </c:rich>
          </c:tx>
          <c:layout/>
        </c:title>
        <c:majorTickMark val="none"/>
        <c:tickLblPos val="nextTo"/>
        <c:txPr>
          <a:bodyPr/>
          <a:lstStyle/>
          <a:p>
            <a:pPr>
              <a:defRPr sz="1600" b="1">
                <a:latin typeface="David" pitchFamily="34" charset="-79"/>
                <a:cs typeface="+mj-cs"/>
              </a:defRPr>
            </a:pPr>
            <a:endParaRPr lang="he-IL"/>
          </a:p>
        </c:txPr>
        <c:crossAx val="47817472"/>
        <c:crosses val="autoZero"/>
        <c:auto val="1"/>
        <c:lblAlgn val="ctr"/>
        <c:lblOffset val="100"/>
      </c:catAx>
      <c:valAx>
        <c:axId val="47817472"/>
        <c:scaling>
          <c:orientation val="minMax"/>
          <c:max val="18"/>
          <c:min val="0"/>
        </c:scaling>
        <c:axPos val="l"/>
        <c:title>
          <c:tx>
            <c:rich>
              <a:bodyPr/>
              <a:lstStyle/>
              <a:p>
                <a:pPr>
                  <a:defRPr sz="1400">
                    <a:cs typeface="+mj-cs"/>
                  </a:defRPr>
                </a:pPr>
                <a:r>
                  <a:rPr lang="he-IL" sz="1400">
                    <a:latin typeface="David" pitchFamily="34" charset="-79"/>
                    <a:cs typeface="+mj-cs"/>
                  </a:rPr>
                  <a:t>זמן</a:t>
                </a:r>
                <a:r>
                  <a:rPr lang="he-IL" sz="1400" baseline="0">
                    <a:latin typeface="David" pitchFamily="34" charset="-79"/>
                    <a:cs typeface="+mj-cs"/>
                  </a:rPr>
                  <a:t> ממוצע למענה על שאלה (בשניות)</a:t>
                </a:r>
                <a:endParaRPr lang="en-US" sz="1400">
                  <a:latin typeface="David" pitchFamily="34" charset="-79"/>
                  <a:cs typeface="+mj-cs"/>
                </a:endParaRPr>
              </a:p>
            </c:rich>
          </c:tx>
          <c:layout/>
        </c:title>
        <c:numFmt formatCode="0.00" sourceLinked="1"/>
        <c:tickLblPos val="nextTo"/>
        <c:crossAx val="47803008"/>
        <c:crosses val="autoZero"/>
        <c:crossBetween val="between"/>
        <c:majorUnit val="2"/>
      </c:valAx>
    </c:plotArea>
    <c:plotVisOnly val="1"/>
  </c:chart>
  <c:spPr>
    <a:ln>
      <a:noFill/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ofek.cet.ac.il/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galitb@cet.ac.i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3505199"/>
          </a:xfrm>
        </p:spPr>
        <p:txBody>
          <a:bodyPr>
            <a:normAutofit/>
          </a:bodyPr>
          <a:lstStyle/>
          <a:p>
            <a:pPr rtl="1">
              <a:lnSpc>
                <a:spcPct val="150000"/>
              </a:lnSpc>
              <a:spcAft>
                <a:spcPts val="1200"/>
              </a:spcAft>
            </a:pPr>
            <a:r>
              <a:rPr lang="he-IL" b="1" dirty="0" smtClean="0">
                <a:solidFill>
                  <a:schemeClr val="accent1"/>
                </a:solidFill>
              </a:rPr>
              <a:t>משחק או מבחן?</a:t>
            </a:r>
            <a:r>
              <a:rPr lang="he-IL" b="1" dirty="0" smtClean="0"/>
              <a:t/>
            </a:r>
            <a:br>
              <a:rPr lang="he-IL" b="1" dirty="0" smtClean="0"/>
            </a:br>
            <a:r>
              <a:rPr lang="he-IL" sz="2400" b="1" dirty="0" smtClean="0">
                <a:solidFill>
                  <a:schemeClr val="accent1"/>
                </a:solidFill>
              </a:rPr>
              <a:t>השוואת התנהגויות תלמידים בפעילויות למידה שונות</a:t>
            </a:r>
            <a:r>
              <a:rPr lang="en-US" sz="2400" b="1" dirty="0" smtClean="0">
                <a:solidFill>
                  <a:schemeClr val="accent1"/>
                </a:solidFill>
              </a:rPr>
              <a:t/>
            </a:r>
            <a:br>
              <a:rPr lang="en-US" sz="2400" b="1" dirty="0" smtClean="0">
                <a:solidFill>
                  <a:schemeClr val="accent1"/>
                </a:solidFill>
              </a:rPr>
            </a:br>
            <a:r>
              <a:rPr lang="he-IL" sz="2400" b="1" dirty="0" smtClean="0">
                <a:solidFill>
                  <a:schemeClr val="accent1"/>
                </a:solidFill>
              </a:rPr>
              <a:t> בסביבה מקוונת, באמצעות ניתוח קובץ יומן</a:t>
            </a:r>
            <a:r>
              <a:rPr lang="en-US" sz="2400" b="1" dirty="0" smtClean="0">
                <a:solidFill>
                  <a:schemeClr val="accent1"/>
                </a:solidFill>
              </a:rPr>
              <a:t/>
            </a:r>
            <a:br>
              <a:rPr lang="en-US" sz="2400" b="1" dirty="0" smtClean="0">
                <a:solidFill>
                  <a:schemeClr val="accent1"/>
                </a:solidFill>
              </a:rPr>
            </a:br>
            <a:endParaRPr lang="he-IL" sz="2400" dirty="0">
              <a:solidFill>
                <a:schemeClr val="accent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95400" y="3581400"/>
            <a:ext cx="7391400" cy="3048000"/>
          </a:xfrm>
          <a:prstGeom prst="rect">
            <a:avLst/>
          </a:prstGeom>
        </p:spPr>
        <p:txBody>
          <a:bodyPr vert="horz" lIns="91440" tIns="45720" rIns="91440" bIns="45720" rtlCol="1">
            <a:normAutofit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e-IL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גלית בן-צדוק</a:t>
            </a:r>
          </a:p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e-IL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פרופ' רפי נחמיאס</a:t>
            </a:r>
          </a:p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j-cs"/>
            </a:endParaRPr>
          </a:p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e-IL" b="1" dirty="0" smtClean="0">
                <a:solidFill>
                  <a:srgbClr val="000066"/>
                </a:solidFill>
                <a:cs typeface="+mj-cs"/>
              </a:rPr>
              <a:t>אוניברסיטת תל-אביב</a:t>
            </a:r>
          </a:p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e-IL" b="1" dirty="0" smtClean="0">
                <a:solidFill>
                  <a:srgbClr val="000066"/>
                </a:solidFill>
                <a:cs typeface="+mj-cs"/>
              </a:rPr>
              <a:t>מטח, המרכז לטכנולוגיה חינוכית</a:t>
            </a:r>
          </a:p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he-IL" b="1" dirty="0" smtClean="0">
              <a:solidFill>
                <a:srgbClr val="000066"/>
              </a:solidFill>
              <a:cs typeface="+mj-cs"/>
            </a:endParaRPr>
          </a:p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he-IL" b="1" dirty="0" smtClean="0">
              <a:solidFill>
                <a:srgbClr val="000066"/>
              </a:solidFill>
              <a:cs typeface="+mj-cs"/>
            </a:endParaRPr>
          </a:p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he-IL" b="1" dirty="0" smtClean="0">
              <a:solidFill>
                <a:srgbClr val="000066"/>
              </a:solidFill>
              <a:cs typeface="+mj-cs"/>
            </a:endParaRPr>
          </a:p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he-IL" b="1" dirty="0" smtClean="0">
              <a:solidFill>
                <a:srgbClr val="000066"/>
              </a:solidFill>
              <a:cs typeface="+mj-cs"/>
            </a:endParaRPr>
          </a:p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he-IL" b="1" dirty="0" smtClean="0">
              <a:solidFill>
                <a:srgbClr val="000066"/>
              </a:solidFill>
              <a:cs typeface="+mj-cs"/>
            </a:endParaRPr>
          </a:p>
          <a:p>
            <a:pPr marL="0" marR="0" lvl="0" indent="0" algn="ctr" defTabSz="914400" rtl="1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e-IL" b="1" dirty="0" smtClean="0">
                <a:solidFill>
                  <a:srgbClr val="000066"/>
                </a:solidFill>
                <a:cs typeface="+mj-cs"/>
              </a:rPr>
              <a:t>כנס צ'ייס, 2011</a:t>
            </a:r>
            <a:endParaRPr lang="en-US" b="1" dirty="0" smtClean="0">
              <a:solidFill>
                <a:srgbClr val="000066"/>
              </a:solidFill>
              <a:cs typeface="+mj-cs"/>
            </a:endParaRPr>
          </a:p>
        </p:txBody>
      </p:sp>
      <p:pic>
        <p:nvPicPr>
          <p:cNvPr id="8" name="Picture 7" descr="canstock50642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4419600"/>
            <a:ext cx="1962150" cy="19621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788959">
            <a:off x="1317825" y="4633895"/>
            <a:ext cx="692733" cy="303536"/>
          </a:xfrm>
          <a:prstGeom prst="rect">
            <a:avLst/>
          </a:prstGeom>
          <a:noFill/>
        </p:spPr>
        <p:txBody>
          <a:bodyPr wrap="square" tIns="72000" rtlCol="1">
            <a:spAutoFit/>
          </a:bodyPr>
          <a:lstStyle/>
          <a:p>
            <a:r>
              <a:rPr lang="he-IL" sz="1200" b="1" dirty="0" smtClean="0">
                <a:cs typeface="+mj-cs"/>
              </a:rPr>
              <a:t>תרגול</a:t>
            </a:r>
            <a:endParaRPr lang="he-IL" sz="1200" b="1" dirty="0"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 rot="21074351">
            <a:off x="628172" y="4874955"/>
            <a:ext cx="576000" cy="303536"/>
          </a:xfrm>
          <a:prstGeom prst="rect">
            <a:avLst/>
          </a:prstGeom>
          <a:noFill/>
        </p:spPr>
        <p:txBody>
          <a:bodyPr wrap="square" lIns="144000" tIns="72000" rIns="0" rtlCol="1">
            <a:spAutoFit/>
          </a:bodyPr>
          <a:lstStyle/>
          <a:p>
            <a:r>
              <a:rPr lang="he-IL" sz="1200" b="1" dirty="0" smtClean="0">
                <a:cs typeface="+mj-cs"/>
              </a:rPr>
              <a:t>משחק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71600" y="5257800"/>
            <a:ext cx="83820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dirty="0" smtClean="0">
                <a:cs typeface="+mj-cs"/>
              </a:rPr>
              <a:t>מבחן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10400" y="4114800"/>
            <a:ext cx="16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pic>
        <p:nvPicPr>
          <p:cNvPr id="12" name="Picture 11" descr="canstock332831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9800" y="4572000"/>
            <a:ext cx="762000" cy="17318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he-IL" b="1" i="1" dirty="0" smtClean="0">
                <a:solidFill>
                  <a:schemeClr val="accent1"/>
                </a:solidFill>
              </a:rPr>
              <a:t>מוטיבציה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914401"/>
            <a:ext cx="8382000" cy="15388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he-IL" b="1" dirty="0" smtClean="0">
                <a:cs typeface="+mj-cs"/>
              </a:rPr>
              <a:t>  </a:t>
            </a:r>
            <a:r>
              <a:rPr lang="he-IL" sz="2000" b="1" dirty="0" smtClean="0">
                <a:solidFill>
                  <a:srgbClr val="C00000"/>
                </a:solidFill>
                <a:cs typeface="+mj-cs"/>
              </a:rPr>
              <a:t>המשחק</a:t>
            </a:r>
          </a:p>
          <a:p>
            <a:pPr algn="r" rtl="1"/>
            <a:endParaRPr lang="he-IL" b="1" dirty="0" smtClean="0">
              <a:solidFill>
                <a:srgbClr val="C00000"/>
              </a:solidFill>
              <a:cs typeface="+mj-cs"/>
            </a:endParaRPr>
          </a:p>
          <a:p>
            <a:pPr algn="r" rtl="1"/>
            <a:r>
              <a:rPr lang="he-IL" b="1" dirty="0" smtClean="0">
                <a:cs typeface="+mj-cs"/>
              </a:rPr>
              <a:t>     </a:t>
            </a:r>
            <a:r>
              <a:rPr lang="he-IL" sz="2000" dirty="0" smtClean="0">
                <a:cs typeface="+mj-cs"/>
              </a:rPr>
              <a:t>מעורר אתגר, הנאה, סקרנות. קרוב לעולמם של הילדים.</a:t>
            </a:r>
          </a:p>
          <a:p>
            <a:pPr algn="r" rtl="1"/>
            <a:r>
              <a:rPr lang="he-IL" b="1" dirty="0" smtClean="0">
                <a:cs typeface="+mj-cs"/>
              </a:rPr>
              <a:t>  </a:t>
            </a:r>
          </a:p>
          <a:p>
            <a:pPr algn="r"/>
            <a:endParaRPr lang="he-IL" b="1" dirty="0" smtClean="0">
              <a:cs typeface="+mj-cs"/>
            </a:endParaRPr>
          </a:p>
        </p:txBody>
      </p:sp>
      <p:pic>
        <p:nvPicPr>
          <p:cNvPr id="20" name="Picture 19" descr="rman5907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2057400"/>
            <a:ext cx="4734618" cy="41783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77000"/>
            <a:ext cx="82296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 smtClean="0"/>
              <a:t>(</a:t>
            </a:r>
            <a:r>
              <a:rPr lang="en-US" sz="1400" dirty="0" err="1" smtClean="0"/>
              <a:t>Gredler</a:t>
            </a:r>
            <a:r>
              <a:rPr lang="en-US" sz="1400" dirty="0" smtClean="0"/>
              <a:t>, 2004; </a:t>
            </a:r>
            <a:r>
              <a:rPr lang="en-US" sz="1400" dirty="0" err="1" smtClean="0"/>
              <a:t>Mintz</a:t>
            </a:r>
            <a:r>
              <a:rPr lang="en-US" sz="1400" dirty="0" smtClean="0"/>
              <a:t> &amp; </a:t>
            </a:r>
            <a:r>
              <a:rPr lang="en-US" sz="1400" dirty="0" err="1" smtClean="0"/>
              <a:t>Nachmias</a:t>
            </a:r>
            <a:r>
              <a:rPr lang="en-US" sz="1400" dirty="0" smtClean="0"/>
              <a:t>, 1998)</a:t>
            </a:r>
            <a:endParaRPr lang="he-I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he-IL" b="1" i="1" dirty="0" smtClean="0">
                <a:solidFill>
                  <a:schemeClr val="accent1"/>
                </a:solidFill>
              </a:rPr>
              <a:t>מוטיבציה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066800"/>
            <a:ext cx="8382000" cy="6771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he-IL" b="1" dirty="0" smtClean="0">
              <a:cs typeface="+mj-cs"/>
            </a:endParaRPr>
          </a:p>
          <a:p>
            <a:pPr algn="r" rtl="1">
              <a:buFont typeface="Wingdings" pitchFamily="2" charset="2"/>
              <a:buChar char="q"/>
            </a:pPr>
            <a:r>
              <a:rPr lang="he-IL" b="1" dirty="0" smtClean="0">
                <a:cs typeface="+mj-cs"/>
              </a:rPr>
              <a:t>  </a:t>
            </a:r>
            <a:r>
              <a:rPr lang="he-IL" sz="2000" b="1" dirty="0" smtClean="0">
                <a:solidFill>
                  <a:srgbClr val="C00000"/>
                </a:solidFill>
                <a:cs typeface="+mj-cs"/>
              </a:rPr>
              <a:t>מוטיבציה פנימית או חיצונית</a:t>
            </a:r>
            <a:endParaRPr lang="he-IL" sz="1600" dirty="0"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43400" y="2819400"/>
            <a:ext cx="3962400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b="1" dirty="0" smtClean="0">
                <a:cs typeface="+mj-cs"/>
              </a:rPr>
              <a:t>פנימית הכרתית:</a:t>
            </a:r>
          </a:p>
          <a:p>
            <a:pPr algn="r" rtl="1"/>
            <a:r>
              <a:rPr lang="he-IL" dirty="0" smtClean="0">
                <a:cs typeface="+mj-cs"/>
              </a:rPr>
              <a:t>למידה מתוך הכרה בחשיבות הלמידה</a:t>
            </a:r>
          </a:p>
          <a:p>
            <a:pPr algn="r" rtl="1"/>
            <a:endParaRPr lang="he-IL" b="1" dirty="0" smtClean="0">
              <a:cs typeface="+mj-cs"/>
            </a:endParaRPr>
          </a:p>
          <a:p>
            <a:pPr algn="r" rtl="1"/>
            <a:r>
              <a:rPr lang="he-IL" b="1" dirty="0" smtClean="0">
                <a:cs typeface="+mj-cs"/>
              </a:rPr>
              <a:t>פנימית רגשית:</a:t>
            </a:r>
          </a:p>
          <a:p>
            <a:pPr algn="r" rtl="1"/>
            <a:r>
              <a:rPr lang="he-IL" dirty="0" smtClean="0">
                <a:cs typeface="+mj-cs"/>
              </a:rPr>
              <a:t>למידה מתוך עניין והנאה מהפעילות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" y="2743200"/>
            <a:ext cx="31242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 smtClean="0">
                <a:cs typeface="+mj-cs"/>
              </a:rPr>
              <a:t>למידה לשם קבלת תגמול חיצוני: קבלת פרס או הימנעות מעונש.</a:t>
            </a:r>
          </a:p>
          <a:p>
            <a:pPr algn="r" rtl="1"/>
            <a:endParaRPr lang="he-IL" dirty="0"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3600" y="4724400"/>
            <a:ext cx="2209800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solidFill>
                  <a:srgbClr val="C00000"/>
                </a:solidFill>
                <a:cs typeface="+mj-cs"/>
              </a:rPr>
              <a:t>תרגול</a:t>
            </a:r>
            <a:endParaRPr lang="he-IL" b="1" dirty="0">
              <a:solidFill>
                <a:srgbClr val="C00000"/>
              </a:solidFill>
              <a:cs typeface="+mj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0" y="3733800"/>
            <a:ext cx="2209800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solidFill>
                  <a:srgbClr val="C00000"/>
                </a:solidFill>
                <a:cs typeface="+mj-cs"/>
              </a:rPr>
              <a:t>משחק, מבחן</a:t>
            </a:r>
            <a:endParaRPr lang="he-IL" b="1" dirty="0">
              <a:solidFill>
                <a:srgbClr val="C00000"/>
              </a:solidFill>
              <a:cs typeface="+mj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48400" y="2209800"/>
            <a:ext cx="2057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b="1" u="sng" dirty="0" smtClean="0">
                <a:cs typeface="+mj-cs"/>
              </a:rPr>
              <a:t>מוטיבציה פנימית</a:t>
            </a:r>
            <a:endParaRPr lang="he-IL" b="1" u="sng" dirty="0">
              <a:cs typeface="+mj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28800" y="2209800"/>
            <a:ext cx="2057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b="1" u="sng" dirty="0" smtClean="0">
                <a:cs typeface="+mj-cs"/>
              </a:rPr>
              <a:t>מוטיבציה חיצונית</a:t>
            </a:r>
            <a:endParaRPr lang="he-IL" b="1" u="sng" dirty="0"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324600"/>
            <a:ext cx="41148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 smtClean="0"/>
              <a:t>(Keller, 1983)</a:t>
            </a:r>
            <a:endParaRPr lang="he-IL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r>
              <a:rPr lang="he-IL" b="1" i="1" dirty="0" smtClean="0">
                <a:solidFill>
                  <a:schemeClr val="accent1"/>
                </a:solidFill>
              </a:rPr>
              <a:t>מטרת המחקר</a:t>
            </a:r>
            <a:endParaRPr lang="he-IL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he-IL" sz="2800" dirty="0" smtClean="0">
              <a:cs typeface="+mj-cs"/>
            </a:endParaRPr>
          </a:p>
          <a:p>
            <a:pPr>
              <a:buNone/>
            </a:pPr>
            <a:r>
              <a:rPr lang="he-IL" sz="2800" dirty="0" smtClean="0">
                <a:cs typeface="+mj-cs"/>
              </a:rPr>
              <a:t>להשוות </a:t>
            </a:r>
            <a:r>
              <a:rPr lang="he-IL" sz="2800" dirty="0">
                <a:cs typeface="+mj-cs"/>
              </a:rPr>
              <a:t>בין התנהגויות למידה </a:t>
            </a:r>
            <a:r>
              <a:rPr lang="he-IL" sz="2800" dirty="0" smtClean="0">
                <a:cs typeface="+mj-cs"/>
              </a:rPr>
              <a:t>של תלמידים בפעילויות </a:t>
            </a:r>
            <a:r>
              <a:rPr lang="he-IL" sz="2800" dirty="0">
                <a:cs typeface="+mj-cs"/>
              </a:rPr>
              <a:t>למידה </a:t>
            </a:r>
            <a:endParaRPr lang="he-IL" sz="2800" dirty="0" smtClean="0">
              <a:cs typeface="+mj-cs"/>
            </a:endParaRPr>
          </a:p>
          <a:p>
            <a:pPr>
              <a:buNone/>
            </a:pPr>
            <a:r>
              <a:rPr lang="he-IL" sz="2800" dirty="0" smtClean="0">
                <a:cs typeface="+mj-cs"/>
              </a:rPr>
              <a:t>שונות</a:t>
            </a:r>
            <a:r>
              <a:rPr lang="he-IL" sz="2800" dirty="0">
                <a:cs typeface="+mj-cs"/>
              </a:rPr>
              <a:t>: פעילויות </a:t>
            </a:r>
            <a:r>
              <a:rPr lang="he-IL" sz="2800" dirty="0" smtClean="0">
                <a:cs typeface="+mj-cs"/>
              </a:rPr>
              <a:t>תרגול</a:t>
            </a:r>
            <a:r>
              <a:rPr lang="he-IL" sz="2800" dirty="0">
                <a:cs typeface="+mj-cs"/>
              </a:rPr>
              <a:t>, משחק </a:t>
            </a:r>
            <a:r>
              <a:rPr lang="he-IL" sz="2800" dirty="0" smtClean="0">
                <a:cs typeface="+mj-cs"/>
              </a:rPr>
              <a:t>ומבחן </a:t>
            </a:r>
            <a:r>
              <a:rPr lang="he-IL" sz="2800" dirty="0">
                <a:cs typeface="+mj-cs"/>
              </a:rPr>
              <a:t>עצמי, ומתוך כך ללמוד </a:t>
            </a:r>
            <a:endParaRPr lang="he-IL" sz="2800" dirty="0" smtClean="0">
              <a:cs typeface="+mj-cs"/>
            </a:endParaRPr>
          </a:p>
          <a:p>
            <a:pPr>
              <a:buNone/>
            </a:pPr>
            <a:r>
              <a:rPr lang="he-IL" sz="2800" dirty="0" smtClean="0">
                <a:cs typeface="+mj-cs"/>
              </a:rPr>
              <a:t>על המוטיבציה </a:t>
            </a:r>
            <a:r>
              <a:rPr lang="he-IL" sz="2800" dirty="0">
                <a:cs typeface="+mj-cs"/>
              </a:rPr>
              <a:t>ללמידה </a:t>
            </a:r>
            <a:r>
              <a:rPr lang="he-IL" sz="2800" dirty="0" smtClean="0">
                <a:cs typeface="+mj-cs"/>
              </a:rPr>
              <a:t>בכל </a:t>
            </a:r>
            <a:r>
              <a:rPr lang="he-IL" sz="2800" dirty="0">
                <a:cs typeface="+mj-cs"/>
              </a:rPr>
              <a:t>אחת </a:t>
            </a:r>
            <a:r>
              <a:rPr lang="he-IL" sz="2800" dirty="0" smtClean="0">
                <a:cs typeface="+mj-cs"/>
              </a:rPr>
              <a:t>מהן. 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b="1" i="1" dirty="0" smtClean="0">
                <a:solidFill>
                  <a:schemeClr val="accent1"/>
                </a:solidFill>
              </a:rPr>
              <a:t>שאלות המחקר</a:t>
            </a:r>
            <a:endParaRPr lang="he-IL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q"/>
            </a:pPr>
            <a:r>
              <a:rPr lang="he-IL" sz="2800" dirty="0" smtClean="0">
                <a:cs typeface="+mj-cs"/>
              </a:rPr>
              <a:t> </a:t>
            </a:r>
            <a:r>
              <a:rPr lang="he-IL" sz="2400" dirty="0" smtClean="0">
                <a:cs typeface="+mj-cs"/>
              </a:rPr>
              <a:t>מהו </a:t>
            </a:r>
            <a:r>
              <a:rPr lang="he-IL" sz="2400" dirty="0">
                <a:cs typeface="+mj-cs"/>
              </a:rPr>
              <a:t>שיעור הלומדים בכל אחד מסוגי הפעילויות: תרגול, </a:t>
            </a:r>
            <a:r>
              <a:rPr lang="he-IL" sz="2400" dirty="0" smtClean="0">
                <a:cs typeface="+mj-cs"/>
              </a:rPr>
              <a:t>משחק</a:t>
            </a:r>
            <a:r>
              <a:rPr lang="he-IL" sz="2400" dirty="0">
                <a:cs typeface="+mj-cs"/>
              </a:rPr>
              <a:t>, </a:t>
            </a:r>
            <a:endParaRPr lang="he-IL" sz="2400" dirty="0" smtClean="0">
              <a:cs typeface="+mj-cs"/>
            </a:endParaRPr>
          </a:p>
          <a:p>
            <a:pPr lvl="0">
              <a:buNone/>
            </a:pPr>
            <a:r>
              <a:rPr lang="he-IL" sz="2400" dirty="0" smtClean="0">
                <a:cs typeface="+mj-cs"/>
              </a:rPr>
              <a:t>     מבחן </a:t>
            </a:r>
            <a:r>
              <a:rPr lang="he-IL" sz="2400" dirty="0">
                <a:cs typeface="+mj-cs"/>
              </a:rPr>
              <a:t>עצמי? </a:t>
            </a:r>
            <a:endParaRPr lang="he-IL" sz="2400" dirty="0" smtClean="0">
              <a:cs typeface="+mj-cs"/>
            </a:endParaRPr>
          </a:p>
          <a:p>
            <a:pPr lvl="0">
              <a:buNone/>
            </a:pPr>
            <a:endParaRPr lang="en-US" sz="2400" b="1" dirty="0">
              <a:cs typeface="+mj-cs"/>
            </a:endParaRPr>
          </a:p>
          <a:p>
            <a:pPr lvl="0">
              <a:buFont typeface="Wingdings" pitchFamily="2" charset="2"/>
              <a:buChar char="q"/>
            </a:pPr>
            <a:r>
              <a:rPr lang="he-IL" sz="2400" dirty="0" smtClean="0">
                <a:cs typeface="+mj-cs"/>
              </a:rPr>
              <a:t> באיזו </a:t>
            </a:r>
            <a:r>
              <a:rPr lang="he-IL" sz="2400" dirty="0">
                <a:cs typeface="+mj-cs"/>
              </a:rPr>
              <a:t>מידה </a:t>
            </a:r>
            <a:r>
              <a:rPr lang="he-IL" sz="2400" dirty="0" smtClean="0">
                <a:cs typeface="+mj-cs"/>
              </a:rPr>
              <a:t>התלמידים מבצעים את </a:t>
            </a:r>
            <a:r>
              <a:rPr lang="he-IL" sz="2400" dirty="0">
                <a:cs typeface="+mj-cs"/>
              </a:rPr>
              <a:t>כל אחד מסוגי </a:t>
            </a:r>
            <a:r>
              <a:rPr lang="he-IL" sz="2400" dirty="0" smtClean="0">
                <a:cs typeface="+mj-cs"/>
              </a:rPr>
              <a:t>הפעילויות </a:t>
            </a:r>
            <a:r>
              <a:rPr lang="he-IL" sz="2400" dirty="0">
                <a:cs typeface="+mj-cs"/>
              </a:rPr>
              <a:t>עד </a:t>
            </a:r>
            <a:endParaRPr lang="he-IL" sz="2400" dirty="0" smtClean="0">
              <a:cs typeface="+mj-cs"/>
            </a:endParaRPr>
          </a:p>
          <a:p>
            <a:pPr lvl="0">
              <a:buNone/>
            </a:pPr>
            <a:r>
              <a:rPr lang="he-IL" sz="2400" dirty="0" smtClean="0">
                <a:cs typeface="+mj-cs"/>
              </a:rPr>
              <a:t>     להגעה </a:t>
            </a:r>
            <a:r>
              <a:rPr lang="he-IL" sz="2400" dirty="0">
                <a:cs typeface="+mj-cs"/>
              </a:rPr>
              <a:t>להצלחה?  </a:t>
            </a:r>
            <a:endParaRPr lang="he-IL" sz="2400" dirty="0" smtClean="0">
              <a:cs typeface="+mj-cs"/>
            </a:endParaRPr>
          </a:p>
          <a:p>
            <a:pPr lvl="0">
              <a:buNone/>
            </a:pPr>
            <a:endParaRPr lang="en-US" sz="2400" b="1" dirty="0">
              <a:cs typeface="+mj-cs"/>
            </a:endParaRPr>
          </a:p>
          <a:p>
            <a:pPr lvl="0">
              <a:buFont typeface="Wingdings" pitchFamily="2" charset="2"/>
              <a:buChar char="q"/>
            </a:pPr>
            <a:r>
              <a:rPr lang="he-IL" sz="2400" dirty="0" smtClean="0">
                <a:cs typeface="+mj-cs"/>
              </a:rPr>
              <a:t> מהו </a:t>
            </a:r>
            <a:r>
              <a:rPr lang="he-IL" sz="2400" dirty="0">
                <a:cs typeface="+mj-cs"/>
              </a:rPr>
              <a:t>הזמן הממוצע שאותו מקדישים התלמידים </a:t>
            </a:r>
            <a:r>
              <a:rPr lang="he-IL" sz="2400" dirty="0" smtClean="0">
                <a:cs typeface="+mj-cs"/>
              </a:rPr>
              <a:t>למענה על </a:t>
            </a:r>
            <a:r>
              <a:rPr lang="he-IL" sz="2400" dirty="0">
                <a:cs typeface="+mj-cs"/>
              </a:rPr>
              <a:t>שאלה </a:t>
            </a:r>
            <a:endParaRPr lang="he-IL" sz="2400" dirty="0" smtClean="0">
              <a:cs typeface="+mj-cs"/>
            </a:endParaRPr>
          </a:p>
          <a:p>
            <a:pPr lvl="0">
              <a:buNone/>
            </a:pPr>
            <a:r>
              <a:rPr lang="he-IL" sz="2400" dirty="0" smtClean="0">
                <a:cs typeface="+mj-cs"/>
              </a:rPr>
              <a:t>     בכל </a:t>
            </a:r>
            <a:r>
              <a:rPr lang="he-IL" sz="2400" dirty="0">
                <a:cs typeface="+mj-cs"/>
              </a:rPr>
              <a:t>אחד מסוגי הפעילויות</a:t>
            </a:r>
            <a:r>
              <a:rPr lang="he-IL" sz="2400" dirty="0" smtClean="0">
                <a:cs typeface="+mj-cs"/>
              </a:rPr>
              <a:t>?*</a:t>
            </a:r>
            <a:endParaRPr lang="en-US" sz="2400" b="1" dirty="0">
              <a:cs typeface="+mj-cs"/>
            </a:endParaRPr>
          </a:p>
          <a:p>
            <a:pPr>
              <a:buNone/>
            </a:pPr>
            <a:endParaRPr lang="he-IL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324600"/>
            <a:ext cx="79248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 smtClean="0"/>
              <a:t>(* Beck, 2004 )</a:t>
            </a:r>
            <a:endParaRPr lang="he-I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/>
            <a:r>
              <a:rPr lang="he-IL" b="1" i="1" dirty="0" smtClean="0">
                <a:solidFill>
                  <a:schemeClr val="accent1"/>
                </a:solidFill>
              </a:rPr>
              <a:t>מתודולוגיה</a:t>
            </a:r>
            <a:endParaRPr lang="en-US" b="1" i="1" dirty="0" smtClean="0">
              <a:solidFill>
                <a:schemeClr val="accent1"/>
              </a:solidFill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81000" y="1447801"/>
            <a:ext cx="83820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 eaLnBrk="1" hangingPunct="1">
              <a:spcBef>
                <a:spcPct val="50000"/>
              </a:spcBef>
            </a:pPr>
            <a:r>
              <a:rPr lang="he-IL" sz="2000" b="1" dirty="0">
                <a:solidFill>
                  <a:srgbClr val="C00000"/>
                </a:solidFill>
                <a:cs typeface="+mj-cs"/>
              </a:rPr>
              <a:t>כריית נתונים ברשת</a:t>
            </a:r>
            <a:r>
              <a:rPr lang="en-US" sz="2000" b="1" dirty="0">
                <a:solidFill>
                  <a:srgbClr val="C00000"/>
                </a:solidFill>
                <a:cs typeface="+mj-cs"/>
              </a:rPr>
              <a:t> </a:t>
            </a:r>
            <a:r>
              <a:rPr lang="he-IL" sz="2000" b="1" dirty="0">
                <a:solidFill>
                  <a:srgbClr val="C00000"/>
                </a:solidFill>
                <a:cs typeface="+mj-cs"/>
              </a:rPr>
              <a:t> </a:t>
            </a:r>
            <a:r>
              <a:rPr lang="he-IL" sz="2000" b="1" dirty="0">
                <a:solidFill>
                  <a:srgbClr val="C00000"/>
                </a:solidFill>
                <a:latin typeface="Times New Roman" pitchFamily="18" charset="0"/>
                <a:cs typeface="+mj-cs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+mj-cs"/>
              </a:rPr>
              <a:t>Web Mining</a:t>
            </a:r>
            <a:r>
              <a:rPr lang="he-IL" sz="2000" b="1" dirty="0">
                <a:solidFill>
                  <a:srgbClr val="C00000"/>
                </a:solidFill>
                <a:latin typeface="Times New Roman" pitchFamily="18" charset="0"/>
                <a:cs typeface="+mj-cs"/>
              </a:rPr>
              <a:t>)</a:t>
            </a:r>
            <a:r>
              <a:rPr lang="en-US" sz="1800" u="sng" dirty="0"/>
              <a:t/>
            </a:r>
            <a:br>
              <a:rPr lang="en-US" sz="1800" u="sng" dirty="0"/>
            </a:br>
            <a:endParaRPr lang="en-US" sz="1800" u="sng" dirty="0"/>
          </a:p>
          <a:p>
            <a:pPr algn="r" rtl="1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he-IL" sz="2000" dirty="0" smtClean="0">
                <a:cs typeface="+mj-cs"/>
              </a:rPr>
              <a:t> איסוף ותיעוד של פעולות </a:t>
            </a:r>
            <a:r>
              <a:rPr lang="he-IL" sz="2000" dirty="0">
                <a:cs typeface="+mj-cs"/>
              </a:rPr>
              <a:t>הלומדים </a:t>
            </a:r>
            <a:r>
              <a:rPr lang="he-IL" sz="2000" dirty="0" smtClean="0">
                <a:cs typeface="+mj-cs"/>
              </a:rPr>
              <a:t>בסביבת הלמידה</a:t>
            </a:r>
          </a:p>
          <a:p>
            <a:pPr algn="r" rtl="1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he-IL" sz="2000" dirty="0" smtClean="0">
                <a:cs typeface="+mj-cs"/>
              </a:rPr>
              <a:t> הגדרה וחישוב של משתנים לצורך הערכה של תהליך הלמידה</a:t>
            </a:r>
          </a:p>
          <a:p>
            <a:pPr algn="r" rtl="1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he-IL" sz="2000" dirty="0" smtClean="0">
                <a:cs typeface="+mj-cs"/>
              </a:rPr>
              <a:t> ניתוח הנתונים באמצעות </a:t>
            </a:r>
            <a:r>
              <a:rPr lang="he-IL" sz="2000" dirty="0">
                <a:cs typeface="+mj-cs"/>
              </a:rPr>
              <a:t>שיטות </a:t>
            </a:r>
            <a:r>
              <a:rPr lang="he-IL" sz="2000" dirty="0" smtClean="0">
                <a:cs typeface="+mj-cs"/>
              </a:rPr>
              <a:t>סטטיסטיות</a:t>
            </a:r>
            <a:endParaRPr lang="he-IL" sz="2000" dirty="0">
              <a:cs typeface="+mj-cs"/>
            </a:endParaRPr>
          </a:p>
          <a:p>
            <a:pPr algn="r" rtl="1" eaLnBrk="1" hangingPunct="1">
              <a:spcBef>
                <a:spcPct val="50000"/>
              </a:spcBef>
            </a:pPr>
            <a:endParaRPr lang="he-IL" dirty="0"/>
          </a:p>
          <a:p>
            <a:pPr algn="r" rtl="1" eaLnBrk="1" hangingPunct="1">
              <a:spcBef>
                <a:spcPct val="50000"/>
              </a:spcBef>
            </a:pPr>
            <a:endParaRPr lang="en-US" sz="1800" dirty="0"/>
          </a:p>
        </p:txBody>
      </p:sp>
      <p:pic>
        <p:nvPicPr>
          <p:cNvPr id="8196" name="Picture 4" descr="fo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86200"/>
            <a:ext cx="8305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he-IL" b="1" i="1" dirty="0" smtClean="0">
                <a:solidFill>
                  <a:schemeClr val="accent1"/>
                </a:solidFill>
              </a:rPr>
              <a:t>מתודולוגיה</a:t>
            </a:r>
            <a:endParaRPr lang="en-US" b="1" i="1" dirty="0" smtClean="0">
              <a:solidFill>
                <a:schemeClr val="accent1"/>
              </a:solidFill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514600" y="990600"/>
            <a:ext cx="6172200" cy="358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cs typeface="+mj-cs"/>
              </a:rPr>
              <a:t/>
            </a:r>
            <a:br>
              <a:rPr lang="en-US" sz="2000" b="1" dirty="0">
                <a:solidFill>
                  <a:srgbClr val="0000FF"/>
                </a:solidFill>
                <a:cs typeface="+mj-cs"/>
              </a:rPr>
            </a:br>
            <a:r>
              <a:rPr lang="he-IL" sz="2000" b="1" dirty="0" smtClean="0">
                <a:solidFill>
                  <a:srgbClr val="C00000"/>
                </a:solidFill>
                <a:cs typeface="+mj-cs"/>
              </a:rPr>
              <a:t> סביבת הלמידה הנחקרת</a:t>
            </a:r>
          </a:p>
          <a:p>
            <a:pPr algn="r" rtl="1">
              <a:spcBef>
                <a:spcPct val="50000"/>
              </a:spcBef>
            </a:pPr>
            <a:endParaRPr lang="he-IL" b="1" dirty="0">
              <a:solidFill>
                <a:srgbClr val="0000FF"/>
              </a:solidFill>
            </a:endParaRPr>
          </a:p>
          <a:p>
            <a:pPr algn="r" rtl="1" eaLnBrk="1" hangingPunct="1">
              <a:buFontTx/>
              <a:buBlip>
                <a:blip r:embed="rId2"/>
              </a:buBlip>
            </a:pPr>
            <a:r>
              <a:rPr lang="he-IL" dirty="0"/>
              <a:t> </a:t>
            </a:r>
            <a:r>
              <a:rPr lang="he-IL" sz="2000" dirty="0">
                <a:cs typeface="+mj-cs"/>
              </a:rPr>
              <a:t>יחידת לימוד מתוקשבת באתר אופק</a:t>
            </a:r>
            <a:r>
              <a:rPr lang="en-US" sz="2000" dirty="0">
                <a:cs typeface="+mj-cs"/>
              </a:rPr>
              <a:t/>
            </a:r>
            <a:br>
              <a:rPr lang="en-US" sz="2000" dirty="0">
                <a:cs typeface="+mj-cs"/>
              </a:rPr>
            </a:br>
            <a:r>
              <a:rPr lang="he-IL" sz="2000" dirty="0">
                <a:cs typeface="+mj-cs"/>
              </a:rPr>
              <a:t>    </a:t>
            </a:r>
            <a:r>
              <a:rPr lang="en-US" sz="2000" dirty="0">
                <a:latin typeface="Times New Roman" pitchFamily="18" charset="0"/>
                <a:cs typeface="+mj-cs"/>
                <a:hlinkClick r:id="rId3"/>
              </a:rPr>
              <a:t>http://ofek.cet.ac.il</a:t>
            </a:r>
            <a:r>
              <a:rPr lang="en-US" sz="2000" dirty="0">
                <a:latin typeface="Times New Roman" pitchFamily="18" charset="0"/>
                <a:cs typeface="+mj-cs"/>
              </a:rPr>
              <a:t/>
            </a:r>
            <a:br>
              <a:rPr lang="en-US" sz="2000" dirty="0">
                <a:latin typeface="Times New Roman" pitchFamily="18" charset="0"/>
                <a:cs typeface="+mj-cs"/>
              </a:rPr>
            </a:br>
            <a:endParaRPr lang="he-IL" sz="2000" dirty="0">
              <a:latin typeface="Times New Roman" pitchFamily="18" charset="0"/>
              <a:cs typeface="+mj-cs"/>
            </a:endParaRPr>
          </a:p>
          <a:p>
            <a:pPr algn="r" rtl="1" eaLnBrk="1" hangingPunct="1">
              <a:buFontTx/>
              <a:buBlip>
                <a:blip r:embed="rId2"/>
              </a:buBlip>
            </a:pPr>
            <a:r>
              <a:rPr lang="he-IL" sz="2000" dirty="0">
                <a:cs typeface="+mj-cs"/>
              </a:rPr>
              <a:t> היחידה עוסקת בנושא מתוך תוכנית הלימודים</a:t>
            </a:r>
            <a:r>
              <a:rPr lang="en-US" sz="2000" dirty="0">
                <a:cs typeface="+mj-cs"/>
              </a:rPr>
              <a:t/>
            </a:r>
            <a:br>
              <a:rPr lang="en-US" sz="2000" dirty="0">
                <a:cs typeface="+mj-cs"/>
              </a:rPr>
            </a:br>
            <a:r>
              <a:rPr lang="he-IL" sz="2000" dirty="0">
                <a:cs typeface="+mj-cs"/>
              </a:rPr>
              <a:t>   במדע וטכנולוגיה</a:t>
            </a:r>
            <a:r>
              <a:rPr lang="he-IL" sz="2000" dirty="0" smtClean="0">
                <a:cs typeface="+mj-cs"/>
              </a:rPr>
              <a:t>: </a:t>
            </a:r>
            <a:r>
              <a:rPr lang="he-IL" sz="2000" dirty="0">
                <a:cs typeface="+mj-cs"/>
              </a:rPr>
              <a:t>תופעות מחזוריות-חודש ומופעי הירח.</a:t>
            </a:r>
            <a:r>
              <a:rPr lang="en-US" sz="2000" dirty="0">
                <a:cs typeface="+mj-cs"/>
              </a:rPr>
              <a:t/>
            </a:r>
            <a:br>
              <a:rPr lang="en-US" sz="2000" dirty="0">
                <a:cs typeface="+mj-cs"/>
              </a:rPr>
            </a:br>
            <a:endParaRPr lang="he-IL" sz="2000" dirty="0">
              <a:cs typeface="+mj-cs"/>
            </a:endParaRPr>
          </a:p>
          <a:p>
            <a:pPr algn="r" rtl="1" eaLnBrk="1" hangingPunct="1">
              <a:buFontTx/>
              <a:buBlip>
                <a:blip r:embed="rId2"/>
              </a:buBlip>
            </a:pPr>
            <a:r>
              <a:rPr lang="he-IL" sz="2000" dirty="0">
                <a:cs typeface="+mj-cs"/>
              </a:rPr>
              <a:t> היחידה כוללת </a:t>
            </a:r>
            <a:r>
              <a:rPr lang="he-IL" sz="2000" dirty="0" smtClean="0">
                <a:cs typeface="+mj-cs"/>
              </a:rPr>
              <a:t>שלושה סוגי פעילויות: פעילויות </a:t>
            </a:r>
            <a:r>
              <a:rPr lang="he-IL" sz="2000" dirty="0">
                <a:cs typeface="+mj-cs"/>
              </a:rPr>
              <a:t>תרגול</a:t>
            </a:r>
            <a:r>
              <a:rPr lang="he-IL" sz="2000" dirty="0" smtClean="0">
                <a:cs typeface="+mj-cs"/>
              </a:rPr>
              <a:t>, </a:t>
            </a:r>
          </a:p>
          <a:p>
            <a:pPr algn="r" rtl="1" eaLnBrk="1" hangingPunct="1"/>
            <a:r>
              <a:rPr lang="he-IL" sz="2000" dirty="0" smtClean="0">
                <a:cs typeface="+mj-cs"/>
              </a:rPr>
              <a:t>    משחק </a:t>
            </a:r>
            <a:r>
              <a:rPr lang="he-IL" sz="2000" dirty="0">
                <a:cs typeface="+mj-cs"/>
              </a:rPr>
              <a:t>ומבחן </a:t>
            </a:r>
            <a:r>
              <a:rPr lang="he-IL" sz="2000" dirty="0" smtClean="0">
                <a:cs typeface="+mj-cs"/>
              </a:rPr>
              <a:t>עצמי. </a:t>
            </a:r>
            <a:r>
              <a:rPr lang="en-US" sz="2000" dirty="0" smtClean="0">
                <a:cs typeface="+mj-cs"/>
              </a:rPr>
              <a:t> </a:t>
            </a:r>
            <a:endParaRPr lang="en-US" sz="2000" dirty="0">
              <a:cs typeface="+mj-cs"/>
            </a:endParaRPr>
          </a:p>
        </p:txBody>
      </p:sp>
      <p:pic>
        <p:nvPicPr>
          <p:cNvPr id="11268" name="Picture 5" descr="moon3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990600"/>
            <a:ext cx="1981200" cy="548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90800" y="4876800"/>
            <a:ext cx="60198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2000" b="1" dirty="0" smtClean="0">
                <a:solidFill>
                  <a:srgbClr val="C00000"/>
                </a:solidFill>
                <a:cs typeface="+mj-cs"/>
              </a:rPr>
              <a:t>המשתתפים</a:t>
            </a:r>
            <a:endParaRPr lang="en-US" sz="2000" b="1" dirty="0" smtClean="0">
              <a:solidFill>
                <a:srgbClr val="C00000"/>
              </a:solidFill>
              <a:cs typeface="+mj-cs"/>
            </a:endParaRPr>
          </a:p>
          <a:p>
            <a:pPr algn="r"/>
            <a:endParaRPr lang="en-US" sz="2000" b="1" dirty="0" smtClean="0">
              <a:solidFill>
                <a:srgbClr val="C00000"/>
              </a:solidFill>
              <a:cs typeface="+mj-cs"/>
            </a:endParaRPr>
          </a:p>
          <a:p>
            <a:pPr algn="r" rtl="1"/>
            <a:r>
              <a:rPr lang="en-US" sz="2000" dirty="0" smtClean="0"/>
              <a:t>4,022</a:t>
            </a:r>
            <a:r>
              <a:rPr lang="en-US" sz="2000" dirty="0" smtClean="0">
                <a:cs typeface="+mj-cs"/>
              </a:rPr>
              <a:t> </a:t>
            </a:r>
            <a:r>
              <a:rPr lang="he-IL" sz="2000" dirty="0" smtClean="0">
                <a:cs typeface="+mj-cs"/>
              </a:rPr>
              <a:t> תלמידים בכיתות ג-ו מכל רחבי הארץ שלמדו ביחידת הלימוד בחודשים אוקטובר 2009 – יוני 2010.</a:t>
            </a:r>
            <a:endParaRPr lang="he-IL" sz="20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he-IL" b="1" i="1" dirty="0" smtClean="0">
                <a:solidFill>
                  <a:schemeClr val="accent1"/>
                </a:solidFill>
              </a:rPr>
              <a:t>מתודולוגיה</a:t>
            </a:r>
            <a:endParaRPr lang="he-IL" b="1" i="1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0" y="1295400"/>
            <a:ext cx="73152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2000" b="1" dirty="0" smtClean="0">
                <a:solidFill>
                  <a:srgbClr val="C00000"/>
                </a:solidFill>
                <a:cs typeface="+mj-cs"/>
              </a:rPr>
              <a:t>השוואת ההתנהגויות על-פי 3 משתנים:</a:t>
            </a:r>
            <a:endParaRPr lang="he-IL" sz="2000" b="1" dirty="0">
              <a:solidFill>
                <a:srgbClr val="C00000"/>
              </a:solidFill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2057400"/>
            <a:ext cx="8229600" cy="3539430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he-IL" sz="2400" b="1" dirty="0" smtClean="0">
                <a:solidFill>
                  <a:schemeClr val="dk1"/>
                </a:solidFill>
                <a:cs typeface="+mj-cs"/>
              </a:rPr>
              <a:t> </a:t>
            </a:r>
            <a:r>
              <a:rPr lang="he-IL" sz="2000" b="1" dirty="0" smtClean="0">
                <a:solidFill>
                  <a:schemeClr val="dk1"/>
                </a:solidFill>
                <a:cs typeface="+mj-cs"/>
              </a:rPr>
              <a:t>ביצוע פעילות הלמידה</a:t>
            </a:r>
          </a:p>
          <a:p>
            <a:pPr algn="r" rtl="1"/>
            <a:endParaRPr lang="he-IL" sz="2000" b="1" dirty="0" smtClean="0">
              <a:solidFill>
                <a:schemeClr val="dk1"/>
              </a:solidFill>
              <a:cs typeface="+mj-cs"/>
            </a:endParaRPr>
          </a:p>
          <a:p>
            <a:pPr algn="r" rtl="1"/>
            <a:r>
              <a:rPr lang="he-IL" sz="2000" b="1" dirty="0" smtClean="0">
                <a:cs typeface="+mj-cs"/>
              </a:rPr>
              <a:t>     </a:t>
            </a:r>
            <a:r>
              <a:rPr lang="he-IL" dirty="0" smtClean="0">
                <a:cs typeface="+mj-cs"/>
              </a:rPr>
              <a:t>(ערכים: 0/1)  </a:t>
            </a:r>
            <a:endParaRPr lang="he-IL" dirty="0" smtClean="0">
              <a:solidFill>
                <a:schemeClr val="dk1"/>
              </a:solidFill>
              <a:cs typeface="+mj-cs"/>
            </a:endParaRPr>
          </a:p>
          <a:p>
            <a:pPr algn="r" rtl="1">
              <a:buFont typeface="Wingdings" pitchFamily="2" charset="2"/>
              <a:buChar char="q"/>
            </a:pPr>
            <a:endParaRPr lang="he-IL" sz="2000" b="1" dirty="0" smtClean="0">
              <a:cs typeface="+mj-cs"/>
            </a:endParaRPr>
          </a:p>
          <a:p>
            <a:pPr algn="r" rtl="1">
              <a:buFont typeface="Wingdings" pitchFamily="2" charset="2"/>
              <a:buChar char="q"/>
            </a:pPr>
            <a:r>
              <a:rPr lang="he-IL" sz="2000" b="1" dirty="0" smtClean="0">
                <a:cs typeface="+mj-cs"/>
              </a:rPr>
              <a:t> ביצוע הפעילות עד להשלמתה בהצלחה</a:t>
            </a:r>
          </a:p>
          <a:p>
            <a:pPr algn="r" rtl="1"/>
            <a:endParaRPr lang="he-IL" sz="2000" b="1" dirty="0" smtClean="0">
              <a:cs typeface="+mj-cs"/>
            </a:endParaRPr>
          </a:p>
          <a:p>
            <a:pPr algn="r" rtl="1"/>
            <a:r>
              <a:rPr lang="he-IL" sz="2000" dirty="0" smtClean="0">
                <a:cs typeface="+mj-cs"/>
              </a:rPr>
              <a:t>     </a:t>
            </a:r>
            <a:r>
              <a:rPr lang="he-IL" dirty="0" smtClean="0">
                <a:cs typeface="+mj-cs"/>
              </a:rPr>
              <a:t>(ערכים: 0/1) </a:t>
            </a:r>
          </a:p>
          <a:p>
            <a:pPr algn="r" rtl="1">
              <a:buFont typeface="Wingdings" pitchFamily="2" charset="2"/>
              <a:buChar char="q"/>
            </a:pPr>
            <a:endParaRPr lang="he-IL" sz="2000" b="1" dirty="0" smtClean="0">
              <a:cs typeface="+mj-cs"/>
            </a:endParaRPr>
          </a:p>
          <a:p>
            <a:pPr algn="r" rtl="1">
              <a:buFont typeface="Wingdings" pitchFamily="2" charset="2"/>
              <a:buChar char="q"/>
            </a:pPr>
            <a:r>
              <a:rPr lang="he-IL" sz="2000" b="1" dirty="0" smtClean="0">
                <a:cs typeface="+mj-cs"/>
              </a:rPr>
              <a:t> הזמן הממוצע של מענה לשאלה</a:t>
            </a:r>
          </a:p>
          <a:p>
            <a:pPr algn="r" rtl="1"/>
            <a:endParaRPr lang="he-IL" sz="2000" b="1" dirty="0" smtClean="0">
              <a:cs typeface="+mj-cs"/>
            </a:endParaRPr>
          </a:p>
          <a:p>
            <a:pPr algn="r" rtl="1"/>
            <a:r>
              <a:rPr lang="he-IL" sz="2000" dirty="0" smtClean="0">
                <a:cs typeface="+mj-cs"/>
              </a:rPr>
              <a:t>    </a:t>
            </a:r>
            <a:r>
              <a:rPr lang="he-IL" dirty="0" smtClean="0">
                <a:cs typeface="+mj-cs"/>
              </a:rPr>
              <a:t>(הזמן הכולל של השהייה בפעילות / מספר השאלות שבפעילות)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he-IL" b="1" i="1" dirty="0" smtClean="0">
                <a:solidFill>
                  <a:schemeClr val="accent1"/>
                </a:solidFill>
              </a:rPr>
              <a:t>תוצאות</a:t>
            </a:r>
            <a:endParaRPr lang="he-IL" b="1" i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9050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57400" y="1143000"/>
            <a:ext cx="6705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r" rtl="1"/>
            <a:r>
              <a:rPr lang="he-IL" b="1" dirty="0" smtClean="0">
                <a:cs typeface="+mj-cs"/>
              </a:rPr>
              <a:t>כמות התלמידים בכל סוג של פעילות </a:t>
            </a:r>
            <a:r>
              <a:rPr lang="he-IL" b="1" dirty="0" smtClean="0"/>
              <a:t>(</a:t>
            </a:r>
            <a:r>
              <a:rPr lang="en-US" b="1" dirty="0" smtClean="0"/>
              <a:t>N=4,022</a:t>
            </a:r>
            <a:r>
              <a:rPr lang="he-IL" b="1" dirty="0" smtClean="0"/>
              <a:t>)</a:t>
            </a:r>
            <a:endParaRPr lang="en-US" b="1" dirty="0" smtClean="0">
              <a:cs typeface="+mj-cs"/>
            </a:endParaRPr>
          </a:p>
          <a:p>
            <a:pPr algn="r" rtl="1"/>
            <a:endParaRPr lang="he-IL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he-IL" b="1" i="1" dirty="0" smtClean="0">
                <a:solidFill>
                  <a:schemeClr val="accent1"/>
                </a:solidFill>
              </a:rPr>
              <a:t>תוצאות</a:t>
            </a:r>
            <a:endParaRPr lang="he-IL" b="1" i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5791200" y="2209800"/>
          <a:ext cx="3028157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2971800" y="2190088"/>
          <a:ext cx="3048000" cy="291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152400" y="2286000"/>
          <a:ext cx="307181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8458200" y="5181601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8458200" y="5562600"/>
            <a:ext cx="228600" cy="2286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114800" y="5181600"/>
            <a:ext cx="42545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54000" tIns="10800" rIns="1800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e-I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אחוז התלמידים שביצעו את הפעילות עד להצלחה</a:t>
            </a:r>
            <a:endParaRPr kumimoji="0" lang="he-IL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743200" y="5562600"/>
            <a:ext cx="56261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54000" tIns="10800" rIns="1800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e-I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אחוז התלמידים שעזבו את הפעילות ללא השלמתה בהצלחה</a:t>
            </a:r>
            <a:endParaRPr kumimoji="0" lang="he-IL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2800" y="1295400"/>
            <a:ext cx="541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b="1" dirty="0" smtClean="0">
                <a:cs typeface="+mj-cs"/>
              </a:rPr>
              <a:t>שיעור התלמידים שביצעו את הפעילות עד להצלחה</a:t>
            </a:r>
            <a:endParaRPr lang="he-IL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38200"/>
          </a:xfrm>
        </p:spPr>
        <p:txBody>
          <a:bodyPr/>
          <a:lstStyle/>
          <a:p>
            <a:r>
              <a:rPr lang="he-IL" b="1" i="1" dirty="0" smtClean="0">
                <a:solidFill>
                  <a:schemeClr val="accent1"/>
                </a:solidFill>
              </a:rPr>
              <a:t>תוצאות</a:t>
            </a:r>
            <a:endParaRPr lang="he-IL" b="1" i="1" dirty="0">
              <a:solidFill>
                <a:schemeClr val="accent1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066800"/>
            <a:ext cx="6477000" cy="5652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4343400" y="5181600"/>
            <a:ext cx="152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*</a:t>
            </a:r>
            <a:endParaRPr lang="he-IL" dirty="0"/>
          </a:p>
        </p:txBody>
      </p:sp>
      <p:sp>
        <p:nvSpPr>
          <p:cNvPr id="15" name="TextBox 14"/>
          <p:cNvSpPr txBox="1"/>
          <p:nvPr/>
        </p:nvSpPr>
        <p:spPr>
          <a:xfrm flipH="1">
            <a:off x="6096000" y="1752600"/>
            <a:ext cx="304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*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2590800" y="3657600"/>
            <a:ext cx="228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*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4038600" y="990600"/>
            <a:ext cx="4724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b="1" dirty="0" smtClean="0">
                <a:cs typeface="+mj-cs"/>
              </a:rPr>
              <a:t>זמן ממוצע למענה לשאלה בכל סוג של פעילות</a:t>
            </a:r>
            <a:endParaRPr lang="he-IL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0" y="6400800"/>
            <a:ext cx="34290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1400" b="1" dirty="0" smtClean="0">
                <a:cs typeface="+mj-cs"/>
              </a:rPr>
              <a:t>* </a:t>
            </a:r>
            <a:r>
              <a:rPr lang="en-US" sz="1400" b="1" dirty="0" smtClean="0"/>
              <a:t>p&lt;0.01</a:t>
            </a:r>
            <a:endParaRPr lang="he-I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/>
          <a:lstStyle/>
          <a:p>
            <a:r>
              <a:rPr lang="he-IL" b="1" i="1" dirty="0" smtClean="0">
                <a:solidFill>
                  <a:schemeClr val="accent1"/>
                </a:solidFill>
              </a:rPr>
              <a:t>רקע</a:t>
            </a:r>
            <a:endParaRPr lang="he-IL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1447800"/>
            <a:ext cx="5410200" cy="304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e-IL" sz="2000" dirty="0" smtClean="0">
                <a:cs typeface="+mj-cs"/>
              </a:rPr>
              <a:t>סביבות למידה משלבות פעילויות אינטראקטיביות </a:t>
            </a:r>
          </a:p>
          <a:p>
            <a:pPr>
              <a:buNone/>
            </a:pPr>
            <a:r>
              <a:rPr lang="he-IL" sz="2000" dirty="0" smtClean="0">
                <a:cs typeface="+mj-cs"/>
              </a:rPr>
              <a:t>שונות, שמטרתן - </a:t>
            </a:r>
          </a:p>
          <a:p>
            <a:pPr>
              <a:buNone/>
            </a:pPr>
            <a:endParaRPr lang="he-IL" sz="2000" dirty="0" smtClean="0">
              <a:cs typeface="+mj-cs"/>
            </a:endParaRPr>
          </a:p>
          <a:p>
            <a:pPr>
              <a:buNone/>
            </a:pPr>
            <a:r>
              <a:rPr lang="he-IL" sz="2000" dirty="0" smtClean="0">
                <a:cs typeface="+mj-cs"/>
              </a:rPr>
              <a:t>א. לחזק את הידע וההבנה בתחום התוכן הנלמד </a:t>
            </a:r>
          </a:p>
          <a:p>
            <a:pPr>
              <a:buNone/>
            </a:pPr>
            <a:endParaRPr lang="he-IL" sz="2000" dirty="0" smtClean="0">
              <a:cs typeface="+mj-cs"/>
            </a:endParaRPr>
          </a:p>
          <a:p>
            <a:pPr>
              <a:buNone/>
            </a:pPr>
            <a:r>
              <a:rPr lang="he-IL" sz="2000" dirty="0" smtClean="0">
                <a:cs typeface="+mj-cs"/>
              </a:rPr>
              <a:t>ב. לאפשר הערכה של הידע באמצעות קבלת משוב </a:t>
            </a:r>
          </a:p>
          <a:p>
            <a:pPr>
              <a:buNone/>
            </a:pPr>
            <a:endParaRPr lang="he-IL" sz="2000" dirty="0" smtClean="0">
              <a:cs typeface="+mj-cs"/>
            </a:endParaRPr>
          </a:p>
          <a:p>
            <a:pPr>
              <a:buNone/>
            </a:pPr>
            <a:r>
              <a:rPr lang="he-IL" sz="2000" dirty="0" smtClean="0">
                <a:cs typeface="+mj-cs"/>
              </a:rPr>
              <a:t>ג. לעודד מוטיבציה ללמידה</a:t>
            </a: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223"/>
            <a:ext cx="76962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 smtClean="0"/>
              <a:t>(</a:t>
            </a:r>
            <a:r>
              <a:rPr lang="de-DE" sz="1400" dirty="0" smtClean="0"/>
              <a:t>Gaytan &amp; McEwen, 2007 ; </a:t>
            </a:r>
            <a:r>
              <a:rPr lang="en-US" sz="1400" dirty="0" err="1" smtClean="0"/>
              <a:t>Gredler</a:t>
            </a:r>
            <a:r>
              <a:rPr lang="en-US" sz="1400" dirty="0" smtClean="0"/>
              <a:t>, 2004;  </a:t>
            </a:r>
            <a:r>
              <a:rPr lang="en-US" sz="1400" dirty="0" err="1" smtClean="0"/>
              <a:t>Kirriemuir</a:t>
            </a:r>
            <a:r>
              <a:rPr lang="en-US" sz="1400" dirty="0" smtClean="0"/>
              <a:t> &amp; </a:t>
            </a:r>
            <a:r>
              <a:rPr lang="en-US" sz="1400" dirty="0" err="1" smtClean="0"/>
              <a:t>Mcfarlane</a:t>
            </a:r>
            <a:r>
              <a:rPr lang="en-US" sz="1400" dirty="0" smtClean="0"/>
              <a:t>, 2004;  </a:t>
            </a:r>
            <a:r>
              <a:rPr lang="en-US" sz="1400" dirty="0" err="1" smtClean="0"/>
              <a:t>Mintz</a:t>
            </a:r>
            <a:r>
              <a:rPr lang="en-US" sz="1400" dirty="0" smtClean="0"/>
              <a:t> &amp; </a:t>
            </a:r>
            <a:r>
              <a:rPr lang="en-US" sz="1400" dirty="0" err="1" smtClean="0"/>
              <a:t>Nachmias</a:t>
            </a:r>
            <a:r>
              <a:rPr lang="en-US" sz="1400" dirty="0" smtClean="0"/>
              <a:t>, 1998)</a:t>
            </a:r>
            <a:endParaRPr lang="he-IL" sz="1400" dirty="0"/>
          </a:p>
        </p:txBody>
      </p:sp>
      <p:pic>
        <p:nvPicPr>
          <p:cNvPr id="5" name="Picture 7" descr="ga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971800"/>
            <a:ext cx="2822558" cy="1621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D:\דוקטורט\חדש\תמר לוין\interaction-3.jpg"/>
          <p:cNvPicPr>
            <a:picLocks noChangeAspect="1" noChangeArrowheads="1"/>
          </p:cNvPicPr>
          <p:nvPr/>
        </p:nvPicPr>
        <p:blipFill>
          <a:blip r:embed="rId3" cstate="print"/>
          <a:srcRect r="2408"/>
          <a:stretch>
            <a:fillRect/>
          </a:stretch>
        </p:blipFill>
        <p:spPr bwMode="auto">
          <a:xfrm>
            <a:off x="152400" y="4648200"/>
            <a:ext cx="3048000" cy="1828800"/>
          </a:xfrm>
          <a:prstGeom prst="rect">
            <a:avLst/>
          </a:prstGeom>
          <a:noFill/>
        </p:spPr>
      </p:pic>
      <p:pic>
        <p:nvPicPr>
          <p:cNvPr id="1027" name="Picture 3" descr="D:\דוקטורט\חדש\תמר לוין\interaction-11.jpg"/>
          <p:cNvPicPr>
            <a:picLocks noChangeAspect="1" noChangeArrowheads="1"/>
          </p:cNvPicPr>
          <p:nvPr/>
        </p:nvPicPr>
        <p:blipFill>
          <a:blip r:embed="rId4" cstate="print"/>
          <a:srcRect r="5000"/>
          <a:stretch>
            <a:fillRect/>
          </a:stretch>
        </p:blipFill>
        <p:spPr bwMode="auto">
          <a:xfrm>
            <a:off x="152400" y="914400"/>
            <a:ext cx="2971800" cy="20125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rmAutofit/>
          </a:bodyPr>
          <a:lstStyle/>
          <a:p>
            <a:r>
              <a:rPr lang="he-IL" sz="3600" dirty="0" smtClean="0">
                <a:solidFill>
                  <a:srgbClr val="C00000"/>
                </a:solidFill>
              </a:rPr>
              <a:t>האם התוצאות נובעות מהקושי של המשחק?</a:t>
            </a:r>
            <a:endParaRPr lang="he-IL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914400"/>
          </a:xfrm>
        </p:spPr>
        <p:txBody>
          <a:bodyPr>
            <a:noAutofit/>
          </a:bodyPr>
          <a:lstStyle/>
          <a:p>
            <a:pPr algn="r"/>
            <a:r>
              <a:rPr lang="he-IL" sz="2000" b="1" dirty="0" smtClean="0">
                <a:solidFill>
                  <a:srgbClr val="C00000"/>
                </a:solidFill>
              </a:rPr>
              <a:t>מספר נסיונות להשלים בהצלחה לפני עזיבה ללא הצלחה</a:t>
            </a:r>
            <a:endParaRPr lang="he-IL" sz="2000" b="1" dirty="0">
              <a:solidFill>
                <a:srgbClr val="C0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914400"/>
            <a:ext cx="6210300" cy="3200400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10000"/>
            <a:ext cx="6305550" cy="304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553200" y="990600"/>
            <a:ext cx="2133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b="1" dirty="0" smtClean="0">
                <a:cs typeface="+mj-cs"/>
              </a:rPr>
              <a:t>משחק (</a:t>
            </a:r>
            <a:r>
              <a:rPr lang="en-US" b="1" dirty="0" smtClean="0">
                <a:cs typeface="+mj-cs"/>
              </a:rPr>
              <a:t>N=970</a:t>
            </a:r>
            <a:r>
              <a:rPr lang="he-IL" b="1" dirty="0" smtClean="0">
                <a:cs typeface="+mj-cs"/>
              </a:rPr>
              <a:t>)</a:t>
            </a:r>
            <a:endParaRPr lang="he-IL" b="1" dirty="0"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29400" y="3886200"/>
            <a:ext cx="2133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b="1" dirty="0" smtClean="0">
                <a:cs typeface="+mj-cs"/>
              </a:rPr>
              <a:t>מבחן</a:t>
            </a:r>
            <a:r>
              <a:rPr lang="en-US" b="1" dirty="0" smtClean="0">
                <a:cs typeface="+mj-cs"/>
              </a:rPr>
              <a:t> </a:t>
            </a:r>
            <a:r>
              <a:rPr lang="he-IL" b="1" dirty="0" smtClean="0">
                <a:cs typeface="+mj-cs"/>
              </a:rPr>
              <a:t>(</a:t>
            </a:r>
            <a:r>
              <a:rPr lang="en-US" b="1" dirty="0" smtClean="0">
                <a:cs typeface="+mj-cs"/>
              </a:rPr>
              <a:t>N=405</a:t>
            </a:r>
            <a:r>
              <a:rPr lang="he-IL" b="1" dirty="0" smtClean="0">
                <a:cs typeface="+mj-cs"/>
              </a:rPr>
              <a:t>)</a:t>
            </a:r>
            <a:endParaRPr lang="he-IL" b="1" dirty="0"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1524000"/>
            <a:ext cx="2286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 smtClean="0">
                <a:cs typeface="+mj-cs"/>
              </a:rPr>
              <a:t>כ- 63% - 1-2 נסיונות</a:t>
            </a:r>
            <a:endParaRPr lang="he-IL" dirty="0"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9400" y="4419600"/>
            <a:ext cx="2286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 smtClean="0">
                <a:cs typeface="+mj-cs"/>
              </a:rPr>
              <a:t>כ- 65% - 1-2 נסיונות</a:t>
            </a:r>
            <a:endParaRPr lang="he-IL" dirty="0"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29400" y="1905000"/>
            <a:ext cx="2286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 smtClean="0">
                <a:cs typeface="+mj-cs"/>
              </a:rPr>
              <a:t>כ- 26% - 3-5 נסיונות</a:t>
            </a:r>
            <a:endParaRPr lang="he-IL" dirty="0"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29400" y="4800600"/>
            <a:ext cx="2286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 smtClean="0">
                <a:cs typeface="+mj-cs"/>
              </a:rPr>
              <a:t>כ- 30% - 3-5 נסיונות</a:t>
            </a:r>
            <a:endParaRPr lang="he-IL" dirty="0"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29400" y="2514600"/>
            <a:ext cx="2286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 smtClean="0">
                <a:cs typeface="+mj-cs"/>
              </a:rPr>
              <a:t>מעט תלמידים מנסים מעל 5 נסיונות</a:t>
            </a:r>
            <a:endParaRPr lang="he-IL" dirty="0">
              <a:cs typeface="+mj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29400" y="5334000"/>
            <a:ext cx="2286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 smtClean="0">
                <a:cs typeface="+mj-cs"/>
              </a:rPr>
              <a:t>מעט תלמידים מנסים מעל 5 נסיונות</a:t>
            </a:r>
            <a:endParaRPr lang="he-IL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rmAutofit/>
          </a:bodyPr>
          <a:lstStyle/>
          <a:p>
            <a:r>
              <a:rPr lang="he-IL" sz="3600" dirty="0" smtClean="0">
                <a:solidFill>
                  <a:srgbClr val="C00000"/>
                </a:solidFill>
              </a:rPr>
              <a:t>האם התוצאות נובעות מאופיו של המשחק?</a:t>
            </a:r>
            <a:endParaRPr lang="he-IL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15962"/>
          </a:xfrm>
        </p:spPr>
        <p:txBody>
          <a:bodyPr>
            <a:normAutofit/>
          </a:bodyPr>
          <a:lstStyle/>
          <a:p>
            <a:r>
              <a:rPr lang="he-IL" sz="2400" b="1" i="1" dirty="0" smtClean="0">
                <a:solidFill>
                  <a:schemeClr val="accent1"/>
                </a:solidFill>
              </a:rPr>
              <a:t>משחק ביחידת לימוד נוספת</a:t>
            </a:r>
            <a:endParaRPr lang="he-IL" sz="2400" b="1" i="1" dirty="0">
              <a:solidFill>
                <a:schemeClr val="accent1"/>
              </a:solidFill>
            </a:endParaRPr>
          </a:p>
        </p:txBody>
      </p:sp>
      <p:pic>
        <p:nvPicPr>
          <p:cNvPr id="4" name="Picture 3" descr="pic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1219200"/>
            <a:ext cx="7037388" cy="46524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609600" y="1828800"/>
          <a:ext cx="7924800" cy="4529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he-IL" sz="2400" b="1" i="1" dirty="0" smtClean="0">
                <a:solidFill>
                  <a:schemeClr val="accent1"/>
                </a:solidFill>
              </a:rPr>
              <a:t>תוצאות (יחידת לימוד נוספת)</a:t>
            </a:r>
            <a:endParaRPr lang="he-IL" sz="2400" b="1" i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5600" y="990600"/>
            <a:ext cx="5943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b="1" dirty="0" smtClean="0">
                <a:cs typeface="+mj-cs"/>
              </a:rPr>
              <a:t>כמות התלמידים בכל סוג של פעילות (</a:t>
            </a:r>
            <a:r>
              <a:rPr lang="en-US" b="1" dirty="0" smtClean="0"/>
              <a:t>N=5,354</a:t>
            </a:r>
            <a:r>
              <a:rPr lang="he-IL" b="1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he-IL" sz="2400" b="1" i="1" dirty="0" smtClean="0">
                <a:solidFill>
                  <a:schemeClr val="accent1"/>
                </a:solidFill>
              </a:rPr>
              <a:t>תוצאות</a:t>
            </a:r>
            <a:endParaRPr lang="he-IL" sz="2400" b="1" i="1" dirty="0">
              <a:solidFill>
                <a:schemeClr val="accent1"/>
              </a:solidFill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8458200" y="5181601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8458200" y="5562600"/>
            <a:ext cx="228600" cy="2286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114800" y="5181600"/>
            <a:ext cx="42545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54000" tIns="10800" rIns="1800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e-I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אחוז התלמידים שביצעו את הפעילות עד להצלחה</a:t>
            </a:r>
            <a:endParaRPr kumimoji="0" lang="he-IL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Chart 10"/>
          <p:cNvGraphicFramePr/>
          <p:nvPr/>
        </p:nvGraphicFramePr>
        <p:xfrm>
          <a:off x="5791200" y="2286000"/>
          <a:ext cx="3200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2819400" y="2286000"/>
          <a:ext cx="3276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0" y="2286000"/>
          <a:ext cx="3276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743200" y="5562600"/>
            <a:ext cx="56261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54000" tIns="10800" rIns="1800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e-I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אחוז התלמידים שעזבו את הפעילות ללא השלמתה בהצלחה</a:t>
            </a:r>
            <a:endParaRPr kumimoji="0" lang="he-IL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52800" y="1295400"/>
            <a:ext cx="541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b="1" dirty="0" smtClean="0">
                <a:cs typeface="+mj-cs"/>
              </a:rPr>
              <a:t>שיעור התלמידים שביצעו את הפעילות עד להצלחה</a:t>
            </a:r>
            <a:endParaRPr lang="he-IL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he-IL" sz="2400" b="1" i="1" dirty="0" smtClean="0">
                <a:solidFill>
                  <a:schemeClr val="accent1"/>
                </a:solidFill>
              </a:rPr>
              <a:t>תוצאות</a:t>
            </a:r>
            <a:endParaRPr lang="he-IL" b="1" i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685800" y="1600200"/>
          <a:ext cx="7848600" cy="4929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550223"/>
            <a:ext cx="34290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1400" b="1" dirty="0" smtClean="0">
                <a:cs typeface="+mj-cs"/>
              </a:rPr>
              <a:t>* </a:t>
            </a:r>
            <a:r>
              <a:rPr lang="en-US" sz="1400" b="1" dirty="0" smtClean="0"/>
              <a:t>p&lt;0.01</a:t>
            </a:r>
            <a:endParaRPr lang="he-IL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2895600"/>
            <a:ext cx="228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*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200400"/>
            <a:ext cx="228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*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7467600" y="3048000"/>
            <a:ext cx="228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*</a:t>
            </a:r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1143000"/>
            <a:ext cx="4724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b="1" dirty="0" smtClean="0">
                <a:cs typeface="+mj-cs"/>
              </a:rPr>
              <a:t>זמן ממוצע למענה לשאלה בכל סוג של פעילות</a:t>
            </a:r>
            <a:endParaRPr lang="he-IL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he-IL" b="1" i="1" dirty="0" smtClean="0">
                <a:solidFill>
                  <a:schemeClr val="accent1"/>
                </a:solidFill>
              </a:rPr>
              <a:t>דיון ומסקנות</a:t>
            </a:r>
            <a:endParaRPr lang="he-IL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he-IL" sz="2000" dirty="0" smtClean="0">
                <a:cs typeface="+mj-cs"/>
              </a:rPr>
              <a:t>מטרתנו הייתה להשוות בין התנהגויות התלמידים בסוגים שונים של פעילויות ומתוך כך ללמוד על המוטיבציה ללמידה בכל אחד מהם.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endParaRPr lang="he-IL" sz="2000" dirty="0" smtClean="0">
              <a:cs typeface="+mj-cs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he-IL" sz="2000" dirty="0" smtClean="0">
                <a:cs typeface="+mj-cs"/>
              </a:rPr>
              <a:t>מידת מוטיבציה ללמידה </a:t>
            </a:r>
            <a:r>
              <a:rPr lang="he-IL" sz="2000" b="1" dirty="0" smtClean="0">
                <a:solidFill>
                  <a:srgbClr val="C00000"/>
                </a:solidFill>
                <a:cs typeface="+mj-cs"/>
              </a:rPr>
              <a:t>גבוהה</a:t>
            </a:r>
            <a:r>
              <a:rPr lang="he-IL" sz="2000" dirty="0" smtClean="0">
                <a:cs typeface="+mj-cs"/>
              </a:rPr>
              <a:t> נמצאה </a:t>
            </a:r>
            <a:r>
              <a:rPr lang="he-IL" sz="2000" b="1" dirty="0" smtClean="0">
                <a:solidFill>
                  <a:srgbClr val="C00000"/>
                </a:solidFill>
                <a:cs typeface="+mj-cs"/>
              </a:rPr>
              <a:t>בפעילויות התרגול</a:t>
            </a:r>
            <a:r>
              <a:rPr lang="he-IL" sz="2000" dirty="0" smtClean="0">
                <a:solidFill>
                  <a:srgbClr val="C00000"/>
                </a:solidFill>
                <a:cs typeface="+mj-cs"/>
              </a:rPr>
              <a:t>, </a:t>
            </a:r>
            <a:r>
              <a:rPr lang="he-IL" sz="2000" dirty="0" smtClean="0">
                <a:cs typeface="+mj-cs"/>
              </a:rPr>
              <a:t>מבחינת כל הפרמטרים: כמות התלמידים שביצעו את הפעילויות, שיעור התלמידים שביצעו את הפעילויות עד להצלחה מלאה, וכן זמן המענה שהוקדש לכל שאלה.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endParaRPr lang="he-IL" sz="2000" dirty="0" smtClean="0">
              <a:cs typeface="+mj-cs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he-IL" sz="2000" dirty="0" smtClean="0">
                <a:cs typeface="+mj-cs"/>
              </a:rPr>
              <a:t>ייתכן שהסיבה לכך היא </a:t>
            </a:r>
            <a:r>
              <a:rPr lang="he-IL" sz="2000" b="1" dirty="0" smtClean="0">
                <a:solidFill>
                  <a:srgbClr val="C00000"/>
                </a:solidFill>
                <a:cs typeface="+mj-cs"/>
              </a:rPr>
              <a:t>הימצאותן של פעילויות התרגול בתחילת היחידה</a:t>
            </a:r>
            <a:r>
              <a:rPr lang="he-IL" sz="2000" dirty="0" smtClean="0">
                <a:cs typeface="+mj-cs"/>
              </a:rPr>
              <a:t>. אם אכן כך, ההמלצה עבור מפתחי סביבות הלמידה תהיה למקם את הפעילויות החשובות ביותר בתחילת יחידת הלימוד.</a:t>
            </a:r>
          </a:p>
          <a:p>
            <a:pPr>
              <a:buNone/>
            </a:pPr>
            <a:endParaRPr lang="he-IL" sz="2800" dirty="0" smtClean="0">
              <a:cs typeface="+mj-cs"/>
            </a:endParaRPr>
          </a:p>
          <a:p>
            <a:endParaRPr lang="he-IL" sz="2800" dirty="0" smtClean="0">
              <a:cs typeface="+mj-cs"/>
            </a:endParaRPr>
          </a:p>
          <a:p>
            <a:endParaRPr lang="he-IL" sz="28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he-IL" b="1" i="1" dirty="0" smtClean="0">
                <a:solidFill>
                  <a:schemeClr val="accent1"/>
                </a:solidFill>
              </a:rPr>
              <a:t>דיון ומסקנות</a:t>
            </a:r>
            <a:endParaRPr lang="he-IL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he-IL" sz="2000" dirty="0" smtClean="0">
              <a:cs typeface="+mj-cs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he-IL" sz="2000" dirty="0" smtClean="0">
                <a:cs typeface="+mj-cs"/>
              </a:rPr>
              <a:t>מידת מוטיבציה ללמידה </a:t>
            </a:r>
            <a:r>
              <a:rPr lang="he-IL" sz="2000" b="1" dirty="0" smtClean="0">
                <a:solidFill>
                  <a:srgbClr val="C00000"/>
                </a:solidFill>
                <a:cs typeface="+mj-cs"/>
              </a:rPr>
              <a:t>בינונית-גבוהה</a:t>
            </a:r>
            <a:r>
              <a:rPr lang="he-IL" sz="2000" dirty="0" smtClean="0">
                <a:cs typeface="+mj-cs"/>
              </a:rPr>
              <a:t> נמצאה </a:t>
            </a:r>
            <a:r>
              <a:rPr lang="he-IL" sz="2000" b="1" dirty="0" smtClean="0">
                <a:solidFill>
                  <a:srgbClr val="C00000"/>
                </a:solidFill>
                <a:cs typeface="+mj-cs"/>
              </a:rPr>
              <a:t>בפעילות המבחן.</a:t>
            </a:r>
          </a:p>
          <a:p>
            <a:pPr algn="just">
              <a:lnSpc>
                <a:spcPct val="150000"/>
              </a:lnSpc>
              <a:buNone/>
            </a:pPr>
            <a:r>
              <a:rPr lang="he-IL" sz="2000" b="1" dirty="0" smtClean="0">
                <a:solidFill>
                  <a:srgbClr val="C00000"/>
                </a:solidFill>
                <a:cs typeface="+mj-cs"/>
              </a:rPr>
              <a:t>     </a:t>
            </a:r>
            <a:r>
              <a:rPr lang="he-IL" sz="2000" dirty="0" smtClean="0">
                <a:cs typeface="+mj-cs"/>
              </a:rPr>
              <a:t>לרוב התלמידים שביצעו את המבחן היה חשוב לסיים אותו בהצלחה ולהגיע</a:t>
            </a:r>
          </a:p>
          <a:p>
            <a:pPr algn="just">
              <a:lnSpc>
                <a:spcPct val="150000"/>
              </a:lnSpc>
              <a:buNone/>
            </a:pPr>
            <a:r>
              <a:rPr lang="he-IL" sz="2000" dirty="0" smtClean="0">
                <a:cs typeface="+mj-cs"/>
              </a:rPr>
              <a:t>     לציון 100.</a:t>
            </a:r>
          </a:p>
          <a:p>
            <a:pPr algn="just">
              <a:lnSpc>
                <a:spcPct val="150000"/>
              </a:lnSpc>
              <a:buNone/>
            </a:pPr>
            <a:r>
              <a:rPr lang="he-IL" sz="2000" b="1" dirty="0" smtClean="0">
                <a:solidFill>
                  <a:srgbClr val="C00000"/>
                </a:solidFill>
                <a:cs typeface="+mj-cs"/>
              </a:rPr>
              <a:t>     </a:t>
            </a:r>
            <a:r>
              <a:rPr lang="he-IL" sz="2000" dirty="0" smtClean="0">
                <a:cs typeface="+mj-cs"/>
              </a:rPr>
              <a:t>הזמן הממוצע שהוקדש למענה לשאלה במבחן היה ארוך יותר מאשר בפעילויות האחרות (ביחידה הראשונה).</a:t>
            </a:r>
          </a:p>
          <a:p>
            <a:pPr algn="just">
              <a:buNone/>
            </a:pPr>
            <a:endParaRPr lang="he-IL" sz="2000" b="1" dirty="0" smtClean="0">
              <a:solidFill>
                <a:srgbClr val="C00000"/>
              </a:solidFill>
              <a:cs typeface="+mj-cs"/>
            </a:endParaRPr>
          </a:p>
          <a:p>
            <a:pPr>
              <a:buNone/>
            </a:pPr>
            <a:endParaRPr lang="he-IL" sz="2800" dirty="0" smtClean="0">
              <a:cs typeface="+mj-cs"/>
            </a:endParaRPr>
          </a:p>
          <a:p>
            <a:endParaRPr lang="he-IL" sz="2800" dirty="0" smtClean="0">
              <a:cs typeface="+mj-cs"/>
            </a:endParaRPr>
          </a:p>
          <a:p>
            <a:endParaRPr lang="he-IL" sz="28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b="1" i="1" dirty="0" smtClean="0">
                <a:solidFill>
                  <a:schemeClr val="accent1"/>
                </a:solidFill>
              </a:rPr>
              <a:t>דיון ומסקנות</a:t>
            </a:r>
            <a:endParaRPr lang="he-IL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endParaRPr lang="he-IL" dirty="0" smtClean="0">
              <a:cs typeface="+mj-cs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he-IL" sz="2000" dirty="0" smtClean="0">
                <a:cs typeface="+mj-cs"/>
              </a:rPr>
              <a:t>מידת מוטיבציה ללמידה </a:t>
            </a:r>
            <a:r>
              <a:rPr lang="he-IL" sz="2000" b="1" dirty="0" smtClean="0">
                <a:solidFill>
                  <a:srgbClr val="C00000"/>
                </a:solidFill>
                <a:cs typeface="+mj-cs"/>
              </a:rPr>
              <a:t>נמוכה</a:t>
            </a:r>
            <a:r>
              <a:rPr lang="he-IL" sz="2000" dirty="0" smtClean="0">
                <a:cs typeface="+mj-cs"/>
              </a:rPr>
              <a:t> יחסית נמצאה דווקא בפעילות </a:t>
            </a:r>
            <a:r>
              <a:rPr lang="he-IL" sz="2000" b="1" dirty="0" smtClean="0">
                <a:solidFill>
                  <a:srgbClr val="C00000"/>
                </a:solidFill>
                <a:cs typeface="+mj-cs"/>
              </a:rPr>
              <a:t>המשחק</a:t>
            </a:r>
            <a:r>
              <a:rPr lang="he-IL" sz="2000" dirty="0" smtClean="0">
                <a:cs typeface="+mj-cs"/>
              </a:rPr>
              <a:t> (מבחינת כל הפרמטרים). </a:t>
            </a:r>
          </a:p>
          <a:p>
            <a:pPr algn="just">
              <a:lnSpc>
                <a:spcPct val="150000"/>
              </a:lnSpc>
              <a:buNone/>
            </a:pPr>
            <a:endParaRPr lang="he-IL" sz="2000" dirty="0" smtClean="0">
              <a:cs typeface="+mj-cs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he-IL" sz="2000" dirty="0" smtClean="0">
                <a:cs typeface="+mj-cs"/>
              </a:rPr>
              <a:t>בהשוואת ההתפלגות של הנסיונות להצליח בין המשחק למבחן נמצאה התפלגות דומה – כלומר עזיבה גדולה של תלמידים בטרם הגעה להצלחה לא נבעה בהכרח</a:t>
            </a:r>
            <a:r>
              <a:rPr lang="he-IL" sz="2000" b="1" dirty="0" smtClean="0">
                <a:cs typeface="+mj-cs"/>
              </a:rPr>
              <a:t> </a:t>
            </a:r>
            <a:r>
              <a:rPr lang="he-IL" sz="2000" b="1" dirty="0" smtClean="0">
                <a:solidFill>
                  <a:srgbClr val="C00000"/>
                </a:solidFill>
                <a:cs typeface="+mj-cs"/>
              </a:rPr>
              <a:t>מהקושי של המשחק </a:t>
            </a:r>
            <a:r>
              <a:rPr lang="he-IL" sz="2000" dirty="0" smtClean="0">
                <a:cs typeface="+mj-cs"/>
              </a:rPr>
              <a:t>ומנסיונות חוזרים ונשנים להצליח.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endParaRPr lang="he-IL" sz="2000" dirty="0" smtClean="0">
              <a:cs typeface="+mj-cs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he-IL" sz="2000" dirty="0" smtClean="0">
                <a:cs typeface="+mj-cs"/>
              </a:rPr>
              <a:t>השוואת המוטיבציה ללמידה נערכה ביחידת לימוד נוספת והתקבלו תוצאות דומות. מכאן שייתכן </a:t>
            </a:r>
            <a:r>
              <a:rPr lang="he-IL" sz="2000" b="1" dirty="0" smtClean="0">
                <a:solidFill>
                  <a:srgbClr val="C00000"/>
                </a:solidFill>
                <a:cs typeface="+mj-cs"/>
              </a:rPr>
              <a:t>שאופי המשחק </a:t>
            </a:r>
            <a:r>
              <a:rPr lang="he-IL" sz="2000" dirty="0" smtClean="0">
                <a:cs typeface="+mj-cs"/>
              </a:rPr>
              <a:t>לא בהכרח קשור למוטיבציה הנמוכה.</a:t>
            </a:r>
          </a:p>
          <a:p>
            <a:pPr algn="just">
              <a:buFont typeface="Wingdings" pitchFamily="2" charset="2"/>
              <a:buChar char="q"/>
            </a:pPr>
            <a:endParaRPr lang="he-IL" sz="2000" dirty="0" smtClean="0">
              <a:cs typeface="+mj-cs"/>
            </a:endParaRPr>
          </a:p>
          <a:p>
            <a:pPr algn="just">
              <a:buFont typeface="Wingdings" pitchFamily="2" charset="2"/>
              <a:buChar char="q"/>
            </a:pPr>
            <a:endParaRPr lang="he-IL" sz="26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i="1" dirty="0" smtClean="0">
                <a:solidFill>
                  <a:schemeClr val="accent1"/>
                </a:solidFill>
              </a:rPr>
              <a:t>תרגול</a:t>
            </a:r>
          </a:p>
        </p:txBody>
      </p:sp>
      <p:pic>
        <p:nvPicPr>
          <p:cNvPr id="5" name="Picture 4" descr="tirgul-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0175" y="1928813"/>
            <a:ext cx="6343650" cy="3000375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b="1" i="1" dirty="0" smtClean="0">
                <a:solidFill>
                  <a:schemeClr val="accent1"/>
                </a:solidFill>
              </a:rPr>
              <a:t>דיון ומסקנות</a:t>
            </a:r>
            <a:endParaRPr lang="he-IL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0687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he-IL" sz="2000" dirty="0" smtClean="0">
              <a:cs typeface="+mj-cs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he-IL" sz="2000" dirty="0" smtClean="0">
                <a:cs typeface="+mj-cs"/>
              </a:rPr>
              <a:t>אחת המסקנות האפשריות הינה, שעל אף שהתלמידים אוהבים לשחק, </a:t>
            </a:r>
            <a:r>
              <a:rPr lang="he-IL" sz="2000" b="1" dirty="0" smtClean="0">
                <a:solidFill>
                  <a:srgbClr val="C00000"/>
                </a:solidFill>
                <a:cs typeface="+mj-cs"/>
              </a:rPr>
              <a:t>ייתכן שהם אינם תופסים את המשחק כפעילות למידה אמיתית </a:t>
            </a:r>
            <a:r>
              <a:rPr lang="he-IL" sz="2000" dirty="0" smtClean="0"/>
              <a:t>(</a:t>
            </a:r>
            <a:r>
              <a:rPr lang="en-US" sz="2000" dirty="0" smtClean="0"/>
              <a:t>Bragg, 2007</a:t>
            </a:r>
            <a:r>
              <a:rPr lang="he-IL" sz="2000" dirty="0" smtClean="0"/>
              <a:t>) </a:t>
            </a:r>
            <a:r>
              <a:rPr lang="he-IL" sz="2000" dirty="0" smtClean="0">
                <a:cs typeface="+mj-cs"/>
              </a:rPr>
              <a:t>ולכן במקרים מסוימים מוותרים עליו או לא מתעקשים להשלימו בהצלחה.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endParaRPr lang="he-IL" sz="2000" dirty="0" smtClean="0">
              <a:cs typeface="+mj-cs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he-IL" sz="2000" dirty="0" smtClean="0">
                <a:cs typeface="+mj-cs"/>
              </a:rPr>
              <a:t>מחקר המשך יוכל לבדוק התנהגות של תלמידים במשחקים לימודיים נוספים, על מנת להגיע לתובנות מעמיקות יותר.</a:t>
            </a:r>
          </a:p>
          <a:p>
            <a:pPr algn="just">
              <a:buNone/>
            </a:pPr>
            <a:endParaRPr lang="he-IL" sz="2000" dirty="0" smtClean="0">
              <a:cs typeface="+mj-cs"/>
            </a:endParaRPr>
          </a:p>
          <a:p>
            <a:pPr algn="just">
              <a:buNone/>
            </a:pPr>
            <a:endParaRPr lang="he-IL" sz="26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algn="l" rtl="0">
              <a:buNone/>
            </a:pPr>
            <a:endParaRPr lang="he-IL" sz="1600" dirty="0" smtClean="0">
              <a:cs typeface="+mj-cs"/>
            </a:endParaRPr>
          </a:p>
          <a:p>
            <a:pPr algn="l" rtl="0">
              <a:buNone/>
            </a:pPr>
            <a:r>
              <a:rPr lang="en-US" sz="2000" dirty="0" smtClean="0"/>
              <a:t>Beck J.E. (2004). Using response times to model student disengagement. </a:t>
            </a:r>
            <a:r>
              <a:rPr lang="en-US" sz="2000" i="1" dirty="0" smtClean="0"/>
              <a:t>ITS2004 Workshop on Social and Emotional Intelligence in Learning Environments</a:t>
            </a:r>
            <a:r>
              <a:rPr lang="en-US" sz="2000" dirty="0" smtClean="0"/>
              <a:t>, Maceio, Brazil.</a:t>
            </a:r>
          </a:p>
          <a:p>
            <a:pPr lvl="0" algn="l" rtl="0">
              <a:buNone/>
            </a:pPr>
            <a:endParaRPr lang="he-IL" sz="2000" dirty="0" smtClean="0"/>
          </a:p>
          <a:p>
            <a:pPr lvl="0" algn="l" rtl="0">
              <a:buNone/>
            </a:pPr>
            <a:endParaRPr lang="he-IL" sz="2000" dirty="0" smtClean="0"/>
          </a:p>
          <a:p>
            <a:pPr lvl="0" algn="l" rtl="0">
              <a:buNone/>
            </a:pPr>
            <a:r>
              <a:rPr lang="en-US" sz="2000" dirty="0" smtClean="0"/>
              <a:t>Bloomer, j. (1973) What have simulation and gaming got to do with programmed learning and educational technology? </a:t>
            </a:r>
            <a:r>
              <a:rPr lang="en-US" sz="2000" i="1" dirty="0" smtClean="0"/>
              <a:t>Programmed Learning &amp; Educational Technology, </a:t>
            </a:r>
            <a:r>
              <a:rPr lang="en-US" sz="2000" dirty="0" smtClean="0"/>
              <a:t>10 (4).</a:t>
            </a:r>
            <a:r>
              <a:rPr lang="en-US" sz="2000" i="1" dirty="0" smtClean="0"/>
              <a:t> </a:t>
            </a:r>
            <a:endParaRPr lang="he-IL" sz="2000" i="1" dirty="0" smtClean="0"/>
          </a:p>
          <a:p>
            <a:pPr lvl="0" algn="l" rtl="0">
              <a:buNone/>
            </a:pPr>
            <a:endParaRPr lang="he-IL" sz="2000" i="1" dirty="0" smtClean="0"/>
          </a:p>
          <a:p>
            <a:pPr algn="l" rtl="0">
              <a:buNone/>
            </a:pPr>
            <a:r>
              <a:rPr lang="en-US" sz="2000" dirty="0" smtClean="0"/>
              <a:t>Bragg, L. (2007). Students’ conflicting attitudes towards games as a vehicle for learning mathematics: a methodological dilemma, M</a:t>
            </a:r>
            <a:r>
              <a:rPr lang="en-US" sz="2000" i="1" dirty="0" smtClean="0"/>
              <a:t>athematics Education Research Journal, 19</a:t>
            </a:r>
            <a:r>
              <a:rPr lang="en-US" sz="2000" dirty="0" smtClean="0"/>
              <a:t>(1), 29-44.</a:t>
            </a:r>
          </a:p>
          <a:p>
            <a:pPr lvl="0" algn="l" rtl="0">
              <a:buNone/>
            </a:pPr>
            <a:endParaRPr lang="he-IL" sz="2000" i="1" dirty="0" smtClean="0"/>
          </a:p>
          <a:p>
            <a:pPr algn="l" rtl="0">
              <a:buNone/>
            </a:pPr>
            <a:r>
              <a:rPr lang="de-DE" sz="2000" dirty="0" smtClean="0"/>
              <a:t>Gaytan, J., &amp; McEwen, B. C. (2007). </a:t>
            </a:r>
            <a:r>
              <a:rPr lang="en-US" sz="2000" dirty="0" smtClean="0"/>
              <a:t>Effective online instructional and assessment strategies. </a:t>
            </a:r>
            <a:r>
              <a:rPr lang="en-US" sz="2000" i="1" dirty="0" smtClean="0"/>
              <a:t>American Journal of Distance Education, </a:t>
            </a:r>
            <a:r>
              <a:rPr lang="en-US" sz="2000" dirty="0" smtClean="0"/>
              <a:t>21 (3), 117-132.</a:t>
            </a:r>
          </a:p>
          <a:p>
            <a:pPr lvl="0" algn="l" rtl="0">
              <a:buNone/>
            </a:pPr>
            <a:endParaRPr lang="he-IL" sz="2000" i="1" dirty="0" smtClean="0"/>
          </a:p>
          <a:p>
            <a:pPr lvl="0" algn="l" rtl="0">
              <a:buNone/>
            </a:pPr>
            <a:endParaRPr lang="he-IL" sz="2000" i="1" dirty="0" smtClean="0"/>
          </a:p>
          <a:p>
            <a:pPr algn="l" rtl="0">
              <a:buNone/>
            </a:pPr>
            <a:r>
              <a:rPr lang="en-US" sz="2000" dirty="0" err="1" smtClean="0"/>
              <a:t>Gredler</a:t>
            </a:r>
            <a:r>
              <a:rPr lang="en-US" sz="2000" dirty="0" smtClean="0"/>
              <a:t>, M.E. (2004). Games and Simulations and their Relationships to Learning. In: </a:t>
            </a:r>
            <a:r>
              <a:rPr lang="en-US" sz="2000" i="1" dirty="0" smtClean="0"/>
              <a:t>Educational Technology Research and Development</a:t>
            </a:r>
            <a:r>
              <a:rPr lang="en-US" sz="2000" dirty="0" smtClean="0"/>
              <a:t>, 21, pp. 571-582.</a:t>
            </a:r>
            <a:endParaRPr lang="he-IL" sz="2000" dirty="0" smtClean="0"/>
          </a:p>
          <a:p>
            <a:pPr algn="l" rtl="0">
              <a:buNone/>
            </a:pPr>
            <a:endParaRPr lang="he-IL" sz="2000" dirty="0" smtClean="0"/>
          </a:p>
          <a:p>
            <a:pPr algn="l" rtl="0">
              <a:buNone/>
            </a:pPr>
            <a:r>
              <a:rPr lang="en-US" sz="2000" dirty="0" smtClean="0"/>
              <a:t>Keller, J.M . (1983). Motivational design of instruction, in C.M. </a:t>
            </a:r>
            <a:r>
              <a:rPr lang="en-US" sz="2000" dirty="0" err="1" smtClean="0"/>
              <a:t>Reiguluth</a:t>
            </a:r>
            <a:r>
              <a:rPr lang="en-US" sz="2000" dirty="0" smtClean="0"/>
              <a:t> (</a:t>
            </a:r>
            <a:r>
              <a:rPr lang="en-US" sz="2000" dirty="0" err="1" smtClean="0"/>
              <a:t>ed</a:t>
            </a:r>
            <a:r>
              <a:rPr lang="en-US" sz="2000" dirty="0" smtClean="0"/>
              <a:t>), Instructional design theories and Models: An Overview of their Current status (pp. 386-434). Hillsdale, NJ: Lawrence </a:t>
            </a:r>
            <a:r>
              <a:rPr lang="en-US" sz="2000" dirty="0" err="1" smtClean="0"/>
              <a:t>Earlbaum</a:t>
            </a:r>
            <a:r>
              <a:rPr lang="en-US" sz="2000" dirty="0" smtClean="0"/>
              <a:t> associates.</a:t>
            </a:r>
            <a:endParaRPr lang="he-IL" sz="2000" dirty="0" smtClean="0"/>
          </a:p>
          <a:p>
            <a:pPr algn="l" rtl="0">
              <a:buNone/>
            </a:pPr>
            <a:endParaRPr lang="he-IL" sz="2000" dirty="0" smtClean="0"/>
          </a:p>
          <a:p>
            <a:pPr algn="l" rtl="0">
              <a:buNone/>
            </a:pPr>
            <a:endParaRPr lang="he-IL" sz="2000" dirty="0" smtClean="0"/>
          </a:p>
          <a:p>
            <a:pPr algn="l" rtl="0">
              <a:buNone/>
            </a:pPr>
            <a:r>
              <a:rPr lang="en-US" sz="2000" dirty="0" err="1" smtClean="0"/>
              <a:t>Kirriemuir</a:t>
            </a:r>
            <a:r>
              <a:rPr lang="en-US" sz="2000" dirty="0" smtClean="0"/>
              <a:t>, J. &amp; </a:t>
            </a:r>
            <a:r>
              <a:rPr lang="en-US" sz="2000" dirty="0" err="1" smtClean="0"/>
              <a:t>Mcfarlane</a:t>
            </a:r>
            <a:r>
              <a:rPr lang="en-US" sz="2000" dirty="0" smtClean="0"/>
              <a:t>, A. (2004) Literature review in games and learning. </a:t>
            </a:r>
            <a:r>
              <a:rPr lang="en-US" sz="2000" dirty="0" err="1" smtClean="0"/>
              <a:t>Futurelab</a:t>
            </a:r>
            <a:r>
              <a:rPr lang="en-US" sz="2000" dirty="0" smtClean="0"/>
              <a:t> report. Bristol. </a:t>
            </a:r>
            <a:r>
              <a:rPr lang="en-US" sz="2000" dirty="0" err="1" smtClean="0"/>
              <a:t>Futurelab</a:t>
            </a:r>
            <a:r>
              <a:rPr lang="en-US" sz="2000" dirty="0" smtClean="0"/>
              <a:t>.</a:t>
            </a:r>
          </a:p>
          <a:p>
            <a:pPr algn="l" rtl="0">
              <a:buNone/>
            </a:pPr>
            <a:endParaRPr lang="en-US" sz="2000" dirty="0" smtClean="0"/>
          </a:p>
          <a:p>
            <a:pPr lvl="0" algn="l" rtl="0">
              <a:buNone/>
            </a:pPr>
            <a:r>
              <a:rPr lang="en-US" sz="2000" dirty="0" err="1" smtClean="0"/>
              <a:t>Mintz</a:t>
            </a:r>
            <a:r>
              <a:rPr lang="en-US" sz="2000" dirty="0" smtClean="0"/>
              <a:t>, R., &amp; </a:t>
            </a:r>
            <a:r>
              <a:rPr lang="en-US" sz="2000" dirty="0" err="1" smtClean="0"/>
              <a:t>Nachmias</a:t>
            </a:r>
            <a:r>
              <a:rPr lang="en-US" sz="2000" dirty="0" smtClean="0"/>
              <a:t>, R. (1998). Teaching science and technology in the information age. Computers in education, 45-46, pp. 25-31.</a:t>
            </a:r>
          </a:p>
          <a:p>
            <a:pPr algn="l" rtl="0">
              <a:buNone/>
            </a:pPr>
            <a:endParaRPr lang="en-US" sz="2000" dirty="0" smtClean="0"/>
          </a:p>
          <a:p>
            <a:pPr algn="l" rtl="0">
              <a:buNone/>
            </a:pPr>
            <a:endParaRPr lang="en-US" sz="2000" dirty="0" smtClean="0"/>
          </a:p>
          <a:p>
            <a:pPr lvl="0" algn="l" rtl="0">
              <a:buNone/>
            </a:pPr>
            <a:endParaRPr lang="en-US" sz="1600" dirty="0" smtClean="0"/>
          </a:p>
          <a:p>
            <a:pPr algn="l" rtl="0">
              <a:buNone/>
            </a:pPr>
            <a:endParaRPr lang="en-US" sz="1600" dirty="0" smtClean="0">
              <a:cs typeface="+mj-cs"/>
            </a:endParaRPr>
          </a:p>
          <a:p>
            <a:pPr algn="l" rtl="0">
              <a:buNone/>
            </a:pPr>
            <a:endParaRPr lang="he-IL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524000" y="228600"/>
            <a:ext cx="56388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4400" b="1" i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ביבליוגרפיה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he-IL" dirty="0" smtClean="0"/>
          </a:p>
          <a:p>
            <a:pPr algn="ctr">
              <a:spcBef>
                <a:spcPts val="600"/>
              </a:spcBef>
              <a:buNone/>
            </a:pPr>
            <a:endParaRPr lang="he-IL" sz="2000" b="1" i="1" dirty="0" smtClean="0">
              <a:solidFill>
                <a:schemeClr val="accent1"/>
              </a:solidFill>
            </a:endParaRPr>
          </a:p>
        </p:txBody>
      </p:sp>
      <p:pic>
        <p:nvPicPr>
          <p:cNvPr id="4" name="Picture 3" descr="canstock33283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3733800"/>
            <a:ext cx="762000" cy="1731818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2362200" y="1524000"/>
            <a:ext cx="4648200" cy="2133600"/>
          </a:xfrm>
          <a:prstGeom prst="wedgeRoundRectCallout">
            <a:avLst>
              <a:gd name="adj1" fmla="val -49480"/>
              <a:gd name="adj2" fmla="val 7062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514600" y="1828800"/>
            <a:ext cx="4267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spcBef>
                <a:spcPts val="600"/>
              </a:spcBef>
              <a:buNone/>
            </a:pPr>
            <a:r>
              <a:rPr lang="he-IL" sz="4000" b="1" i="1" dirty="0" smtClean="0">
                <a:solidFill>
                  <a:schemeClr val="accent1"/>
                </a:solidFill>
                <a:cs typeface="+mj-cs"/>
              </a:rPr>
              <a:t>תודה על ההקשבה!</a:t>
            </a:r>
            <a:endParaRPr lang="he-IL" sz="4000" b="1" i="1" dirty="0" smtClean="0">
              <a:solidFill>
                <a:schemeClr val="accent1"/>
              </a:solidFill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0" y="2971800"/>
            <a:ext cx="1795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US" b="1" i="1" dirty="0" smtClean="0">
                <a:solidFill>
                  <a:schemeClr val="accent1"/>
                </a:solidFill>
                <a:hlinkClick r:id="rId3"/>
              </a:rPr>
              <a:t>galitb@cet.ac.il</a:t>
            </a:r>
            <a:endParaRPr lang="en-US" b="1" i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i="1" dirty="0" smtClean="0">
                <a:solidFill>
                  <a:schemeClr val="accent1"/>
                </a:solidFill>
              </a:rPr>
              <a:t>תרגול</a:t>
            </a:r>
          </a:p>
        </p:txBody>
      </p:sp>
      <p:pic>
        <p:nvPicPr>
          <p:cNvPr id="6" name="Picture 5" descr="mashov-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4000" y="1864201"/>
            <a:ext cx="6336000" cy="3129599"/>
          </a:xfrm>
          <a:prstGeom prst="rect">
            <a:avLst/>
          </a:prstGeom>
          <a:ln w="19050">
            <a:solidFill>
              <a:schemeClr val="tx2"/>
            </a:solidFill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b="1" i="1" dirty="0" smtClean="0">
                <a:solidFill>
                  <a:schemeClr val="accent1"/>
                </a:solidFill>
              </a:rPr>
              <a:t>מבחן עצמי</a:t>
            </a:r>
          </a:p>
        </p:txBody>
      </p:sp>
      <p:pic>
        <p:nvPicPr>
          <p:cNvPr id="6" name="Picture 5" descr="test-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1447800"/>
            <a:ext cx="6572250" cy="4953000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b="1" i="1" dirty="0" smtClean="0">
                <a:solidFill>
                  <a:schemeClr val="accent1"/>
                </a:solidFill>
              </a:rPr>
              <a:t>מבחן עצמי</a:t>
            </a:r>
          </a:p>
        </p:txBody>
      </p:sp>
      <p:pic>
        <p:nvPicPr>
          <p:cNvPr id="7" name="Picture 6" descr="mashov-3.gif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1447800"/>
            <a:ext cx="6732000" cy="4968000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sp>
        <p:nvSpPr>
          <p:cNvPr id="8" name="Oval 7"/>
          <p:cNvSpPr/>
          <p:nvPr/>
        </p:nvSpPr>
        <p:spPr>
          <a:xfrm>
            <a:off x="2362200" y="2895600"/>
            <a:ext cx="4572000" cy="1066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he-IL" b="1" i="1" dirty="0" smtClean="0">
                <a:solidFill>
                  <a:schemeClr val="accent1"/>
                </a:solidFill>
              </a:rPr>
              <a:t>משחק</a:t>
            </a:r>
          </a:p>
        </p:txBody>
      </p:sp>
      <p:pic>
        <p:nvPicPr>
          <p:cNvPr id="5" name="Picture 4" descr="game-ne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1752600"/>
            <a:ext cx="6553200" cy="3962400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he-IL" b="1" i="1" dirty="0" smtClean="0">
                <a:solidFill>
                  <a:schemeClr val="accent1"/>
                </a:solidFill>
              </a:rPr>
              <a:t>משחק</a:t>
            </a:r>
          </a:p>
        </p:txBody>
      </p:sp>
      <p:pic>
        <p:nvPicPr>
          <p:cNvPr id="6" name="Picture 5" descr="game-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1371600"/>
            <a:ext cx="6552000" cy="4371635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ashov-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1143000"/>
            <a:ext cx="6718451" cy="4392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he-IL" b="1" i="1" dirty="0" smtClean="0">
                <a:solidFill>
                  <a:schemeClr val="accent1"/>
                </a:solidFill>
              </a:rPr>
              <a:t>משחק</a:t>
            </a:r>
          </a:p>
        </p:txBody>
      </p:sp>
      <p:sp>
        <p:nvSpPr>
          <p:cNvPr id="8" name="Oval 7"/>
          <p:cNvSpPr/>
          <p:nvPr/>
        </p:nvSpPr>
        <p:spPr>
          <a:xfrm>
            <a:off x="2209800" y="1905000"/>
            <a:ext cx="4572000" cy="1066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Oval 8"/>
          <p:cNvSpPr/>
          <p:nvPr/>
        </p:nvSpPr>
        <p:spPr>
          <a:xfrm>
            <a:off x="6629400" y="4572000"/>
            <a:ext cx="1143000" cy="1066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304800" y="5715000"/>
            <a:ext cx="8229600" cy="7232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spcAft>
                <a:spcPts val="600"/>
              </a:spcAft>
            </a:pPr>
            <a:r>
              <a:rPr lang="he-IL" b="1" dirty="0" smtClean="0">
                <a:cs typeface="+mj-cs"/>
              </a:rPr>
              <a:t>מאפיינים:</a:t>
            </a:r>
          </a:p>
          <a:p>
            <a:pPr algn="r" rtl="1"/>
            <a:r>
              <a:rPr lang="he-IL" b="1" dirty="0" smtClean="0">
                <a:cs typeface="+mj-cs"/>
              </a:rPr>
              <a:t>תחרות (מול המחשב או מול משתתפים אחרים), ניצחון או הפסד, חוקים</a:t>
            </a:r>
            <a:endParaRPr lang="he-IL" b="1" dirty="0"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488668"/>
            <a:ext cx="76962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400" dirty="0" smtClean="0"/>
              <a:t>(Bloomer, 1973)</a:t>
            </a:r>
            <a:endParaRPr lang="he-IL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</TotalTime>
  <Words>1088</Words>
  <Application>Microsoft Office PowerPoint</Application>
  <PresentationFormat>On-screen Show (4:3)</PresentationFormat>
  <Paragraphs>222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משחק או מבחן? השוואת התנהגויות תלמידים בפעילויות למידה שונות  בסביבה מקוונת, באמצעות ניתוח קובץ יומן </vt:lpstr>
      <vt:lpstr>רקע</vt:lpstr>
      <vt:lpstr>תרגול</vt:lpstr>
      <vt:lpstr>תרגול</vt:lpstr>
      <vt:lpstr>מבחן עצמי</vt:lpstr>
      <vt:lpstr>מבחן עצמי</vt:lpstr>
      <vt:lpstr>משחק</vt:lpstr>
      <vt:lpstr>משחק</vt:lpstr>
      <vt:lpstr>משחק</vt:lpstr>
      <vt:lpstr>מוטיבציה</vt:lpstr>
      <vt:lpstr>מוטיבציה</vt:lpstr>
      <vt:lpstr>מטרת המחקר</vt:lpstr>
      <vt:lpstr>שאלות המחקר</vt:lpstr>
      <vt:lpstr>מתודולוגיה</vt:lpstr>
      <vt:lpstr>מתודולוגיה</vt:lpstr>
      <vt:lpstr>מתודולוגיה</vt:lpstr>
      <vt:lpstr>תוצאות</vt:lpstr>
      <vt:lpstr>תוצאות</vt:lpstr>
      <vt:lpstr>תוצאות</vt:lpstr>
      <vt:lpstr>האם התוצאות נובעות מהקושי של המשחק?</vt:lpstr>
      <vt:lpstr>מספר נסיונות להשלים בהצלחה לפני עזיבה ללא הצלחה</vt:lpstr>
      <vt:lpstr>האם התוצאות נובעות מאופיו של המשחק?</vt:lpstr>
      <vt:lpstr>משחק ביחידת לימוד נוספת</vt:lpstr>
      <vt:lpstr>תוצאות (יחידת לימוד נוספת)</vt:lpstr>
      <vt:lpstr>תוצאות</vt:lpstr>
      <vt:lpstr>תוצאות</vt:lpstr>
      <vt:lpstr>דיון ומסקנות</vt:lpstr>
      <vt:lpstr>דיון ומסקנות</vt:lpstr>
      <vt:lpstr>דיון ומסקנות</vt:lpstr>
      <vt:lpstr>דיון ומסקנות</vt:lpstr>
      <vt:lpstr>Slide 31</vt:lpstr>
      <vt:lpstr>Slide 32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משחק או מבחן? השוואת התנהגויות תלמידים בפעילויות למידה שונות  בסביבה מקוונת, באמצעות ניתוח קובץ יומן </dc:title>
  <dc:creator>Galit</dc:creator>
  <cp:lastModifiedBy>Galit</cp:lastModifiedBy>
  <cp:revision>225</cp:revision>
  <dcterms:created xsi:type="dcterms:W3CDTF">2006-08-16T00:00:00Z</dcterms:created>
  <dcterms:modified xsi:type="dcterms:W3CDTF">2011-02-13T18:00:37Z</dcterms:modified>
</cp:coreProperties>
</file>